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12" r:id="rId3"/>
    <p:sldMasterId id="2147483751" r:id="rId4"/>
    <p:sldMasterId id="2147483764" r:id="rId5"/>
    <p:sldMasterId id="2147483790" r:id="rId6"/>
    <p:sldMasterId id="2147483803" r:id="rId7"/>
  </p:sldMasterIdLst>
  <p:notesMasterIdLst>
    <p:notesMasterId r:id="rId38"/>
  </p:notesMasterIdLst>
  <p:handoutMasterIdLst>
    <p:handoutMasterId r:id="rId39"/>
  </p:handoutMasterIdLst>
  <p:sldIdLst>
    <p:sldId id="281" r:id="rId8"/>
    <p:sldId id="283" r:id="rId9"/>
    <p:sldId id="303" r:id="rId10"/>
    <p:sldId id="282" r:id="rId11"/>
    <p:sldId id="284" r:id="rId12"/>
    <p:sldId id="285" r:id="rId13"/>
    <p:sldId id="279" r:id="rId14"/>
    <p:sldId id="319" r:id="rId15"/>
    <p:sldId id="305" r:id="rId16"/>
    <p:sldId id="307" r:id="rId17"/>
    <p:sldId id="269" r:id="rId18"/>
    <p:sldId id="271" r:id="rId19"/>
    <p:sldId id="290" r:id="rId20"/>
    <p:sldId id="261" r:id="rId21"/>
    <p:sldId id="263" r:id="rId22"/>
    <p:sldId id="276" r:id="rId23"/>
    <p:sldId id="274" r:id="rId24"/>
    <p:sldId id="309" r:id="rId25"/>
    <p:sldId id="294" r:id="rId26"/>
    <p:sldId id="296" r:id="rId27"/>
    <p:sldId id="287" r:id="rId28"/>
    <p:sldId id="318" r:id="rId29"/>
    <p:sldId id="265" r:id="rId30"/>
    <p:sldId id="308" r:id="rId31"/>
    <p:sldId id="268" r:id="rId32"/>
    <p:sldId id="286" r:id="rId33"/>
    <p:sldId id="301" r:id="rId34"/>
    <p:sldId id="299" r:id="rId35"/>
    <p:sldId id="300" r:id="rId36"/>
    <p:sldId id="320" r:id="rId37"/>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23" autoAdjust="0"/>
    <p:restoredTop sz="86715" autoAdjust="0"/>
  </p:normalViewPr>
  <p:slideViewPr>
    <p:cSldViewPr snapToGrid="0">
      <p:cViewPr varScale="1">
        <p:scale>
          <a:sx n="82" d="100"/>
          <a:sy n="82" d="100"/>
        </p:scale>
        <p:origin x="972" y="96"/>
      </p:cViewPr>
      <p:guideLst>
        <p:guide orient="horz" pos="2160"/>
        <p:guide pos="3840"/>
      </p:guideLst>
    </p:cSldViewPr>
  </p:slideViewPr>
  <p:outlineViewPr>
    <p:cViewPr>
      <p:scale>
        <a:sx n="33" d="100"/>
        <a:sy n="33" d="100"/>
      </p:scale>
      <p:origin x="0" y="-7061"/>
    </p:cViewPr>
  </p:outlineViewPr>
  <p:notesTextViewPr>
    <p:cViewPr>
      <p:scale>
        <a:sx n="3" d="2"/>
        <a:sy n="3" d="2"/>
      </p:scale>
      <p:origin x="0" y="0"/>
    </p:cViewPr>
  </p:notesTextViewPr>
  <p:sorterViewPr>
    <p:cViewPr varScale="1">
      <p:scale>
        <a:sx n="100" d="100"/>
        <a:sy n="100" d="100"/>
      </p:scale>
      <p:origin x="0" y="-32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19F7B152-79A3-448B-9168-AB29F42F909E}" type="datetimeFigureOut">
              <a:rPr lang="en-US" smtClean="0"/>
              <a:t>2/28/2018</a:t>
            </a:fld>
            <a:endParaRPr lang="en-US" dirty="0"/>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0A02D108-7D55-4E54-A3AE-F31F7F794594}" type="slidenum">
              <a:rPr lang="en-US" smtClean="0"/>
              <a:t>‹#›</a:t>
            </a:fld>
            <a:endParaRPr lang="en-US" dirty="0"/>
          </a:p>
        </p:txBody>
      </p:sp>
    </p:spTree>
    <p:extLst>
      <p:ext uri="{BB962C8B-B14F-4D97-AF65-F5344CB8AC3E}">
        <p14:creationId xmlns:p14="http://schemas.microsoft.com/office/powerpoint/2010/main" val="53571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655797AD-67A6-4380-B2BC-71A193E3289C}" type="datetimeFigureOut">
              <a:rPr lang="en-US" smtClean="0"/>
              <a:t>2/28/2018</a:t>
            </a:fld>
            <a:endParaRPr lang="en-US" dirty="0"/>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EBC75198-17E0-445D-9D87-88F49D503699}" type="slidenum">
              <a:rPr lang="en-US" smtClean="0"/>
              <a:t>‹#›</a:t>
            </a:fld>
            <a:endParaRPr lang="en-US" dirty="0"/>
          </a:p>
        </p:txBody>
      </p:sp>
    </p:spTree>
    <p:extLst>
      <p:ext uri="{BB962C8B-B14F-4D97-AF65-F5344CB8AC3E}">
        <p14:creationId xmlns:p14="http://schemas.microsoft.com/office/powerpoint/2010/main" val="371506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universities are too internally focused, with intention aimed at maintaining the status quo.  Permanent changes in the external environment are shielded from internal constituencies, often under the hope that things will return to a  “normal” pattern.</a:t>
            </a:r>
          </a:p>
          <a:p>
            <a:endParaRPr lang="en-US" baseline="0" dirty="0" smtClean="0"/>
          </a:p>
          <a:p>
            <a:r>
              <a:rPr lang="en-US" dirty="0" smtClean="0"/>
              <a:t>Leaders need</a:t>
            </a:r>
            <a:r>
              <a:rPr lang="en-US" baseline="0" dirty="0" smtClean="0"/>
              <a:t> to recognize external challenges in their environments and communicate their implications to both internal and external audiences.  Recognition of a failing internal model for allocating resources and rewarding merit is fundamental to the  development of a better model.  </a:t>
            </a:r>
          </a:p>
          <a:p>
            <a:endParaRPr lang="en-US" baseline="0" dirty="0" smtClean="0"/>
          </a:p>
          <a:p>
            <a:r>
              <a:rPr lang="en-US" baseline="0" dirty="0" smtClean="0"/>
              <a:t>A defensible, articulated position provides good justification for saying “no” to proposals that don’t fit with the vision for the unit.  Not all good ideas are compatible with what an organization is attempting to accomplish. Leaders have to take risks, to challenge existing practices, and to be willing to say “no.”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1</a:t>
            </a:fld>
            <a:endParaRPr lang="en-US" dirty="0"/>
          </a:p>
        </p:txBody>
      </p:sp>
    </p:spTree>
    <p:extLst>
      <p:ext uri="{BB962C8B-B14F-4D97-AF65-F5344CB8AC3E}">
        <p14:creationId xmlns:p14="http://schemas.microsoft.com/office/powerpoint/2010/main" val="200870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anose="020B0604020202020204" pitchFamily="34" charset="0"/>
              </a:rPr>
              <a:t>It’s pretty simple to describe,</a:t>
            </a:r>
            <a:r>
              <a:rPr lang="en-US" altLang="en-US" baseline="0" dirty="0" smtClean="0">
                <a:cs typeface="Arial" panose="020B0604020202020204" pitchFamily="34" charset="0"/>
              </a:rPr>
              <a:t> but hard to implement</a:t>
            </a:r>
            <a:r>
              <a:rPr lang="en-US" altLang="en-US" dirty="0" smtClean="0">
                <a:cs typeface="Arial" panose="020B0604020202020204" pitchFamily="34" charset="0"/>
              </a:rPr>
              <a:t>: scan the environment, figure out how to distinctly position the university’s programs among its competitors, make choices and investments that are consistent with the selected position, and seek</a:t>
            </a:r>
            <a:r>
              <a:rPr lang="en-US" altLang="en-US" baseline="0" dirty="0" smtClean="0">
                <a:cs typeface="Arial" panose="020B0604020202020204" pitchFamily="34" charset="0"/>
              </a:rPr>
              <a:t> </a:t>
            </a:r>
            <a:r>
              <a:rPr lang="en-US" altLang="en-US" dirty="0" smtClean="0">
                <a:cs typeface="Arial" panose="020B0604020202020204" pitchFamily="34" charset="0"/>
              </a:rPr>
              <a:t>to sustain financial autonomy over the long run.  Many are unable to do this.  For example, most athletic</a:t>
            </a:r>
            <a:r>
              <a:rPr lang="en-US" altLang="en-US" baseline="0" dirty="0" smtClean="0">
                <a:cs typeface="Arial" panose="020B0604020202020204" pitchFamily="34" charset="0"/>
              </a:rPr>
              <a:t> programs in the U.S. cannot break even without subsidy, neither can most public medical and dental schools.</a:t>
            </a:r>
            <a:endParaRPr lang="en-US" altLang="en-US" dirty="0" smtClean="0">
              <a:cs typeface="Arial" panose="020B0604020202020204" pitchFamily="34" charset="0"/>
            </a:endParaRPr>
          </a:p>
          <a:p>
            <a:endParaRPr lang="en-US" altLang="en-US" dirty="0" smtClean="0">
              <a:cs typeface="Arial" panose="020B0604020202020204" pitchFamily="34" charset="0"/>
            </a:endParaRPr>
          </a:p>
          <a:p>
            <a:r>
              <a:rPr lang="en-US" altLang="en-US" dirty="0" smtClean="0">
                <a:cs typeface="Arial" panose="020B0604020202020204" pitchFamily="34" charset="0"/>
              </a:rPr>
              <a:t>In private business, Apple, Wal-Mart, SWA, Google, and Facebook are succeeding, several remarkably, while Kmart, Sears, Kodak, Nokia, Sony, </a:t>
            </a:r>
            <a:r>
              <a:rPr lang="en-US" altLang="en-US" baseline="0" dirty="0" smtClean="0">
                <a:cs typeface="Arial" panose="020B0604020202020204" pitchFamily="34" charset="0"/>
              </a:rPr>
              <a:t> </a:t>
            </a:r>
            <a:r>
              <a:rPr lang="en-US" altLang="en-US" dirty="0" smtClean="0">
                <a:cs typeface="Arial" panose="020B0604020202020204" pitchFamily="34" charset="0"/>
              </a:rPr>
              <a:t>and many others are not. Basically, lack</a:t>
            </a:r>
            <a:r>
              <a:rPr lang="en-US" altLang="en-US" baseline="0" dirty="0" smtClean="0">
                <a:cs typeface="Arial" panose="020B0604020202020204" pitchFamily="34" charset="0"/>
              </a:rPr>
              <a:t> of success for many private companies occurs if they fail to obtain </a:t>
            </a:r>
            <a:r>
              <a:rPr lang="en-US" altLang="en-US" dirty="0" smtClean="0">
                <a:cs typeface="Arial" panose="020B0604020202020204" pitchFamily="34" charset="0"/>
              </a:rPr>
              <a:t>a defensible position (“wide</a:t>
            </a:r>
            <a:r>
              <a:rPr lang="en-US" altLang="en-US" baseline="0" dirty="0" smtClean="0">
                <a:cs typeface="Arial" panose="020B0604020202020204" pitchFamily="34" charset="0"/>
              </a:rPr>
              <a:t> moat”) in their industry.  Major private and public universities often have defensible positions.  Middle of the pack private colleges and smaller state universities often do not.  Some health-care organizations have a defensible vision: </a:t>
            </a:r>
            <a:r>
              <a:rPr lang="en-US" dirty="0" smtClean="0"/>
              <a:t>“Kaiser Permanente is a community of 17,000 physicians committed to providing excellent care today, which leads to healthier tomorrows. From cancer and cardiology to high blood pressure and stroke, the excellent care we provide for these conditions and others leads to better outcomes for our patients”.</a:t>
            </a:r>
            <a:endParaRPr lang="en-US" altLang="en-US" baseline="0" dirty="0" smtClean="0">
              <a:cs typeface="Arial" panose="020B0604020202020204" pitchFamily="34" charset="0"/>
            </a:endParaRPr>
          </a:p>
          <a:p>
            <a:endParaRPr lang="en-US" altLang="en-US" baseline="0" dirty="0" smtClean="0">
              <a:cs typeface="Arial" panose="020B0604020202020204" pitchFamily="34" charset="0"/>
            </a:endParaRPr>
          </a:p>
          <a:p>
            <a:endParaRPr lang="en-US" altLang="en-US" dirty="0" smtClean="0">
              <a:cs typeface="Arial" panose="020B0604020202020204" pitchFamily="34" charset="0"/>
            </a:endParaRPr>
          </a:p>
          <a:p>
            <a:pPr>
              <a:buFontTx/>
              <a:buChar char="•"/>
            </a:pPr>
            <a:endParaRPr lang="en-US" altLang="en-US" dirty="0" smtClean="0">
              <a:cs typeface="Arial" panose="020B0604020202020204" pitchFamily="34" charset="0"/>
            </a:endParaRPr>
          </a:p>
          <a:p>
            <a:pPr>
              <a:buFontTx/>
              <a:buChar char="•"/>
            </a:pPr>
            <a:endParaRPr lang="en-US" altLang="en-US" dirty="0" smtClean="0">
              <a:cs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985" eaLnBrk="0" hangingPunct="0">
              <a:defRPr>
                <a:solidFill>
                  <a:schemeClr val="tx1"/>
                </a:solidFill>
                <a:latin typeface="Times New Roman" panose="02020603050405020304" pitchFamily="18" charset="0"/>
                <a:cs typeface="Arial" panose="020B0604020202020204" pitchFamily="34" charset="0"/>
              </a:defRPr>
            </a:lvl1pPr>
            <a:lvl2pPr marL="755060" indent="-290408" defTabSz="938985" eaLnBrk="0" hangingPunct="0">
              <a:defRPr>
                <a:solidFill>
                  <a:schemeClr val="tx1"/>
                </a:solidFill>
                <a:latin typeface="Times New Roman" panose="02020603050405020304" pitchFamily="18" charset="0"/>
                <a:cs typeface="Arial" panose="020B0604020202020204" pitchFamily="34" charset="0"/>
              </a:defRPr>
            </a:lvl2pPr>
            <a:lvl3pPr marL="1161631" indent="-232326" defTabSz="938985" eaLnBrk="0" hangingPunct="0">
              <a:defRPr>
                <a:solidFill>
                  <a:schemeClr val="tx1"/>
                </a:solidFill>
                <a:latin typeface="Times New Roman" panose="02020603050405020304" pitchFamily="18" charset="0"/>
                <a:cs typeface="Arial" panose="020B0604020202020204" pitchFamily="34" charset="0"/>
              </a:defRPr>
            </a:lvl3pPr>
            <a:lvl4pPr marL="1626283" indent="-232326" defTabSz="938985" eaLnBrk="0" hangingPunct="0">
              <a:defRPr>
                <a:solidFill>
                  <a:schemeClr val="tx1"/>
                </a:solidFill>
                <a:latin typeface="Times New Roman" panose="02020603050405020304" pitchFamily="18" charset="0"/>
                <a:cs typeface="Arial" panose="020B0604020202020204" pitchFamily="34" charset="0"/>
              </a:defRPr>
            </a:lvl4pPr>
            <a:lvl5pPr marL="2090936" indent="-232326" defTabSz="938985" eaLnBrk="0" hangingPunct="0">
              <a:defRPr>
                <a:solidFill>
                  <a:schemeClr val="tx1"/>
                </a:solidFill>
                <a:latin typeface="Times New Roman" panose="02020603050405020304" pitchFamily="18" charset="0"/>
                <a:cs typeface="Arial" panose="020B0604020202020204" pitchFamily="34" charset="0"/>
              </a:defRPr>
            </a:lvl5pPr>
            <a:lvl6pPr marL="2555588" indent="-232326" defTabSz="93898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3020240" indent="-232326" defTabSz="93898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84893" indent="-232326" defTabSz="93898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949545" indent="-232326" defTabSz="93898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BBD3DDAA-0DEF-4330-916E-CFF509EED577}" type="slidenum">
              <a:rPr lang="en-US" altLang="en-US">
                <a:solidFill>
                  <a:prstClr val="black"/>
                </a:solidFill>
              </a:rPr>
              <a:pPr/>
              <a:t>10</a:t>
            </a:fld>
            <a:endParaRPr lang="en-US" altLang="en-US" dirty="0">
              <a:solidFill>
                <a:prstClr val="black"/>
              </a:solidFill>
            </a:endParaRPr>
          </a:p>
        </p:txBody>
      </p:sp>
    </p:spTree>
    <p:extLst>
      <p:ext uri="{BB962C8B-B14F-4D97-AF65-F5344CB8AC3E}">
        <p14:creationId xmlns:p14="http://schemas.microsoft.com/office/powerpoint/2010/main" val="223367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 dean once told me:  “Regarding strategy, I attempt to do better at everything”.  I would amend this statement by noting that strategy involves making difficult choices regarding what few, </a:t>
            </a:r>
            <a:r>
              <a:rPr lang="en-GB" b="1" baseline="0" dirty="0" smtClean="0"/>
              <a:t>measurable</a:t>
            </a:r>
            <a:r>
              <a:rPr lang="en-GB" baseline="0" dirty="0" smtClean="0"/>
              <a:t> outcomes to do better.  In deciding what things to do better, we also must decide what not to do.  There are lots of good idea, but some are not “strategic.”</a:t>
            </a:r>
          </a:p>
          <a:p>
            <a:endParaRPr lang="en-GB" baseline="0" dirty="0" smtClean="0"/>
          </a:p>
          <a:p>
            <a:r>
              <a:rPr lang="en-GB" baseline="0" dirty="0" smtClean="0"/>
              <a:t>Strategic choices involve making trade-off decisions: if we do more of one activity, the opportunity cost is what is given up of other viable activities.  Strategy involves making a conscience effort to separate yourself from competitors and to identify hard-to-copy, defensible, and unoccupied market-niche positions that will distinguish and sustain the university. </a:t>
            </a:r>
          </a:p>
          <a:p>
            <a:endParaRPr lang="en-GB" baseline="0" dirty="0" smtClean="0"/>
          </a:p>
          <a:p>
            <a:r>
              <a:rPr lang="en-GB" baseline="0" dirty="0" smtClean="0"/>
              <a:t>Operating effectiveness involves engaging in a race with others to improve </a:t>
            </a:r>
            <a:r>
              <a:rPr lang="en-GB" b="1" baseline="0" dirty="0" smtClean="0"/>
              <a:t>selected </a:t>
            </a:r>
            <a:r>
              <a:rPr lang="en-GB" baseline="0" dirty="0" smtClean="0"/>
              <a:t>processes. Operating excellence involves keeping up with the best competitors, while strategy involves differentiation from competitors.  Operating excellence is a necessary, but not sufficient component of strategy.</a:t>
            </a:r>
          </a:p>
          <a:p>
            <a:endParaRPr lang="en-GB" baseline="0" dirty="0" smtClean="0"/>
          </a:p>
          <a:p>
            <a:r>
              <a:rPr lang="en-GB" dirty="0" smtClean="0"/>
              <a:t>There is an important relationship between operating excellence and strategy:  The key processes</a:t>
            </a:r>
            <a:r>
              <a:rPr lang="en-GB" baseline="0" dirty="0" smtClean="0"/>
              <a:t> and activities of an organization are those selected to implement a distinguished (niche) strategy.  Recognizing this interrelationship provides a way to begin to consider alternatives such as outsourcing options to market specialists.  Is car rental a strategic process?  Is running the largest laundry in the state a strategic process?  For highly-selective schools, recruiting is a key process, while recruiting is not a key process for schools with open-access admits.  Intelligent, systematic fundraising is becoming a key activity for major research public universities; this activity limits the feasible pool of candidates for a university presidency.  </a:t>
            </a:r>
            <a:endParaRPr lang="en-GB" dirty="0"/>
          </a:p>
        </p:txBody>
      </p:sp>
      <p:sp>
        <p:nvSpPr>
          <p:cNvPr id="4" name="Slide Number Placeholder 3"/>
          <p:cNvSpPr>
            <a:spLocks noGrp="1"/>
          </p:cNvSpPr>
          <p:nvPr>
            <p:ph type="sldNum" sz="quarter" idx="10"/>
          </p:nvPr>
        </p:nvSpPr>
        <p:spPr/>
        <p:txBody>
          <a:bodyPr/>
          <a:lstStyle/>
          <a:p>
            <a:fld id="{EBC75198-17E0-445D-9D87-88F49D503699}" type="slidenum">
              <a:rPr lang="en-US" smtClean="0"/>
              <a:t>11</a:t>
            </a:fld>
            <a:endParaRPr lang="en-US" dirty="0"/>
          </a:p>
        </p:txBody>
      </p:sp>
    </p:spTree>
    <p:extLst>
      <p:ext uri="{BB962C8B-B14F-4D97-AF65-F5344CB8AC3E}">
        <p14:creationId xmlns:p14="http://schemas.microsoft.com/office/powerpoint/2010/main" val="2095450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Efficiency frontier  (blue line) represents </a:t>
            </a:r>
            <a:r>
              <a:rPr lang="en-GB" baseline="0" dirty="0" smtClean="0"/>
              <a:t>the most efficient configuration of research and clinical care attainable, using state-of-the-art technologies and processes. When operating excellence is achieved, more research implies less clinical care, that is, both activities are efficiently provided on the frontier. The slope of the frontier reflects the effective trade-off. Notice: one additional unit of research requires sacrificing increasingly larger amounts clinical care as one moves NE on the efficiency curve. This concept can be extended to more than two activities.</a:t>
            </a:r>
          </a:p>
          <a:p>
            <a:endParaRPr lang="en-GB" b="1" baseline="0" dirty="0" smtClean="0"/>
          </a:p>
          <a:p>
            <a:r>
              <a:rPr lang="en-GB" b="1" baseline="0" dirty="0" smtClean="0"/>
              <a:t>The use of the word “efficiency” in this context is unfortunate in the sense that “efficiency” has a different meaning in standard economics; there it describes a situation where the price of a product/service equals the marginal cost of the product/service.  Economic theory usually presumes operating efficiency in nearly all pricing applications, that is, economic entities are assumed to be operating on the efficiency frontier.  Operating efficiency is necessary but not sufficient for economic efficiency.</a:t>
            </a:r>
            <a:endParaRPr lang="en-GB" baseline="0" dirty="0" smtClean="0"/>
          </a:p>
          <a:p>
            <a:endParaRPr lang="en-GB" baseline="0" dirty="0" smtClean="0"/>
          </a:p>
          <a:p>
            <a:r>
              <a:rPr lang="en-GB" baseline="0" dirty="0" smtClean="0"/>
              <a:t>Interior points, like A, represent configurations of research and clinical care that are </a:t>
            </a:r>
            <a:r>
              <a:rPr lang="en-GB" b="1" baseline="0" dirty="0" smtClean="0"/>
              <a:t>inefficient</a:t>
            </a:r>
            <a:r>
              <a:rPr lang="en-GB" baseline="0" dirty="0" smtClean="0"/>
              <a:t> in the sense that more of one, or both, of these activities can be achieved, without giving up any of the other.  Continuous improvement methods and “lean” approaches are directed at improving operating effectiveness.  In a competitive environment, everyone has to seek operating improvements, at the risk of falling behind competitors.  </a:t>
            </a:r>
          </a:p>
          <a:p>
            <a:endParaRPr lang="en-GB" baseline="0" dirty="0" smtClean="0"/>
          </a:p>
          <a:p>
            <a:r>
              <a:rPr lang="en-GB" baseline="0" dirty="0" smtClean="0"/>
              <a:t>Points B and C represent alternative </a:t>
            </a:r>
            <a:r>
              <a:rPr lang="en-GB" b="1" baseline="0" dirty="0" smtClean="0"/>
              <a:t>efficient</a:t>
            </a:r>
            <a:r>
              <a:rPr lang="en-GB" baseline="0" dirty="0" smtClean="0"/>
              <a:t> choices.  If there is a move from B toward C, the opportunity cost of more clinical care (the strategic trade-off) is a loss of research output.  Such moves involve making tough trade-off decisions.</a:t>
            </a:r>
          </a:p>
          <a:p>
            <a:endParaRPr lang="en-GB" baseline="0" dirty="0" smtClean="0"/>
          </a:p>
          <a:p>
            <a:r>
              <a:rPr lang="en-GB" baseline="0" dirty="0" smtClean="0"/>
              <a:t>Operating excellence involves always trying to reach the curve, that is, relentlessly trying to do both activities better.  Operating efficiency is a necessary condition for effective strategy. Strategy involves selecting of a position on the efficiency curve.  Strategy involves making choices that have real opportunity costs.</a:t>
            </a:r>
            <a:endParaRPr lang="en-GB" dirty="0"/>
          </a:p>
        </p:txBody>
      </p:sp>
      <p:sp>
        <p:nvSpPr>
          <p:cNvPr id="4" name="Slide Number Placeholder 3"/>
          <p:cNvSpPr>
            <a:spLocks noGrp="1"/>
          </p:cNvSpPr>
          <p:nvPr>
            <p:ph type="sldNum" sz="quarter" idx="10"/>
          </p:nvPr>
        </p:nvSpPr>
        <p:spPr/>
        <p:txBody>
          <a:bodyPr/>
          <a:lstStyle/>
          <a:p>
            <a:fld id="{EBC75198-17E0-445D-9D87-88F49D503699}" type="slidenum">
              <a:rPr lang="en-US" smtClean="0"/>
              <a:t>12</a:t>
            </a:fld>
            <a:endParaRPr lang="en-US" dirty="0"/>
          </a:p>
        </p:txBody>
      </p:sp>
    </p:spTree>
    <p:extLst>
      <p:ext uri="{BB962C8B-B14F-4D97-AF65-F5344CB8AC3E}">
        <p14:creationId xmlns:p14="http://schemas.microsoft.com/office/powerpoint/2010/main" val="4119661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Defining what not to do is often t</a:t>
            </a:r>
            <a:r>
              <a:rPr lang="en-US" baseline="0" dirty="0" smtClean="0"/>
              <a:t>he most difficult decision.  </a:t>
            </a:r>
          </a:p>
          <a:p>
            <a:r>
              <a:rPr lang="en-US" baseline="0" dirty="0" smtClean="0"/>
              <a:t>What activities are unacceptable, given what we are trying to accomplish with limited resources?</a:t>
            </a:r>
          </a:p>
          <a:p>
            <a:endParaRPr lang="en-US" baseline="0" dirty="0" smtClean="0"/>
          </a:p>
          <a:p>
            <a:r>
              <a:rPr lang="en-US" baseline="0" dirty="0" smtClean="0"/>
              <a:t>Public universities can easily be trapped into being all things for all people.  They exhibit a huge horizontal program scope, and they are also highly vertically integrated.  Some horizontal programs should undoubtedly be eliminated, and some vertical activities should be outsourced.  Do we need 85 academic majors and over 100 minors in a liberal arts and sciences college? Do we need large hotel/public dining facilities?  </a:t>
            </a:r>
          </a:p>
          <a:p>
            <a:endParaRPr lang="en-US" baseline="0" dirty="0" smtClean="0"/>
          </a:p>
          <a:p>
            <a:r>
              <a:rPr lang="en-US" baseline="0" dirty="0" smtClean="0"/>
              <a:t>Horizontal expansion of programs often starts as a bottom-up process, usually initiated by faculty members.  What forces motivates horizontal scope expansions?  </a:t>
            </a:r>
          </a:p>
          <a:p>
            <a:pPr marL="174245" indent="-174245">
              <a:buFont typeface="Arial" panose="020B0604020202020204" pitchFamily="34" charset="0"/>
              <a:buChar char="•"/>
            </a:pPr>
            <a:r>
              <a:rPr lang="en-US" baseline="0" dirty="0" smtClean="0"/>
              <a:t>Faculty specialized discipline-based research and teaching interests</a:t>
            </a:r>
          </a:p>
          <a:p>
            <a:pPr marL="174245" indent="-174245">
              <a:buFont typeface="Arial" panose="020B0604020202020204" pitchFamily="34" charset="0"/>
              <a:buChar char="•"/>
            </a:pPr>
            <a:r>
              <a:rPr lang="en-US" baseline="0" dirty="0" smtClean="0"/>
              <a:t>Critical needs expressed by students who only sometimes demonstrate a willingness to pay</a:t>
            </a:r>
          </a:p>
          <a:p>
            <a:pPr marL="174245" indent="-174245">
              <a:buFont typeface="Arial" panose="020B0604020202020204" pitchFamily="34" charset="0"/>
              <a:buChar char="•"/>
            </a:pPr>
            <a:r>
              <a:rPr lang="en-US" baseline="0" dirty="0" smtClean="0"/>
              <a:t>Declines in previously popular programs and a associated quest for “sexy” replacements to justify continuation of threatened disciplines</a:t>
            </a:r>
          </a:p>
          <a:p>
            <a:pPr marL="174245" indent="-174245">
              <a:buFont typeface="Arial" panose="020B0604020202020204" pitchFamily="34" charset="0"/>
              <a:buChar char="•"/>
            </a:pPr>
            <a:endParaRPr lang="en-US" baseline="0" dirty="0" smtClean="0"/>
          </a:p>
          <a:p>
            <a:r>
              <a:rPr lang="en-US" baseline="0" dirty="0" smtClean="0"/>
              <a:t>There is constant pressure from both faculty and students to offer specialized, low-enrollment courses at convenient times of the week.  These courses can easily proliferate, consume vast amounts of resources, and become difficult to eliminate.  It’s especially hard to eliminate specialized PhD courses, even when their enrollments drop to low single digits.</a:t>
            </a:r>
          </a:p>
          <a:p>
            <a:pPr marL="174245" indent="-174245">
              <a:buFont typeface="Arial" panose="020B0604020202020204" pitchFamily="34" charset="0"/>
              <a:buChar char="•"/>
            </a:pPr>
            <a:endParaRPr lang="en-US" dirty="0" smtClean="0"/>
          </a:p>
          <a:p>
            <a:r>
              <a:rPr lang="en-US" dirty="0" smtClean="0"/>
              <a:t>Every new program requires</a:t>
            </a:r>
            <a:r>
              <a:rPr lang="en-US" baseline="0" dirty="0" smtClean="0"/>
              <a:t> a supporting financial model, even when a subsidy is required.  What are the revenues that can be captured?  What are the associated expenditures?  Usually, even asking these questions is enough to discourage program proliferation, especially if there is no possible hope for a subsidy.</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7387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Markets can be defined by</a:t>
            </a:r>
            <a:r>
              <a:rPr lang="en-US" baseline="0" dirty="0" smtClean="0"/>
              <a:t> the </a:t>
            </a:r>
            <a:r>
              <a:rPr lang="en-US" dirty="0" smtClean="0"/>
              <a:t>firms (organizations) which are closely affected by the same competitive forces (rivals, suppliers, buyers, new technologies, etc.)</a:t>
            </a:r>
          </a:p>
          <a:p>
            <a:endParaRPr lang="en-US" dirty="0" smtClean="0"/>
          </a:p>
          <a:p>
            <a:r>
              <a:rPr lang="en-US" dirty="0" smtClean="0"/>
              <a:t>Some university markets are local/regional, and some are national.  In research, major public universities compete nationally for students and faculty.  Identifying</a:t>
            </a:r>
            <a:r>
              <a:rPr lang="en-US" baseline="0" dirty="0" smtClean="0"/>
              <a:t> competitors is critical; it defines who you are.  Do we compete with “X” and “Y” within the state, or do we compete with Minnesota, Illinois, Michigan, etc.?</a:t>
            </a:r>
          </a:p>
          <a:p>
            <a:endParaRPr lang="en-US" baseline="0" dirty="0" smtClean="0"/>
          </a:p>
          <a:p>
            <a:r>
              <a:rPr lang="en-US" baseline="0" dirty="0" smtClean="0"/>
              <a:t>Many academic leaders lack the ability to identify defensible market niches.  If these opportunities were apparent, the needs would presumably be met by others.  Imagination is a scarce personal attribute.</a:t>
            </a:r>
          </a:p>
          <a:p>
            <a:endParaRPr lang="en-US" baseline="0" dirty="0" smtClean="0"/>
          </a:p>
          <a:p>
            <a:r>
              <a:rPr lang="en-US" baseline="0" dirty="0" smtClean="0"/>
              <a:t>Having a firm sense of “what matters” provides a useful lens for filtering ideas and suggestions for program expansion and contraction.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1A06B6-5065-4CF2-B803-4467A789128B}"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525403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considerable variety in public higher education.  These are just some of the generic positioning strategies that have been widely</a:t>
            </a:r>
            <a:r>
              <a:rPr lang="en-US" baseline="0" dirty="0" smtClean="0"/>
              <a:t> adopted. Problems arise when “straddling” occurs: community colleges aspire to become universities; universities enter into remedial education and technology transfer, and public universities attempt to provide every conceivable major area of study.</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14354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These characteristics of highly-selected</a:t>
            </a:r>
            <a:r>
              <a:rPr lang="en-US" baseline="0" dirty="0" smtClean="0">
                <a:latin typeface="Times New Roman" panose="02020603050405020304" pitchFamily="18" charset="0"/>
                <a:cs typeface="Times New Roman" panose="02020603050405020304" pitchFamily="18" charset="0"/>
              </a:rPr>
              <a:t> universities describe their competitive environment and imply the kinds of strategic choices that must be made to defend a niche market position; see Carolyn Hoxby (2016 Martin Feldstein Lecture, “The Dramatic Economics of the U.S. Market for Higher Education”) for extensive discussion. </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U.S. highly selective colleges and universities are the most competitive in the world.  For these schools, tuition and private donations are the primary revenue sources. Intense competition for faculty and students enhances quality of the teaching and research outcomes.  </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It appears that highly-selective private universities basically charge similar list-price tuitions, but then they compete aggressively for the type of students that they want to attract, using increasingly specialized models of first-degree tuition discrimination.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Selective colleges and universities, public and private, have yield management models that predict the probability that an applicant will enroll conditional on covariates.  A big issue in yield management is whether an applicant should be given more financial aid than the usual formulas specify, given a loan instead of a grant, etc. Selectivity matters a lot, for example whether a university admits more or less than 10% of its applicants is important for its image.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Non-selective</a:t>
            </a:r>
            <a:r>
              <a:rPr lang="en-US" baseline="0" dirty="0" smtClean="0">
                <a:latin typeface="Times New Roman" panose="02020603050405020304" pitchFamily="18" charset="0"/>
                <a:cs typeface="Times New Roman" panose="02020603050405020304" pitchFamily="18" charset="0"/>
              </a:rPr>
              <a:t> schools typically feature none of these attributes.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C75198-17E0-445D-9D87-88F49D503699}" type="slidenum">
              <a:rPr lang="en-US" smtClean="0"/>
              <a:t>16</a:t>
            </a:fld>
            <a:endParaRPr lang="en-US" dirty="0"/>
          </a:p>
        </p:txBody>
      </p:sp>
    </p:spTree>
    <p:extLst>
      <p:ext uri="{BB962C8B-B14F-4D97-AF65-F5344CB8AC3E}">
        <p14:creationId xmlns:p14="http://schemas.microsoft.com/office/powerpoint/2010/main" val="1035415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Michigan appears to be privatized relative to Iowa.  Strategic choices are made regarding tuition, the public appropriation, and the acceptance rate for applicants.  These choice affect outcomes like the graduation rate and job placement.</a:t>
            </a:r>
            <a:r>
              <a:rPr lang="en-US" baseline="0" dirty="0" smtClean="0"/>
              <a:t>  Iowa has chosen  (through the political process) to be a low tuition-low appropriation- high acceptance public university.  Outcomes reflect these decisions. </a:t>
            </a:r>
          </a:p>
          <a:p>
            <a:endParaRPr lang="en-US" baseline="0" dirty="0" smtClean="0"/>
          </a:p>
          <a:p>
            <a:r>
              <a:rPr lang="en-US" baseline="0" dirty="0" smtClean="0"/>
              <a:t>https://deltacostproject.org/sites/default/files/products/deltacost_2010_stateprofile_MI.pdf</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17</a:t>
            </a:fld>
            <a:endParaRPr lang="en-US" dirty="0"/>
          </a:p>
        </p:txBody>
      </p:sp>
    </p:spTree>
    <p:extLst>
      <p:ext uri="{BB962C8B-B14F-4D97-AF65-F5344CB8AC3E}">
        <p14:creationId xmlns:p14="http://schemas.microsoft.com/office/powerpoint/2010/main" val="2992255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value chain is a complementary set of activities, where the weakest link of the system determines its overall performance.  The selection of a positioning strategy will determine, to a large extent, the configuration of the value chain and also the nature of the investments required to keep it going.  A local community college has a very different value chain than does a flagship public university.  </a:t>
            </a:r>
            <a:endParaRPr lang="en-US" dirty="0" smtClean="0"/>
          </a:p>
          <a:p>
            <a:endParaRPr lang="en-US" dirty="0" smtClean="0"/>
          </a:p>
          <a:p>
            <a:r>
              <a:rPr lang="en-US" baseline="0" dirty="0" smtClean="0"/>
              <a:t>Key Issues: What activities have to be conducted internally?  What activities can be outsourced.  What activities define an organization’s competitive advantage?  Walmart is the best in the world in their development of inbound logistics.  Nike excels at design and marketing.  Elite private universities excel at recruiting and selection.</a:t>
            </a:r>
          </a:p>
          <a:p>
            <a:endParaRPr lang="en-US" baseline="0" dirty="0" smtClean="0"/>
          </a:p>
          <a:p>
            <a:r>
              <a:rPr lang="en-US" baseline="0" dirty="0" smtClean="0"/>
              <a:t>This interrelated series of activities represents what we spend our resources on to provide measurable outcomes (teaching, research, public services).  Where, for example, can IT resources be implemented to reduce rather than to increase costs?</a:t>
            </a:r>
            <a:endParaRPr lang="en-US" dirty="0" smtClean="0"/>
          </a:p>
          <a:p>
            <a:endParaRPr lang="en-US" dirty="0" smtClean="0"/>
          </a:p>
          <a:p>
            <a:r>
              <a:rPr lang="en-US" dirty="0" smtClean="0"/>
              <a:t>In public higher education, recent efficiency studies by management consultants are focusing spending</a:t>
            </a:r>
            <a:r>
              <a:rPr lang="en-US" baseline="0" dirty="0" smtClean="0"/>
              <a:t> cuts </a:t>
            </a:r>
            <a:r>
              <a:rPr lang="en-US" dirty="0" smtClean="0"/>
              <a:t>on support activities and “shared services.”  Most recent increases in spending have been directed at recruiting, selecting, advising, and</a:t>
            </a:r>
            <a:r>
              <a:rPr lang="en-US" baseline="0" dirty="0" smtClean="0"/>
              <a:t> placement, even at the expense of instruction.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1A06B6-5065-4CF2-B803-4467A789128B}"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1461393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exists an astounding lack of financial acumen among some university faculty who have moved into administrative positions, including presidents.  Some are ideologically, if not intellectually, unable to embrace cost-benefit calculations, let alone the more subtle implications of modern financial economics.  Sometimes, this leads to the development of expensive (usually building) projects that will impose permanent financial drains on the university.  </a:t>
            </a:r>
          </a:p>
          <a:p>
            <a:endParaRPr lang="en-US" baseline="0" dirty="0" smtClean="0"/>
          </a:p>
          <a:p>
            <a:r>
              <a:rPr lang="en-US" dirty="0" smtClean="0"/>
              <a:t>When one examines the strategic plans of most public universities, there is almost a complete lack</a:t>
            </a:r>
            <a:r>
              <a:rPr lang="en-US" baseline="0" dirty="0" smtClean="0"/>
              <a:t> of discussion of main-line financial issues, nor are there specific financial goals.  This needs to change: good strategy requires a supporting financial models to succeed.  Where should investments be made, and what is the cost/benefit of those investments?  What resources can be freed up by eliminating programs that do not contribution to vision of the institution?  </a:t>
            </a:r>
          </a:p>
          <a:p>
            <a:endParaRPr lang="en-US" baseline="0" dirty="0" smtClean="0"/>
          </a:p>
          <a:p>
            <a:r>
              <a:rPr lang="en-US" baseline="0" dirty="0" smtClean="0"/>
              <a:t>What is your financial plan for sustainability?</a:t>
            </a:r>
          </a:p>
          <a:p>
            <a:endParaRPr lang="en-US" baseline="0" dirty="0" smtClean="0"/>
          </a:p>
          <a:p>
            <a:r>
              <a:rPr lang="en-US" baseline="0" dirty="0" smtClean="0"/>
              <a:t>What are the budget implications of “transformative” education?  What will you have to give up to achieve this strategic goal?  What is the opportunity cost of providing freshman seminars taught by faculty?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19</a:t>
            </a:fld>
            <a:endParaRPr lang="en-US" dirty="0"/>
          </a:p>
        </p:txBody>
      </p:sp>
    </p:spTree>
    <p:extLst>
      <p:ext uri="{BB962C8B-B14F-4D97-AF65-F5344CB8AC3E}">
        <p14:creationId xmlns:p14="http://schemas.microsoft.com/office/powerpoint/2010/main" val="139361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sources of funding are changing, moving from taxpayer support to higher tuition and fees.  Lower subsidy of higher education opens possibilities</a:t>
            </a:r>
            <a:r>
              <a:rPr lang="en-US" baseline="0" dirty="0" smtClean="0"/>
              <a:t> for greater competition, as public tuitions converge toward private tuitions.  Higher education markets are contestable, even when there is modest actual entry; profitable opportunities will be undertaken by others.</a:t>
            </a:r>
          </a:p>
          <a:p>
            <a:endParaRPr lang="en-US" baseline="0" dirty="0" smtClean="0"/>
          </a:p>
          <a:p>
            <a:r>
              <a:rPr lang="en-US" baseline="0" dirty="0" smtClean="0"/>
              <a:t>There appears to be a growing lack of respect (“warm regard”) for university faculty, particularly among conservative voters and Republicans; see  http://www.pewresearch.org/fact-tank/2017/09/13/republicans-much-colder-than-democrats-in-views-of-professors/.  Perceptions affect both public and private funding.</a:t>
            </a:r>
          </a:p>
          <a:p>
            <a:endParaRPr lang="en-US" dirty="0" smtClean="0"/>
          </a:p>
          <a:p>
            <a:r>
              <a:rPr lang="en-US" dirty="0" smtClean="0"/>
              <a:t>This partial list of challenges illustrates multi-faceted external threats</a:t>
            </a:r>
            <a:r>
              <a:rPr lang="en-US" baseline="0" dirty="0" smtClean="0"/>
              <a:t> that need to be communicated to constituents. The threats of competition, potential substitutes, and new technologies are often ignored.  Pleading and lobbying for a return to greater taxpayer support is often futile, but many continue at it, regardless.  Lobbying for support that is likely to develop still incurs the payment of so-called influence costs. </a:t>
            </a:r>
          </a:p>
          <a:p>
            <a:endParaRPr lang="en-US" baseline="0" dirty="0" smtClean="0"/>
          </a:p>
          <a:p>
            <a:r>
              <a:rPr lang="en-US" baseline="0" dirty="0" smtClean="0"/>
              <a:t>https://washingtonmonthly.com/magazine/septemberoctober-2017/the-looming-decline-of-the-public-research-university/</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2</a:t>
            </a:fld>
            <a:endParaRPr lang="en-US" dirty="0"/>
          </a:p>
        </p:txBody>
      </p:sp>
    </p:spTree>
    <p:extLst>
      <p:ext uri="{BB962C8B-B14F-4D97-AF65-F5344CB8AC3E}">
        <p14:creationId xmlns:p14="http://schemas.microsoft.com/office/powerpoint/2010/main" val="2665916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important to understand the role and sustainability of internal cross subsidies; there are numerous programs that cannot survive unless they are subsidized.  For these programs, revenues cannot cover costs.  Unrestricted sources of revenue from profitable programs must then be internally allocated to cover the expenditures of unprofitable programs.  </a:t>
            </a:r>
          </a:p>
          <a:p>
            <a:endParaRPr lang="en-US" baseline="0" dirty="0" smtClean="0"/>
          </a:p>
          <a:p>
            <a:r>
              <a:rPr lang="en-US" dirty="0" smtClean="0"/>
              <a:t>Sunk costs may produce a stream of benefits over a</a:t>
            </a:r>
            <a:r>
              <a:rPr lang="en-US" baseline="0" dirty="0" smtClean="0"/>
              <a:t> long time horizon but they can never be recouped. Providing tenure to a faculty member provides a stream of teaching and research benefits over many years, but there is no way to monetize the present value of that investment.  Commitment to an investment is a matter of degree between a short-term commitment and an eternal commitment.  Too often, short-term funding sources are employed to cover long-term fixed obligations.  In practice, a university may be able to sell some of its assets, and it may be able to modify, at considerable cost, some of its long-term labor contracts.  For example, expensive early retirement programs are a de facto renegotiation of a committed labor contract.  </a:t>
            </a:r>
          </a:p>
          <a:p>
            <a:endParaRPr lang="en-US" baseline="0" dirty="0" smtClean="0"/>
          </a:p>
          <a:p>
            <a:r>
              <a:rPr lang="en-US" baseline="0" dirty="0" smtClean="0"/>
              <a:t>Align the length of your funding stream (short or long term) with the costs you are committing yourself to.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20</a:t>
            </a:fld>
            <a:endParaRPr lang="en-US" dirty="0"/>
          </a:p>
        </p:txBody>
      </p:sp>
    </p:spTree>
    <p:extLst>
      <p:ext uri="{BB962C8B-B14F-4D97-AF65-F5344CB8AC3E}">
        <p14:creationId xmlns:p14="http://schemas.microsoft.com/office/powerpoint/2010/main" val="2999839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a:latin typeface="Times New Roman" panose="02020603050405020304" pitchFamily="18" charset="0"/>
                <a:cs typeface="Times New Roman" panose="02020603050405020304" pitchFamily="18" charset="0"/>
              </a:rPr>
              <a:t>Too often educational products are invented and only then does the provider start to look around to find a willing student.  This is a backward-looking approach. The suggested process starts with identifying a critical, unmet need (research or teaching).  Then, a financial model is developed to determine whether it’s possible to satisfy that need.  There are numerous examples where the financial model is lacking, for example, many dotcom businesses lacked an effective model; some still do.  MOOC instructional models frequently did not have a supporting financial model</a:t>
            </a:r>
          </a:p>
          <a:p>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Start with the tuition structure that will support student value, and then work from there to determine what the variable costs and the </a:t>
            </a:r>
            <a:r>
              <a:rPr lang="en-US" altLang="en-US" sz="2400" dirty="0" smtClean="0">
                <a:latin typeface="Times New Roman" panose="02020603050405020304" pitchFamily="18" charset="0"/>
                <a:cs typeface="Times New Roman" panose="02020603050405020304" pitchFamily="18" charset="0"/>
              </a:rPr>
              <a:t>financial margin </a:t>
            </a:r>
            <a:r>
              <a:rPr lang="en-US" altLang="en-US" sz="2400" dirty="0">
                <a:latin typeface="Times New Roman" panose="02020603050405020304" pitchFamily="18" charset="0"/>
                <a:cs typeface="Times New Roman" panose="02020603050405020304" pitchFamily="18" charset="0"/>
              </a:rPr>
              <a:t>must be to support sustained viability.  This approach should also determine the needed enrollment scale and resource usage.  </a:t>
            </a:r>
          </a:p>
          <a:p>
            <a:endParaRPr lang="en-US" altLang="en-US" sz="2400" dirty="0">
              <a:latin typeface="Times New Roman" panose="02020603050405020304" pitchFamily="18" charset="0"/>
              <a:cs typeface="Times New Roman" panose="02020603050405020304" pitchFamily="18" charset="0"/>
            </a:endParaRPr>
          </a:p>
          <a:p>
            <a:r>
              <a:rPr lang="en-US" altLang="en-US" sz="2400" b="1" dirty="0">
                <a:latin typeface="Times New Roman" panose="02020603050405020304" pitchFamily="18" charset="0"/>
                <a:cs typeface="Times New Roman" panose="02020603050405020304" pitchFamily="18" charset="0"/>
              </a:rPr>
              <a:t>Key</a:t>
            </a:r>
            <a:r>
              <a:rPr lang="en-US" altLang="en-US" sz="2400" dirty="0">
                <a:latin typeface="Times New Roman" panose="02020603050405020304" pitchFamily="18" charset="0"/>
                <a:cs typeface="Times New Roman" panose="02020603050405020304" pitchFamily="18" charset="0"/>
              </a:rPr>
              <a:t> resources required to accommodate student/research value. Every company has generic resources.  Key resources determine how the program will be competitively delivered and sustained.  Often, key resources are intangible, some are process related, and some relate to key groupings of individuals.</a:t>
            </a:r>
          </a:p>
          <a:p>
            <a:r>
              <a:rPr lang="en-US" sz="2400" baseline="0" dirty="0" smtClean="0"/>
              <a:t>Massive capital investments (art complexes, stadiums, etc.) are undertaken for projects with low usage rates.  Subsequent operating costs are often ignored.</a:t>
            </a:r>
            <a:endParaRPr lang="en-US" alt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Ideally</a:t>
            </a:r>
            <a:r>
              <a:rPr lang="en-US" sz="2400" dirty="0">
                <a:latin typeface="Times New Roman" panose="02020603050405020304" pitchFamily="18" charset="0"/>
                <a:cs typeface="Times New Roman" panose="02020603050405020304" pitchFamily="18" charset="0"/>
              </a:rPr>
              <a:t>, fixed costs should be transformed into variable costs, not the other way round.  In fact, universities excel at converting variable costs into fixed costs, with the tenure system being a prominent example, especially when  applied in non-research settings. Sunk costs are fixed costs that cannot be recovered; these should be avoided when possible, but often are not.</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673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arbitrary</a:t>
            </a:r>
            <a:r>
              <a:rPr lang="en-US" baseline="0" dirty="0" smtClean="0"/>
              <a:t> assignments of fixed cost that affect these calculations to some degree, but not by enough to change the thrust of the comparison: law education is both highly subsidized and relatively expensive.  Is Law subsidized because it’s costly, or is Law costly because it’s subsidized? Comparison with the MBA suggests to me the later.</a:t>
            </a:r>
          </a:p>
          <a:p>
            <a:endParaRPr lang="en-US" baseline="0" dirty="0" smtClean="0"/>
          </a:p>
          <a:p>
            <a:r>
              <a:rPr lang="en-US" baseline="0" dirty="0" smtClean="0"/>
              <a:t>I think that the way programs are financed affects the cost structure; ongoing subsidy facilitates resource allocation decisions that can not be accommodated under a competitive financing structure.  Privatization will force out inefficient practices.</a:t>
            </a:r>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22</a:t>
            </a:fld>
            <a:endParaRPr lang="en-US" dirty="0"/>
          </a:p>
        </p:txBody>
      </p:sp>
    </p:spTree>
    <p:extLst>
      <p:ext uri="{BB962C8B-B14F-4D97-AF65-F5344CB8AC3E}">
        <p14:creationId xmlns:p14="http://schemas.microsoft.com/office/powerpoint/2010/main" val="61017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Redundant communication of </a:t>
            </a:r>
            <a:r>
              <a:rPr lang="en-US" u="sng" dirty="0" smtClean="0"/>
              <a:t>what </a:t>
            </a:r>
            <a:r>
              <a:rPr lang="en-US" u="sng" baseline="0" dirty="0" smtClean="0"/>
              <a:t>matters</a:t>
            </a:r>
            <a:r>
              <a:rPr lang="en-US" baseline="0" dirty="0" smtClean="0"/>
              <a:t> and what does not matter (“the stated positioning strategy”) is critical.  Repetitive restating of the merits of the selected positions should be done prior to implementing changes.  Trying to implement when the position is not accepted is difficult: sometimes  it’s career ending.</a:t>
            </a:r>
          </a:p>
          <a:p>
            <a:endParaRPr lang="en-US" baseline="0" dirty="0" smtClean="0"/>
          </a:p>
          <a:p>
            <a:r>
              <a:rPr lang="en-US" baseline="0" dirty="0" smtClean="0"/>
              <a:t>There is a need to communicate to external constituents in a language that they are comfortable with, especially about successful initiatives and ongoing efforts to contain spending and, especially, to control costs.</a:t>
            </a:r>
          </a:p>
          <a:p>
            <a:endParaRPr lang="en-US" dirty="0"/>
          </a:p>
          <a:p>
            <a:r>
              <a:rPr lang="en-US" dirty="0" smtClean="0"/>
              <a:t>There is often</a:t>
            </a:r>
            <a:r>
              <a:rPr lang="en-US" baseline="0" dirty="0" smtClean="0"/>
              <a:t> strategic </a:t>
            </a:r>
            <a:r>
              <a:rPr lang="en-US" dirty="0" smtClean="0"/>
              <a:t>avoidance of effective and direct communication internally, seemingly because leaders want to avoid the controversies that are consequences of making</a:t>
            </a:r>
            <a:r>
              <a:rPr lang="en-US" baseline="0" dirty="0" smtClean="0"/>
              <a:t> </a:t>
            </a:r>
            <a:r>
              <a:rPr lang="en-US" dirty="0" smtClean="0"/>
              <a:t>tough decisions.  Some feel it is better to operate in an opaque environment.  Many centrally</a:t>
            </a:r>
            <a:r>
              <a:rPr lang="en-US" baseline="0" dirty="0" smtClean="0"/>
              <a:t> administered budget systems (</a:t>
            </a:r>
            <a:r>
              <a:rPr lang="en-US" dirty="0" smtClean="0"/>
              <a:t>CAM) a</a:t>
            </a:r>
            <a:r>
              <a:rPr lang="en-US" baseline="0" dirty="0" smtClean="0"/>
              <a:t>re opaque, since transparency will expose the extent of internal cross subsidies.  Foundation private fundraising accounting is (intentionally) mystifying; nobody reports present value, fees are hidden and not well understood, for examples.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585125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p>
            <a:fld id="{03D2E698-1010-42AD-9B1F-83686CD06F74}" type="slidenum">
              <a:rPr lang="en-US" smtClean="0">
                <a:solidFill>
                  <a:prstClr val="black"/>
                </a:solidFill>
              </a:rPr>
              <a:pPr/>
              <a:t>24</a:t>
            </a:fld>
            <a:endParaRPr lang="en-US" dirty="0"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a:lnSpc>
                <a:spcPct val="90000"/>
              </a:lnSpc>
            </a:pPr>
            <a:endParaRPr lang="en-US" sz="1000" dirty="0"/>
          </a:p>
          <a:p>
            <a:pPr>
              <a:lnSpc>
                <a:spcPct val="90000"/>
              </a:lnSpc>
            </a:pPr>
            <a:r>
              <a:rPr lang="en-US" sz="1000" dirty="0"/>
              <a:t>It’s possible to define what it takes to develop effective strategy.  </a:t>
            </a:r>
          </a:p>
          <a:p>
            <a:pPr>
              <a:lnSpc>
                <a:spcPct val="90000"/>
              </a:lnSpc>
              <a:buFontTx/>
              <a:buChar char="•"/>
            </a:pPr>
            <a:r>
              <a:rPr lang="en-US" sz="1000" dirty="0"/>
              <a:t>Determine the direction and program scope for the organization;</a:t>
            </a:r>
          </a:p>
          <a:p>
            <a:pPr>
              <a:lnSpc>
                <a:spcPct val="90000"/>
              </a:lnSpc>
              <a:buFontTx/>
              <a:buChar char="•"/>
            </a:pPr>
            <a:r>
              <a:rPr lang="en-US" sz="1000" dirty="0"/>
              <a:t>Possess the right goals, which is usually sustainable return on invested capital in the private sector, but is admittedly more problematic for universities (research, instruction, service);</a:t>
            </a:r>
          </a:p>
          <a:p>
            <a:pPr>
              <a:lnSpc>
                <a:spcPct val="90000"/>
              </a:lnSpc>
              <a:buFontTx/>
              <a:buChar char="•"/>
            </a:pPr>
            <a:r>
              <a:rPr lang="en-US" sz="1000" dirty="0"/>
              <a:t>Assemble processes (a value-chain) that are capable of delivering and sustaining the selected proposition;</a:t>
            </a:r>
          </a:p>
          <a:p>
            <a:pPr>
              <a:lnSpc>
                <a:spcPct val="90000"/>
              </a:lnSpc>
              <a:buFontTx/>
              <a:buChar char="•"/>
            </a:pPr>
            <a:r>
              <a:rPr lang="en-US" sz="1000" dirty="0"/>
              <a:t>Possess the courage to make tough tradeoffs.  Possibly, the essence of effective strategy is the willingness to make and implement tough tradeoff decisions; and</a:t>
            </a:r>
          </a:p>
          <a:p>
            <a:pPr>
              <a:lnSpc>
                <a:spcPct val="90000"/>
              </a:lnSpc>
              <a:buFontTx/>
              <a:buChar char="•"/>
            </a:pPr>
            <a:r>
              <a:rPr lang="en-US" sz="1000" dirty="0"/>
              <a:t>Redundantly communicate where you are attempting to go (the vision thing).</a:t>
            </a:r>
          </a:p>
          <a:p>
            <a:pPr>
              <a:lnSpc>
                <a:spcPct val="90000"/>
              </a:lnSpc>
              <a:buFontTx/>
              <a:buChar char="•"/>
            </a:pPr>
            <a:endParaRPr lang="en-US" sz="1000" dirty="0"/>
          </a:p>
          <a:p>
            <a:pPr>
              <a:lnSpc>
                <a:spcPct val="90000"/>
              </a:lnSpc>
            </a:pPr>
            <a:r>
              <a:rPr lang="en-US" sz="1000" dirty="0"/>
              <a:t>These critical activities for a good strategy are complementary; they are not substitutes for one another.  If there is failure of one dimension, all will fail.  So, in some important sense, effective strategy is only as strong as the weakest link in the above set of dimensions.   A great vision accompanied by a failure to implement is a common problem.</a:t>
            </a:r>
          </a:p>
          <a:p>
            <a:pPr>
              <a:lnSpc>
                <a:spcPct val="90000"/>
              </a:lnSpc>
            </a:pPr>
            <a:endParaRPr lang="en-US" sz="1000" dirty="0"/>
          </a:p>
          <a:p>
            <a:pPr>
              <a:lnSpc>
                <a:spcPct val="90000"/>
              </a:lnSpc>
            </a:pPr>
            <a:r>
              <a:rPr lang="en-US" sz="1000" dirty="0"/>
              <a:t>Visionary leaders can lack courage and/or be unable to communicate and convince others about the wisdom of their vision.  Many lack the courage to make needed tradeoffs.  Some find it impossible to build an effective processes and activities because to do so requires making tough internal tradeoffs and requires deep understanding of complementary activities and capabilities.  Leaders who possess a vision, are able to communicate and thus attract able followers, and can implement effectively are rare indeed.  Most people can’t do it, which is why there are no long queues for top leadership positions. </a:t>
            </a:r>
          </a:p>
          <a:p>
            <a:pPr>
              <a:lnSpc>
                <a:spcPct val="90000"/>
              </a:lnSpc>
            </a:pPr>
            <a:endParaRPr lang="en-US" sz="1000" dirty="0"/>
          </a:p>
          <a:p>
            <a:pPr>
              <a:lnSpc>
                <a:spcPct val="90000"/>
              </a:lnSpc>
            </a:pPr>
            <a:r>
              <a:rPr lang="en-US" sz="1000" dirty="0"/>
              <a:t>I think that many public universities lack an effective strategy because stating a position requires making tradeoffs.  What are the articulated weightings placed on instruction, research, and public service?  What matters most?  The usual answer is “all matter”, implying “none matter.”</a:t>
            </a:r>
          </a:p>
        </p:txBody>
      </p:sp>
    </p:spTree>
    <p:extLst>
      <p:ext uri="{BB962C8B-B14F-4D97-AF65-F5344CB8AC3E}">
        <p14:creationId xmlns:p14="http://schemas.microsoft.com/office/powerpoint/2010/main" val="1239093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“Doing everything better”  is perhaps necessary for effective strategy, but it is not</a:t>
            </a:r>
            <a:r>
              <a:rPr lang="en-GB" baseline="0" dirty="0" smtClean="0"/>
              <a:t> sufficient.  Apple, IBM, and GE have effective operating efficiency, but they are also attempting to develop niche strategies by producing difficult to copy, high-margin products and services that sell to customers with price insensitive demand.  IBM and GE are struggling to get things right.</a:t>
            </a:r>
          </a:p>
          <a:p>
            <a:endParaRPr lang="en-GB" baseline="0" dirty="0" smtClean="0"/>
          </a:p>
          <a:p>
            <a:r>
              <a:rPr lang="en-GB" baseline="0" dirty="0" smtClean="0"/>
              <a:t>Public universities, with their multiple mission of teaching, research, and service, are facing a difficult set of environmental and governance factors.  Too often, public universities look like major department stores of decades past, that is, in trying to do everything, they fail to focus and achieve sustainable niche advantages.  This so-called </a:t>
            </a:r>
            <a:r>
              <a:rPr lang="en-GB" b="1" baseline="0" dirty="0" smtClean="0"/>
              <a:t>straddling</a:t>
            </a:r>
            <a:r>
              <a:rPr lang="en-GB" baseline="0" dirty="0" smtClean="0"/>
              <a:t> across positioning strategies is a real problem, which can lead to universal mediocrity.</a:t>
            </a:r>
          </a:p>
          <a:p>
            <a:endParaRPr lang="en-GB" baseline="0" dirty="0" smtClean="0"/>
          </a:p>
          <a:p>
            <a:pPr defTabSz="929305">
              <a:defRPr/>
            </a:pPr>
            <a:r>
              <a:rPr lang="en-US" dirty="0"/>
              <a:t>The imperatives of specialization require that universities place themselves somewhere between two polar opposites: general mediocrity, at one pole, and narrow distinction, at the other.  (Mediocrity is actually a fairly high level of attainment that is probably out of reach for more than a half of our colleges and universities).</a:t>
            </a:r>
          </a:p>
          <a:p>
            <a:endParaRPr lang="en-GB" baseline="0" dirty="0" smtClean="0"/>
          </a:p>
          <a:p>
            <a:endParaRPr lang="en-GB" baseline="0" dirty="0" smtClean="0"/>
          </a:p>
          <a:p>
            <a:r>
              <a:rPr lang="en-GB" baseline="0" dirty="0" smtClean="0"/>
              <a:t>Effective budgeting aligns incentives.  If there is no understood relationship developed between revenues and budget allocations, it’s difficult to get better focused on instruction and program development.</a:t>
            </a:r>
            <a:endParaRPr lang="en-GB" dirty="0"/>
          </a:p>
        </p:txBody>
      </p:sp>
      <p:sp>
        <p:nvSpPr>
          <p:cNvPr id="4" name="Slide Number Placeholder 3"/>
          <p:cNvSpPr>
            <a:spLocks noGrp="1"/>
          </p:cNvSpPr>
          <p:nvPr>
            <p:ph type="sldNum" sz="quarter" idx="10"/>
          </p:nvPr>
        </p:nvSpPr>
        <p:spPr/>
        <p:txBody>
          <a:bodyPr/>
          <a:lstStyle/>
          <a:p>
            <a:fld id="{EBC75198-17E0-445D-9D87-88F49D503699}" type="slidenum">
              <a:rPr lang="en-US" smtClean="0"/>
              <a:t>25</a:t>
            </a:fld>
            <a:endParaRPr lang="en-US" dirty="0"/>
          </a:p>
        </p:txBody>
      </p:sp>
    </p:spTree>
    <p:extLst>
      <p:ext uri="{BB962C8B-B14F-4D97-AF65-F5344CB8AC3E}">
        <p14:creationId xmlns:p14="http://schemas.microsoft.com/office/powerpoint/2010/main" val="1825657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overriding issue regarding needed</a:t>
            </a:r>
            <a:r>
              <a:rPr lang="en-US" baseline="0" dirty="0" smtClean="0"/>
              <a:t> changes </a:t>
            </a:r>
            <a:r>
              <a:rPr lang="en-US" dirty="0" smtClean="0"/>
              <a:t>is: the provision of strategic-position-guided</a:t>
            </a:r>
            <a:r>
              <a:rPr lang="en-US" baseline="0" dirty="0" smtClean="0"/>
              <a:t> flexibility in making decisions.  </a:t>
            </a:r>
            <a:endParaRPr lang="en-US" dirty="0" smtClean="0"/>
          </a:p>
          <a:p>
            <a:endParaRPr lang="en-US" dirty="0" smtClean="0"/>
          </a:p>
          <a:p>
            <a:r>
              <a:rPr lang="en-US" dirty="0" smtClean="0"/>
              <a:t>Key decisions are: the tuition structure across programs that better align tuitions with willingness to pay and program costs; entry requirement</a:t>
            </a:r>
            <a:r>
              <a:rPr lang="en-US" baseline="0" dirty="0" smtClean="0"/>
              <a:t> that better match students with universities; internal resource-allocation procedures that reward operating efficiency and recognize incentives to innovate and improve; a more focused program scope that recognizes opportunity costs; and a governance structure that is accountable to the stated goals of the institution and less accountable to academic disciplines.  </a:t>
            </a:r>
          </a:p>
          <a:p>
            <a:endParaRPr lang="en-US" baseline="0" dirty="0" smtClean="0"/>
          </a:p>
          <a:p>
            <a:r>
              <a:rPr lang="en-US" baseline="0" dirty="0" smtClean="0"/>
              <a:t>The historical low tuition-high subsidy model for financing public higher education is not sustainable.  A new approach is called for, one that features tuitions based more on willingness to pay and program costs, subsidies directed at reducing fixed and sunk costs, and privately-funded grants provided to those with low ability to pay.  In the new model, we should consider:</a:t>
            </a:r>
          </a:p>
          <a:p>
            <a:pPr marL="174245" indent="-174245">
              <a:buFont typeface="Arial" panose="020B0604020202020204" pitchFamily="34" charset="0"/>
              <a:buChar char="•"/>
            </a:pPr>
            <a:r>
              <a:rPr lang="en-US" baseline="0" dirty="0" smtClean="0"/>
              <a:t>Narrowing both horizontal and vertical program scope; </a:t>
            </a:r>
          </a:p>
          <a:p>
            <a:pPr marL="174245" indent="-174245">
              <a:buFont typeface="Arial" panose="020B0604020202020204" pitchFamily="34" charset="0"/>
              <a:buChar char="•"/>
            </a:pPr>
            <a:r>
              <a:rPr lang="en-US" baseline="0" dirty="0" smtClean="0"/>
              <a:t>Examining outsourcing options that make sense in the context of the selected market position;</a:t>
            </a:r>
          </a:p>
          <a:p>
            <a:pPr marL="174245" indent="-174245">
              <a:buFont typeface="Arial" panose="020B0604020202020204" pitchFamily="34" charset="0"/>
              <a:buChar char="•"/>
            </a:pPr>
            <a:r>
              <a:rPr lang="en-US" baseline="0" dirty="0" smtClean="0"/>
              <a:t>Constantly engaging in operating efficiency activities; and </a:t>
            </a:r>
          </a:p>
          <a:p>
            <a:pPr marL="174245" indent="-174245">
              <a:buFont typeface="Arial" panose="020B0604020202020204" pitchFamily="34" charset="0"/>
              <a:buChar char="•"/>
            </a:pPr>
            <a:r>
              <a:rPr lang="en-US" baseline="0" dirty="0" smtClean="0"/>
              <a:t>Reporting credible successes/failures to internal and external audiences in a straightforward way.</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26</a:t>
            </a:fld>
            <a:endParaRPr lang="en-US" dirty="0"/>
          </a:p>
        </p:txBody>
      </p:sp>
    </p:spTree>
    <p:extLst>
      <p:ext uri="{BB962C8B-B14F-4D97-AF65-F5344CB8AC3E}">
        <p14:creationId xmlns:p14="http://schemas.microsoft.com/office/powerpoint/2010/main" val="2685907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public higher education, there is almost complete separation of value from cost.  Many high-cost programs feature a lack of willingness to pay.</a:t>
            </a:r>
            <a:r>
              <a:rPr lang="en-US" baseline="0" dirty="0" smtClean="0"/>
              <a:t> S</a:t>
            </a:r>
            <a:r>
              <a:rPr lang="en-US" dirty="0" smtClean="0"/>
              <a:t>ubsequently,</a:t>
            </a:r>
            <a:r>
              <a:rPr lang="en-US" baseline="0" dirty="0" smtClean="0"/>
              <a:t> students enroll paying no attention to what a program costs.  A lower-division credit hour in the fine arts, for example, costs seven times that of a lower-division credit hour in education, yet the students enrolled in these programs pay the same tuition.</a:t>
            </a:r>
            <a:endParaRPr lang="en-US" dirty="0" smtClean="0"/>
          </a:p>
          <a:p>
            <a:endParaRPr lang="en-US" dirty="0" smtClean="0"/>
          </a:p>
          <a:p>
            <a:r>
              <a:rPr lang="en-US" dirty="0" smtClean="0"/>
              <a:t>This (linear) rule I propose is an approximation that captures the notion that economic</a:t>
            </a:r>
            <a:r>
              <a:rPr lang="en-US" baseline="0" dirty="0" smtClean="0"/>
              <a:t> value is measured by the willingness to pay net of the opportunity cost of a an academic program.  In general, tuitions will increase if students demonstrate a higher willingness to pay for that program, and tuitions will increase if marginal program costs increase.  </a:t>
            </a:r>
          </a:p>
          <a:p>
            <a:endParaRPr lang="en-US" baseline="0" dirty="0" smtClean="0"/>
          </a:p>
          <a:p>
            <a:r>
              <a:rPr lang="en-US" baseline="0" dirty="0" smtClean="0"/>
              <a:t>The highest possible degree of economic efficiency occurs when alpha equals one, that is, when tuitions equal marginal costs.  </a:t>
            </a:r>
            <a:r>
              <a:rPr lang="en-US" i="0" baseline="0" dirty="0" smtClean="0"/>
              <a:t>In higher education, where a large percentage of total costs are fixed and the university is constrained to break even, total economic efficiency (tuitions = marginal costs) is not feasible, and a degree of inefficiency must be accommodated if fixed costs are to be fully covered.  The higher fixed costs are as a percentage of total costs, the smaller is alpha.</a:t>
            </a:r>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27</a:t>
            </a:fld>
            <a:endParaRPr lang="en-US" dirty="0"/>
          </a:p>
        </p:txBody>
      </p:sp>
    </p:spTree>
    <p:extLst>
      <p:ext uri="{BB962C8B-B14F-4D97-AF65-F5344CB8AC3E}">
        <p14:creationId xmlns:p14="http://schemas.microsoft.com/office/powerpoint/2010/main" val="2399540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familiar template for representing budget allocations, enrollments, and tuitions.  The</a:t>
            </a:r>
            <a:r>
              <a:rPr lang="en-US" baseline="0" dirty="0" smtClean="0"/>
              <a:t> enrollments are actual head-count enrollments from the winter term.  Tuitions are calculated using list tuitions and then weighting them to correspond to the actual tuition revenue collected.  Welfare is measured as the monetary value student collectively receive after paying tuitions and receiving the state appropriation in the form of a reduction in resident tuitions.  Here, as is typical, non-residents are required to pay tuitions that exceed resident tuitions in every program by a factor of 3:1.</a:t>
            </a:r>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28</a:t>
            </a:fld>
            <a:endParaRPr lang="en-US" dirty="0"/>
          </a:p>
        </p:txBody>
      </p:sp>
    </p:spTree>
    <p:extLst>
      <p:ext uri="{BB962C8B-B14F-4D97-AF65-F5344CB8AC3E}">
        <p14:creationId xmlns:p14="http://schemas.microsoft.com/office/powerpoint/2010/main" val="3223331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quasi-efficient tuition structure, which recognizes</a:t>
            </a:r>
            <a:r>
              <a:rPr lang="en-US" baseline="0" dirty="0" smtClean="0"/>
              <a:t> differences in both students’ willingness to pay and program costs, </a:t>
            </a:r>
            <a:r>
              <a:rPr lang="en-US" dirty="0" smtClean="0"/>
              <a:t> involves generally reducing non-resident tuitions</a:t>
            </a:r>
            <a:r>
              <a:rPr lang="en-US" baseline="0" dirty="0" smtClean="0"/>
              <a:t> in all programs and increasing resident tuitions, without changing the level of public support.  Welfare is improved when non-resident tuitions are reduced to be closer to marginal program costs and resident tuitions are increased to be closer to marginal program costs.  The increase in total welfare is significant,$68M when measured against the base-level amount.  </a:t>
            </a:r>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29</a:t>
            </a:fld>
            <a:endParaRPr lang="en-US" dirty="0"/>
          </a:p>
        </p:txBody>
      </p:sp>
    </p:spTree>
    <p:extLst>
      <p:ext uri="{BB962C8B-B14F-4D97-AF65-F5344CB8AC3E}">
        <p14:creationId xmlns:p14="http://schemas.microsoft.com/office/powerpoint/2010/main" val="182952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competitive</a:t>
            </a:r>
            <a:r>
              <a:rPr lang="en-US" baseline="0" dirty="0" smtClean="0"/>
              <a:t> higher education, growth in demand leads to increases in tuition unless there are offsetting increases in productivity.  Higher education is not particularly productive and indeed has been described as suffering from the so-called “cost disease” affliction.</a:t>
            </a:r>
          </a:p>
          <a:p>
            <a:endParaRPr lang="en-US" baseline="0" dirty="0" smtClean="0"/>
          </a:p>
          <a:p>
            <a:r>
              <a:rPr lang="en-US" dirty="0" smtClean="0"/>
              <a:t>Increases in competition reduces</a:t>
            </a:r>
            <a:r>
              <a:rPr lang="en-US" baseline="0" dirty="0" smtClean="0"/>
              <a:t> strategic discretion.  If all prices are determined in external competitive markets, there is limited pricing discretion.  Under competition, there is no choice but to be as operationally efficient as possible, to innovate for survival, and to limit the flexibility to sustain cross-subsidized programs. </a:t>
            </a:r>
          </a:p>
          <a:p>
            <a:endParaRPr lang="en-US" baseline="0" dirty="0" smtClean="0"/>
          </a:p>
          <a:p>
            <a:r>
              <a:rPr lang="en-US" baseline="0" dirty="0" smtClean="0"/>
              <a:t>Entry has occurred.  There were 3,231 postsecondary institutions in 1980-81 and 4,724 in 2013-14.  In particular, non-profit entry has been robust.</a:t>
            </a:r>
          </a:p>
          <a:p>
            <a:endParaRPr lang="en-US" baseline="0" dirty="0" smtClean="0"/>
          </a:p>
          <a:p>
            <a:r>
              <a:rPr lang="en-US" baseline="0" dirty="0" smtClean="0"/>
              <a:t>Organizations in large competitive industries actively seek favors and special treatment from the government; universities excel at lobbying activities and spent resources trying to influence political outcomes.</a:t>
            </a:r>
          </a:p>
          <a:p>
            <a:endParaRPr lang="en-US" baseline="0" dirty="0" smtClean="0"/>
          </a:p>
          <a:p>
            <a:r>
              <a:rPr lang="en-US" baseline="0" dirty="0" smtClean="0"/>
              <a:t>Increases in the relative costs of instruction and clinical care lead to substitution away from research toward these activities. Higher prices for permanent faculty have led to changes in the composition of the education workforce (more part-time, more adjuncts, more clinical-care physicians, less spent on research, etc.)</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3</a:t>
            </a:fld>
            <a:endParaRPr lang="en-US" dirty="0"/>
          </a:p>
        </p:txBody>
      </p:sp>
    </p:spTree>
    <p:extLst>
      <p:ext uri="{BB962C8B-B14F-4D97-AF65-F5344CB8AC3E}">
        <p14:creationId xmlns:p14="http://schemas.microsoft.com/office/powerpoint/2010/main" val="328838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and research must be subsidized at academic medical/dental centers.</a:t>
            </a:r>
            <a:r>
              <a:rPr lang="en-US" baseline="0" dirty="0" smtClean="0"/>
              <a:t>  The tuition revenues of undergraduates is used to support professional medical education.  Is this cross subsidy sustainable if “taxed” students can go elsewhere?</a:t>
            </a:r>
            <a:r>
              <a:rPr lang="en-US" dirty="0" smtClean="0"/>
              <a:t> </a:t>
            </a:r>
          </a:p>
          <a:p>
            <a:endParaRPr lang="en-US" dirty="0" smtClean="0"/>
          </a:p>
          <a:p>
            <a:r>
              <a:rPr lang="en-US" dirty="0" smtClean="0"/>
              <a:t>Margins</a:t>
            </a:r>
            <a:r>
              <a:rPr lang="en-US" baseline="0" dirty="0" smtClean="0"/>
              <a:t> for clinical services are shrinking and demand is becoming more price sensitive.  One option is to seek scale economies whenever possible, and develop a “share” strategy.  In the corporate sector, this approach taken by Walmart, Vanguard Index Funds, Amazon, Uber and others.  Apple, a truly exceptional case, seems to be able to scale a niche strategy (Apple, by just selling IPhone, has a market value that is larger than one-half the value of UK stock market).  Mergers toward share strategies are occurring in health centers, as is the development of stand-alone specialty clinics and service providers.  Academic medical centers are threatened by both large-scale and niche competitors.</a:t>
            </a:r>
          </a:p>
          <a:p>
            <a:endParaRPr lang="en-US" baseline="0" dirty="0" smtClean="0"/>
          </a:p>
          <a:p>
            <a:r>
              <a:rPr lang="en-US" baseline="0" dirty="0" smtClean="0"/>
              <a:t>Academic medical centers have grown relative to other university units, and for some universities, they dominate in size, finances, number of tenured faculty and other measures.</a:t>
            </a:r>
            <a:endParaRPr lang="en-US" dirty="0"/>
          </a:p>
        </p:txBody>
      </p:sp>
      <p:sp>
        <p:nvSpPr>
          <p:cNvPr id="4" name="Slide Number Placeholder 3"/>
          <p:cNvSpPr>
            <a:spLocks noGrp="1"/>
          </p:cNvSpPr>
          <p:nvPr>
            <p:ph type="sldNum" sz="quarter" idx="10"/>
          </p:nvPr>
        </p:nvSpPr>
        <p:spPr/>
        <p:txBody>
          <a:bodyPr/>
          <a:lstStyle/>
          <a:p>
            <a:fld id="{511A06B6-5065-4CF2-B803-4467A789128B}"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122156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universities, there is </a:t>
            </a:r>
            <a:r>
              <a:rPr lang="en-US" baseline="0" dirty="0" smtClean="0"/>
              <a:t>an engrained insular sense of entitlement, if not elitism, which is off-putting to those paying the bills. Inwardly focused positions (entrenchment strategies) are sometimes adopted by faculty who are in the most highly subsidized units. </a:t>
            </a:r>
          </a:p>
          <a:p>
            <a:endParaRPr lang="en-US" baseline="0" dirty="0" smtClean="0"/>
          </a:p>
          <a:p>
            <a:r>
              <a:rPr lang="en-US" baseline="0" dirty="0" smtClean="0"/>
              <a:t>Privatization: students/patients will internalize the effects of their education/health care.  Specifically, when students/patients pay more of the cost of their education/care, they expect commensurate provision of service.  </a:t>
            </a:r>
          </a:p>
          <a:p>
            <a:endParaRPr lang="en-US" baseline="0" dirty="0" smtClean="0"/>
          </a:p>
          <a:p>
            <a:r>
              <a:rPr lang="en-US" baseline="0" dirty="0" smtClean="0"/>
              <a:t>Privatization implies: i) acknowledging the inverse relationship between quantity demanded of products and services and their prices; ii) recognizing opportunity costs; iii) accepting the inevitable flows of demand and resources from programs displaying low levels of economic value to the higher-value areas.  </a:t>
            </a:r>
          </a:p>
          <a:p>
            <a:endParaRPr lang="en-US" baseline="0" dirty="0" smtClean="0"/>
          </a:p>
          <a:p>
            <a:r>
              <a:rPr lang="en-US" baseline="0" dirty="0" smtClean="0"/>
              <a:t>Sustaining programs that nobody is willing to pay for becomes harder as subsidies decline and competitive pressures increase.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5</a:t>
            </a:fld>
            <a:endParaRPr lang="en-US" dirty="0"/>
          </a:p>
        </p:txBody>
      </p:sp>
    </p:spTree>
    <p:extLst>
      <p:ext uri="{BB962C8B-B14F-4D97-AF65-F5344CB8AC3E}">
        <p14:creationId xmlns:p14="http://schemas.microsoft.com/office/powerpoint/2010/main" val="387657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Many traditional measures</a:t>
            </a:r>
            <a:r>
              <a:rPr lang="en-US" baseline="0" dirty="0" smtClean="0">
                <a:latin typeface="Times New Roman" panose="02020603050405020304" pitchFamily="18" charset="0"/>
                <a:cs typeface="Times New Roman" panose="02020603050405020304" pitchFamily="18" charset="0"/>
              </a:rPr>
              <a:t> of value are hard to measure, which may account for their appeal. (“We’re intrinsically valuable.”)  This is not to say that such values are unimportant, but, rather, that they are often ambiguous, difficult to measure, and especially difficult to be held accountable to providing.  This ambiguity leads to the outside imposition of outcome measures: four-year and six-year graduation rates, job market placements; low-income and minority admissions, etc., which can be measured.  Not measuring costs ignores the “opportunity cost” judgement of what else we could be doing with the funds.  </a:t>
            </a:r>
          </a:p>
          <a:p>
            <a:endParaRPr lang="en-US" baseline="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See: http://news.berkeley.edu/2014/01/29/the-true-value-of-higher-ed/ for an articulate defense of traditional values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more difficult discussions one can have with some </a:t>
            </a:r>
            <a:r>
              <a:rPr lang="en-US" baseline="0" dirty="0" smtClean="0">
                <a:latin typeface="Times New Roman" panose="02020603050405020304" pitchFamily="18" charset="0"/>
                <a:cs typeface="Times New Roman" panose="02020603050405020304" pitchFamily="18" charset="0"/>
              </a:rPr>
              <a:t>faculty concern the financing of higher education.  For example, to  suggest that graduates of a humanities/arts/various studies programs will eventually need to find compensated employment can raise the ire of faculty.  Suggesting that willingness to pay is a necessary condition for program survival can lead to spirited pushback, often predicated by vigorous reciting of one or more of the above “true” values of higher education.</a:t>
            </a:r>
          </a:p>
          <a:p>
            <a:endParaRPr lang="en-US" baseline="0" dirty="0" smtClean="0">
              <a:latin typeface="Times New Roman" panose="02020603050405020304" pitchFamily="18" charset="0"/>
              <a:cs typeface="Times New Roman" panose="02020603050405020304" pitchFamily="18" charset="0"/>
            </a:endParaRPr>
          </a:p>
          <a:p>
            <a:r>
              <a:rPr lang="en-US" baseline="0" dirty="0" smtClean="0"/>
              <a:t>The claim is made that economic value focuses only on the private monetary returns to higher education, while ignoring important societal (public) returns.  While there is validity to this argument, </a:t>
            </a:r>
            <a:r>
              <a:rPr lang="en-US" dirty="0" smtClean="0"/>
              <a:t>net willingness to pay does provide key insights and acts to align incentives.  Money</a:t>
            </a:r>
            <a:r>
              <a:rPr lang="en-US" baseline="0" dirty="0" smtClean="0"/>
              <a:t> is not everything, but without resources there is nothing. </a:t>
            </a:r>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C75198-17E0-445D-9D87-88F49D503699}" type="slidenum">
              <a:rPr lang="en-US" smtClean="0"/>
              <a:t>6</a:t>
            </a:fld>
            <a:endParaRPr lang="en-US" dirty="0"/>
          </a:p>
        </p:txBody>
      </p:sp>
    </p:spTree>
    <p:extLst>
      <p:ext uri="{BB962C8B-B14F-4D97-AF65-F5344CB8AC3E}">
        <p14:creationId xmlns:p14="http://schemas.microsoft.com/office/powerpoint/2010/main" val="332643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“Is Wealth a Value?”  </a:t>
            </a:r>
            <a:r>
              <a:rPr lang="en-US" baseline="0" dirty="0" smtClean="0"/>
              <a:t>Economic measures of value ask: </a:t>
            </a:r>
            <a:r>
              <a:rPr lang="en-US" dirty="0" smtClean="0"/>
              <a:t>What real monetary value do students and society enjoy</a:t>
            </a:r>
            <a:r>
              <a:rPr lang="en-US" baseline="0" dirty="0" smtClean="0"/>
              <a:t> that exceeds the tuitions and fees they pay?  Is this concept useful in public higher education?  Some are cautious.  According to Nicholas Dirks (UC Berkeley Chancellor): “</a:t>
            </a:r>
            <a:r>
              <a:rPr lang="en-US" dirty="0"/>
              <a:t>The focus on monetary benefits is alarming because it runs the risk of eroding a longstanding and widely shared belief in the less tangible, but still significant public benefits that arise from broad access to a high-quality undergraduate education.”  Put another way, we need to consider the value to society of the so-called positive externalities associated with higher education. Here, v</a:t>
            </a:r>
            <a:r>
              <a:rPr lang="en-US" baseline="0" dirty="0" smtClean="0"/>
              <a:t>alue should include things like: community enhancement, a liberal education in the humanities, liberal arts and sciences, equity, diversity, social justice, etc. </a:t>
            </a:r>
          </a:p>
          <a:p>
            <a:endParaRPr lang="en-US" baseline="0" dirty="0" smtClean="0"/>
          </a:p>
          <a:p>
            <a:r>
              <a:rPr lang="en-US" baseline="0" dirty="0" smtClean="0"/>
              <a:t>  </a:t>
            </a:r>
            <a:endParaRPr lang="en-US" dirty="0" smtClean="0"/>
          </a:p>
          <a:p>
            <a:endParaRPr lang="en-US" dirty="0" smtClean="0"/>
          </a:p>
          <a:p>
            <a:r>
              <a:rPr lang="en-US" dirty="0" smtClean="0"/>
              <a:t>Some funding sources</a:t>
            </a:r>
            <a:r>
              <a:rPr lang="en-US" baseline="0" dirty="0" smtClean="0"/>
              <a:t> for higher education are expanding, while others are contracting. Spending time lobbying state legislatures to return to 1980s funding levels is futile.  In private markets, favoring high value activities is inevitable, and largely desirable.  Measuring the economic value of each program encourages focusing attention on opportunities for new revenues and away from trying to influence/sustain programs with permanently declining sources of revenue.  </a:t>
            </a:r>
          </a:p>
          <a:p>
            <a:endParaRPr lang="en-US" baseline="0" dirty="0" smtClean="0"/>
          </a:p>
          <a:p>
            <a:r>
              <a:rPr lang="en-US" baseline="0" dirty="0" smtClean="0"/>
              <a:t>Recognize that there is no such thing as “government money.”  Somebody has to pay, either through the political process of taxes and subsidies or through market transactions.  The big ideological question: Should governments or markets determine the allocation of higher education resources? The trend appears to be toward privatization of public higher education.  If that is the case, then economic value will really matter.</a:t>
            </a:r>
          </a:p>
          <a:p>
            <a:endParaRPr lang="en-US" baseline="0" dirty="0" smtClean="0"/>
          </a:p>
          <a:p>
            <a:r>
              <a:rPr lang="en-US" baseline="0" dirty="0" smtClean="0"/>
              <a:t>Federal government has essentially become a large cross-subsidizing insurance intermediary.   For example, the federal student loan program collects fees from those who earn high future incomes and uses those payments to subsidize the debts of those with low earnings. Effectively, the federal student loan program features an imposed progressive taxation.  The scheme is quite similar to the federal provision of health insurance, where the healthy must subsidize the unhealthy for the program to work..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42334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where the economic value of an asset is credibly measurable.  The “owners” of the asset are the taxpayers of Iowa; the</a:t>
            </a:r>
            <a:r>
              <a:rPr lang="en-US" baseline="0" dirty="0" smtClean="0"/>
              <a:t> agents are the Regents and the UI administrators.  Selling the famous picture and using the proceeds, developed in the form of an annuity to purchase art was shouted down as a viable option.  The argument against selling was based on an appeal to, unmeasurable intrinsic values (“jewel in our crown”, “UI treasure”, Identity-defining picture, etc.)</a:t>
            </a:r>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8</a:t>
            </a:fld>
            <a:endParaRPr lang="en-US" dirty="0"/>
          </a:p>
        </p:txBody>
      </p:sp>
    </p:spTree>
    <p:extLst>
      <p:ext uri="{BB962C8B-B14F-4D97-AF65-F5344CB8AC3E}">
        <p14:creationId xmlns:p14="http://schemas.microsoft.com/office/powerpoint/2010/main" val="208202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 and implementing effective strategy, while relatively easy to describe, is difficult to implement. F</a:t>
            </a:r>
            <a:r>
              <a:rPr lang="en-US" baseline="0" dirty="0" smtClean="0"/>
              <a:t>ailure occurs if there is a lack of recognition that the current approach is not working.  Recognizing and communicating that there is a problem with the status quo is key to selecting an improved approach.</a:t>
            </a:r>
          </a:p>
          <a:p>
            <a:endParaRPr lang="en-US" baseline="0" dirty="0" smtClean="0"/>
          </a:p>
          <a:p>
            <a:r>
              <a:rPr lang="en-US" baseline="0" dirty="0" smtClean="0"/>
              <a:t>Recognizing a problem and suggesting alternatives requires implementing changes and the making of difficult tradeoffs, which will always be resisted by some, especially in higher education where shared-governance traditions can be used to block, rather than to facilitate, programmatic changes. Shared governance can be an engrained culture for protecting the status quo; this is not to deny its useful attributes in supporting and promoting excellence in teaching and research.</a:t>
            </a:r>
            <a:endParaRPr lang="en-US" dirty="0"/>
          </a:p>
        </p:txBody>
      </p:sp>
      <p:sp>
        <p:nvSpPr>
          <p:cNvPr id="4" name="Slide Number Placeholder 3"/>
          <p:cNvSpPr>
            <a:spLocks noGrp="1"/>
          </p:cNvSpPr>
          <p:nvPr>
            <p:ph type="sldNum" sz="quarter" idx="10"/>
          </p:nvPr>
        </p:nvSpPr>
        <p:spPr/>
        <p:txBody>
          <a:bodyPr/>
          <a:lstStyle/>
          <a:p>
            <a:fld id="{EBC75198-17E0-445D-9D87-88F49D503699}" type="slidenum">
              <a:rPr lang="en-US" smtClean="0"/>
              <a:t>9</a:t>
            </a:fld>
            <a:endParaRPr lang="en-US" dirty="0"/>
          </a:p>
        </p:txBody>
      </p:sp>
    </p:spTree>
    <p:extLst>
      <p:ext uri="{BB962C8B-B14F-4D97-AF65-F5344CB8AC3E}">
        <p14:creationId xmlns:p14="http://schemas.microsoft.com/office/powerpoint/2010/main" val="401015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042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20122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14090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33970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906496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87505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417409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539685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GB"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13030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732598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41964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189760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783664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990970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561318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267364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072197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954176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004933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797841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4217874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GB"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45553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402059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440560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777693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933652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314535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4004918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8167791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01236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065160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778129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71775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062119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178388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GB"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7266376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490907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596389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092476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812059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897183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246037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509304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12256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GB"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323539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272533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99941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4188583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GB"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618381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0000127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15746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54915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644817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332562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405355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848916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420132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0735738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2963826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495326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40254849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GB"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0026020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8133527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5015372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5398957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10546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3676799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2519708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42208510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311364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6399093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4252083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243368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7457183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GB"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4049442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280945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97771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4742193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3816798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6423108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1787405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9974446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64422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09481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0621458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37990955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313733210"/>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103015261"/>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62211365"/>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320675300"/>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6ADBF-71C4-4962-A62D-5250438EBD67}" type="datetimeFigureOut">
              <a:rPr lang="en-GB" smtClean="0">
                <a:solidFill>
                  <a:prstClr val="white">
                    <a:tint val="75000"/>
                  </a:prstClr>
                </a:solidFill>
              </a:rPr>
              <a:pPr/>
              <a:t>28/02/2018</a:t>
            </a:fld>
            <a:endParaRPr lang="en-GB" dirty="0">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DBE77-C9A6-456E-BC0E-C475F5863339}"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170237828"/>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challenges </a:t>
            </a:r>
            <a:endParaRPr lang="en-US" dirty="0"/>
          </a:p>
        </p:txBody>
      </p:sp>
      <p:sp>
        <p:nvSpPr>
          <p:cNvPr id="3" name="Content Placeholder 2"/>
          <p:cNvSpPr>
            <a:spLocks noGrp="1"/>
          </p:cNvSpPr>
          <p:nvPr>
            <p:ph idx="1"/>
          </p:nvPr>
        </p:nvSpPr>
        <p:spPr>
          <a:xfrm>
            <a:off x="1743075" y="2114550"/>
            <a:ext cx="10109400" cy="4011614"/>
          </a:xfrm>
        </p:spPr>
        <p:txBody>
          <a:bodyPr>
            <a:normAutofit/>
          </a:bodyPr>
          <a:lstStyle/>
          <a:p>
            <a:r>
              <a:rPr lang="en-US" sz="3600" dirty="0"/>
              <a:t>Recognizing </a:t>
            </a:r>
            <a:r>
              <a:rPr lang="en-US" sz="3600" dirty="0" smtClean="0"/>
              <a:t>external </a:t>
            </a:r>
            <a:r>
              <a:rPr lang="en-US" sz="3600" dirty="0"/>
              <a:t>and internal </a:t>
            </a:r>
            <a:r>
              <a:rPr lang="en-US" sz="3600" dirty="0" smtClean="0"/>
              <a:t>challenges </a:t>
            </a:r>
          </a:p>
          <a:p>
            <a:r>
              <a:rPr lang="en-US" sz="3600" dirty="0"/>
              <a:t>Identifying hard-to-copy niche positions </a:t>
            </a:r>
            <a:r>
              <a:rPr lang="en-US" sz="3600" dirty="0" smtClean="0"/>
              <a:t> </a:t>
            </a:r>
            <a:endParaRPr lang="en-US" sz="3600" dirty="0"/>
          </a:p>
          <a:p>
            <a:r>
              <a:rPr lang="en-US" sz="3600" dirty="0"/>
              <a:t>Understanding finances</a:t>
            </a:r>
          </a:p>
          <a:p>
            <a:pPr lvl="0"/>
            <a:r>
              <a:rPr lang="en-US" sz="3600" dirty="0" smtClean="0"/>
              <a:t>Measuring, tracking and reporting outcomes </a:t>
            </a:r>
          </a:p>
          <a:p>
            <a:pPr lvl="0"/>
            <a:r>
              <a:rPr lang="en-US" sz="3600" dirty="0" smtClean="0"/>
              <a:t>Communicating what (few) things matter</a:t>
            </a:r>
          </a:p>
          <a:p>
            <a:pPr lvl="0"/>
            <a:r>
              <a:rPr lang="en-US" sz="3600" dirty="0" smtClean="0"/>
              <a:t>Executing changes </a:t>
            </a:r>
            <a:endParaRPr lang="en-US" sz="3600" dirty="0"/>
          </a:p>
          <a:p>
            <a:pPr marL="0" indent="0">
              <a:buNone/>
            </a:pPr>
            <a:endParaRPr lang="en-US" dirty="0"/>
          </a:p>
        </p:txBody>
      </p:sp>
    </p:spTree>
    <p:extLst>
      <p:ext uri="{BB962C8B-B14F-4D97-AF65-F5344CB8AC3E}">
        <p14:creationId xmlns:p14="http://schemas.microsoft.com/office/powerpoint/2010/main" val="1081485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3656"/>
            <a:ext cx="10972800" cy="1197430"/>
          </a:xfrm>
        </p:spPr>
        <p:txBody>
          <a:bodyPr/>
          <a:lstStyle/>
          <a:p>
            <a:pPr>
              <a:defRPr/>
            </a:pPr>
            <a:r>
              <a:rPr lang="en-US" dirty="0" smtClean="0"/>
              <a:t>What is effective strategy?</a:t>
            </a:r>
            <a:endParaRPr lang="en-US" dirty="0"/>
          </a:p>
        </p:txBody>
      </p:sp>
      <p:sp>
        <p:nvSpPr>
          <p:cNvPr id="1028" name="Content Placeholder 2"/>
          <p:cNvSpPr>
            <a:spLocks noGrp="1"/>
          </p:cNvSpPr>
          <p:nvPr>
            <p:ph idx="1"/>
          </p:nvPr>
        </p:nvSpPr>
        <p:spPr>
          <a:xfrm>
            <a:off x="2155371" y="2362200"/>
            <a:ext cx="8055428" cy="3763964"/>
          </a:xfrm>
        </p:spPr>
        <p:txBody>
          <a:bodyPr>
            <a:normAutofit/>
          </a:bodyPr>
          <a:lstStyle/>
          <a:p>
            <a:pPr>
              <a:buFont typeface="Wingdings" panose="05000000000000000000" pitchFamily="2" charset="2"/>
              <a:buNone/>
            </a:pPr>
            <a:r>
              <a:rPr lang="en-US" altLang="en-US" sz="3600" dirty="0" smtClean="0"/>
              <a:t>   A strategy is an integrated set of choices that position </a:t>
            </a:r>
            <a:r>
              <a:rPr lang="en-US" altLang="en-US" sz="3600" dirty="0" smtClean="0"/>
              <a:t>programs, </a:t>
            </a:r>
            <a:r>
              <a:rPr lang="en-US" altLang="en-US" sz="3600" dirty="0" smtClean="0"/>
              <a:t>among </a:t>
            </a:r>
            <a:r>
              <a:rPr lang="en-US" altLang="en-US" sz="3600" dirty="0" smtClean="0"/>
              <a:t>competitors, </a:t>
            </a:r>
            <a:r>
              <a:rPr lang="en-US" altLang="en-US" sz="3600" dirty="0" smtClean="0"/>
              <a:t>to achieve superior outcomes over the long run.</a:t>
            </a:r>
          </a:p>
          <a:p>
            <a:pPr>
              <a:buFont typeface="Wingdings" panose="05000000000000000000" pitchFamily="2" charset="2"/>
              <a:buNone/>
            </a:pPr>
            <a:endParaRPr lang="en-US" altLang="en-US" dirty="0" smtClean="0"/>
          </a:p>
          <a:p>
            <a:pPr>
              <a:buFont typeface="Wingdings" panose="05000000000000000000" pitchFamily="2" charset="2"/>
              <a:buNone/>
            </a:pPr>
            <a:r>
              <a:rPr lang="en-US" altLang="en-US" dirty="0" smtClean="0"/>
              <a:t>	</a:t>
            </a:r>
          </a:p>
        </p:txBody>
      </p:sp>
      <p:graphicFrame>
        <p:nvGraphicFramePr>
          <p:cNvPr id="1026" name="Object 4"/>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6266"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400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6828" y="600390"/>
            <a:ext cx="10363200" cy="1250181"/>
          </a:xfrm>
        </p:spPr>
        <p:txBody>
          <a:bodyPr/>
          <a:lstStyle/>
          <a:p>
            <a:r>
              <a:rPr lang="en-US" dirty="0" smtClean="0"/>
              <a:t>Contributors to effective strategy</a:t>
            </a:r>
            <a:endParaRPr lang="en-US" dirty="0"/>
          </a:p>
        </p:txBody>
      </p:sp>
      <p:sp>
        <p:nvSpPr>
          <p:cNvPr id="3" name="Subtitle 2"/>
          <p:cNvSpPr>
            <a:spLocks noGrp="1"/>
          </p:cNvSpPr>
          <p:nvPr>
            <p:ph type="subTitle" idx="1"/>
          </p:nvPr>
        </p:nvSpPr>
        <p:spPr>
          <a:xfrm>
            <a:off x="2177143" y="2231571"/>
            <a:ext cx="8258484" cy="4478945"/>
          </a:xfrm>
        </p:spPr>
        <p:txBody>
          <a:bodyPr>
            <a:normAutofit/>
          </a:bodyPr>
          <a:lstStyle/>
          <a:p>
            <a:pPr marL="457200" indent="-457200" algn="l">
              <a:buFont typeface="Arial" panose="020B0604020202020204" pitchFamily="34" charset="0"/>
              <a:buChar char="•"/>
            </a:pPr>
            <a:r>
              <a:rPr lang="en-US" sz="3600" dirty="0" smtClean="0"/>
              <a:t>Strategic choice </a:t>
            </a:r>
            <a:endParaRPr lang="en-US" sz="3600" dirty="0"/>
          </a:p>
          <a:p>
            <a:pPr marL="914400" lvl="1" indent="-457200" algn="l">
              <a:buFont typeface="Arial" panose="020B0604020202020204" pitchFamily="34" charset="0"/>
              <a:buChar char="•"/>
            </a:pPr>
            <a:r>
              <a:rPr lang="en-US" sz="3600" dirty="0"/>
              <a:t>Making trade-off decisions involving opportunity costs</a:t>
            </a:r>
          </a:p>
          <a:p>
            <a:pPr marL="914400" lvl="1" indent="-457200" algn="l">
              <a:buFont typeface="Arial" panose="020B0604020202020204" pitchFamily="34" charset="0"/>
              <a:buChar char="•"/>
            </a:pPr>
            <a:r>
              <a:rPr lang="en-US" sz="3600" dirty="0"/>
              <a:t>Differentiating </a:t>
            </a:r>
            <a:r>
              <a:rPr lang="en-US" sz="3600" dirty="0" smtClean="0"/>
              <a:t>programs from others</a:t>
            </a:r>
            <a:endParaRPr lang="en-US" sz="3600" dirty="0"/>
          </a:p>
          <a:p>
            <a:pPr marL="457200" indent="-457200" algn="l">
              <a:buFont typeface="Arial" panose="020B0604020202020204" pitchFamily="34" charset="0"/>
              <a:buChar char="•"/>
            </a:pPr>
            <a:r>
              <a:rPr lang="en-US" sz="3600" dirty="0"/>
              <a:t>Operating </a:t>
            </a:r>
            <a:r>
              <a:rPr lang="en-US" sz="3600" dirty="0" smtClean="0"/>
              <a:t>excellence</a:t>
            </a:r>
            <a:endParaRPr lang="en-US" sz="3600" dirty="0"/>
          </a:p>
          <a:p>
            <a:pPr marL="914400" lvl="1" indent="-457200" algn="l">
              <a:buFont typeface="Arial" panose="020B0604020202020204" pitchFamily="34" charset="0"/>
              <a:buChar char="•"/>
            </a:pPr>
            <a:r>
              <a:rPr lang="en-US" sz="3600" dirty="0"/>
              <a:t>Aligned processes and activities </a:t>
            </a:r>
          </a:p>
          <a:p>
            <a:pPr marL="457200" indent="-457200" algn="just">
              <a:buFont typeface="Arial" panose="020B0604020202020204" pitchFamily="34" charset="0"/>
              <a:buChar char="•"/>
            </a:pPr>
            <a:endParaRPr lang="en-US" sz="4000" dirty="0"/>
          </a:p>
        </p:txBody>
      </p:sp>
    </p:spTree>
    <p:extLst>
      <p:ext uri="{BB962C8B-B14F-4D97-AF65-F5344CB8AC3E}">
        <p14:creationId xmlns:p14="http://schemas.microsoft.com/office/powerpoint/2010/main" val="3470879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84" y="347790"/>
            <a:ext cx="10972800" cy="1143000"/>
          </a:xfrm>
        </p:spPr>
        <p:txBody>
          <a:bodyPr>
            <a:normAutofit/>
          </a:bodyPr>
          <a:lstStyle/>
          <a:p>
            <a:r>
              <a:rPr lang="en-US" dirty="0" smtClean="0"/>
              <a:t>Operating excellence by itself is not strategy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3368" y="1975104"/>
            <a:ext cx="7825263" cy="4151059"/>
          </a:xfrm>
          <a:prstGeom prst="rect">
            <a:avLst/>
          </a:prstGeom>
        </p:spPr>
      </p:pic>
    </p:spTree>
    <p:extLst>
      <p:ext uri="{BB962C8B-B14F-4D97-AF65-F5344CB8AC3E}">
        <p14:creationId xmlns:p14="http://schemas.microsoft.com/office/powerpoint/2010/main" val="384348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9576" y="609601"/>
            <a:ext cx="7704856" cy="664797"/>
          </a:xfrm>
          <a:noFill/>
          <a:ln>
            <a:noFill/>
          </a:ln>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solidFill>
                  <a:srgbClr val="FFFF00"/>
                </a:solidFill>
                <a:latin typeface="+mj-lt"/>
                <a:cs typeface="Arial" charset="0"/>
              </a:rPr>
              <a:t> </a:t>
            </a:r>
            <a:r>
              <a:rPr lang="en-US" dirty="0" smtClean="0">
                <a:solidFill>
                  <a:schemeClr val="tx1"/>
                </a:solidFill>
                <a:latin typeface="+mj-lt"/>
                <a:cs typeface="Arial" charset="0"/>
              </a:rPr>
              <a:t>A distinctive position</a:t>
            </a:r>
            <a:endParaRPr lang="en-US" dirty="0">
              <a:solidFill>
                <a:schemeClr val="tx1"/>
              </a:solidFill>
              <a:latin typeface="+mj-lt"/>
              <a:cs typeface="Arial" charset="0"/>
            </a:endParaRPr>
          </a:p>
        </p:txBody>
      </p:sp>
      <p:sp>
        <p:nvSpPr>
          <p:cNvPr id="4" name="Content Placeholder 3"/>
          <p:cNvSpPr>
            <a:spLocks noGrp="1"/>
          </p:cNvSpPr>
          <p:nvPr>
            <p:ph idx="1"/>
          </p:nvPr>
        </p:nvSpPr>
        <p:spPr>
          <a:xfrm>
            <a:off x="781665" y="1592827"/>
            <a:ext cx="8686801" cy="2432378"/>
          </a:xfrm>
        </p:spPr>
        <p:txBody>
          <a:bodyPr>
            <a:noAutofit/>
          </a:bodyPr>
          <a:lstStyle/>
          <a:p>
            <a:r>
              <a:rPr lang="en-US" sz="4000" dirty="0"/>
              <a:t>A positioning strategy is </a:t>
            </a:r>
            <a:r>
              <a:rPr lang="en-US" sz="3600" dirty="0">
                <a:solidFill>
                  <a:srgbClr val="FFFF00"/>
                </a:solidFill>
              </a:rPr>
              <a:t>NOT</a:t>
            </a:r>
          </a:p>
          <a:p>
            <a:pPr lvl="1"/>
            <a:r>
              <a:rPr lang="en-US" sz="3600" dirty="0"/>
              <a:t>“We do everything”</a:t>
            </a:r>
          </a:p>
          <a:p>
            <a:pPr lvl="1"/>
            <a:r>
              <a:rPr lang="en-US" sz="3600" dirty="0"/>
              <a:t>“We serve everyone”</a:t>
            </a:r>
          </a:p>
          <a:p>
            <a:pPr lvl="1"/>
            <a:r>
              <a:rPr lang="en-US" sz="3600" dirty="0"/>
              <a:t>“We like every idea”</a:t>
            </a:r>
          </a:p>
        </p:txBody>
      </p:sp>
      <p:sp>
        <p:nvSpPr>
          <p:cNvPr id="6" name="TextBox 5"/>
          <p:cNvSpPr txBox="1"/>
          <p:nvPr/>
        </p:nvSpPr>
        <p:spPr>
          <a:xfrm>
            <a:off x="781665" y="4634804"/>
            <a:ext cx="6025433" cy="2062103"/>
          </a:xfrm>
          <a:prstGeom prst="rect">
            <a:avLst/>
          </a:prstGeom>
          <a:noFill/>
        </p:spPr>
        <p:txBody>
          <a:bodyPr wrap="square" rtlCol="0">
            <a:spAutoFit/>
          </a:bodyPr>
          <a:lstStyle/>
          <a:p>
            <a:r>
              <a:rPr lang="en-US" sz="3200" dirty="0" smtClean="0">
                <a:solidFill>
                  <a:prstClr val="white"/>
                </a:solidFill>
                <a:latin typeface="Times New Roman" panose="02020603050405020304" pitchFamily="18" charset="0"/>
              </a:rPr>
              <a:t>Ezra </a:t>
            </a:r>
            <a:r>
              <a:rPr lang="en-US" sz="3200" dirty="0">
                <a:solidFill>
                  <a:prstClr val="white"/>
                </a:solidFill>
                <a:latin typeface="Times New Roman" panose="02020603050405020304" pitchFamily="18" charset="0"/>
              </a:rPr>
              <a:t>Cornell, in 1868, said: “I would found an institution where any person can find instruction in any </a:t>
            </a:r>
            <a:r>
              <a:rPr lang="en-US" sz="3200" dirty="0" smtClean="0">
                <a:solidFill>
                  <a:prstClr val="white"/>
                </a:solidFill>
                <a:latin typeface="Times New Roman" panose="02020603050405020304" pitchFamily="18" charset="0"/>
              </a:rPr>
              <a:t>study.”</a:t>
            </a:r>
            <a:r>
              <a:rPr lang="en-US" sz="3200" dirty="0" smtClean="0">
                <a:solidFill>
                  <a:srgbClr val="EEECE1">
                    <a:lumMod val="75000"/>
                  </a:srgbClr>
                </a:solidFill>
              </a:rPr>
              <a:t> </a:t>
            </a:r>
            <a:endParaRPr lang="en-US" sz="3200" dirty="0">
              <a:solidFill>
                <a:srgbClr val="EEECE1">
                  <a:lumMod val="75000"/>
                </a:srgbClr>
              </a:solidFill>
            </a:endParaRPr>
          </a:p>
        </p:txBody>
      </p:sp>
      <p:pic>
        <p:nvPicPr>
          <p:cNvPr id="3074" name="Picture 2" descr="Image result for picture of doing too many things at o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429725"/>
            <a:ext cx="5292392" cy="350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150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Developing a positioning strategy </a:t>
            </a:r>
            <a:endParaRPr lang="en-GB" dirty="0"/>
          </a:p>
        </p:txBody>
      </p:sp>
      <p:sp>
        <p:nvSpPr>
          <p:cNvPr id="3" name="Content Placeholder 2"/>
          <p:cNvSpPr>
            <a:spLocks noGrp="1"/>
          </p:cNvSpPr>
          <p:nvPr>
            <p:ph idx="1"/>
          </p:nvPr>
        </p:nvSpPr>
        <p:spPr>
          <a:xfrm>
            <a:off x="1251857" y="1600201"/>
            <a:ext cx="9986413" cy="4525963"/>
          </a:xfrm>
        </p:spPr>
        <p:txBody>
          <a:bodyPr>
            <a:normAutofit/>
          </a:bodyPr>
          <a:lstStyle/>
          <a:p>
            <a:r>
              <a:rPr lang="en-GB" sz="3600" dirty="0" smtClean="0"/>
              <a:t>Define distinctive, hard-to-copy positions  </a:t>
            </a:r>
          </a:p>
          <a:p>
            <a:r>
              <a:rPr lang="en-GB" sz="3600" dirty="0" smtClean="0"/>
              <a:t>Determine a mission-consistent program scope </a:t>
            </a:r>
          </a:p>
          <a:p>
            <a:r>
              <a:rPr lang="en-GB" sz="3600" dirty="0" smtClean="0"/>
              <a:t>Target investments (processes, people, and activities) to complement selected positions</a:t>
            </a:r>
          </a:p>
          <a:p>
            <a:r>
              <a:rPr lang="en-GB" sz="3600" dirty="0" smtClean="0"/>
              <a:t>Avoid reliance on unreliable subsidies</a:t>
            </a:r>
          </a:p>
          <a:p>
            <a:pPr marL="0" indent="0">
              <a:buNone/>
            </a:pPr>
            <a:endParaRPr lang="en-GB" dirty="0"/>
          </a:p>
        </p:txBody>
      </p:sp>
    </p:spTree>
    <p:extLst>
      <p:ext uri="{BB962C8B-B14F-4D97-AF65-F5344CB8AC3E}">
        <p14:creationId xmlns:p14="http://schemas.microsoft.com/office/powerpoint/2010/main" val="3970065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48619"/>
          </a:xfrm>
        </p:spPr>
        <p:txBody>
          <a:bodyPr>
            <a:normAutofit fontScale="90000"/>
          </a:bodyPr>
          <a:lstStyle/>
          <a:p>
            <a:r>
              <a:rPr lang="en-US" dirty="0" smtClean="0"/>
              <a:t>Generic positioning</a:t>
            </a:r>
            <a:r>
              <a:rPr lang="en-US" dirty="0" smtClean="0">
                <a:solidFill>
                  <a:srgbClr val="FFFF00"/>
                </a:solidFill>
              </a:rPr>
              <a:t> </a:t>
            </a:r>
            <a:endParaRPr lang="en-US" i="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6365587"/>
              </p:ext>
            </p:extLst>
          </p:nvPr>
        </p:nvGraphicFramePr>
        <p:xfrm>
          <a:off x="1306286" y="1207034"/>
          <a:ext cx="10025743" cy="5313508"/>
        </p:xfrm>
        <a:graphic>
          <a:graphicData uri="http://schemas.openxmlformats.org/drawingml/2006/table">
            <a:tbl>
              <a:tblPr firstRow="1" bandRow="1">
                <a:tableStyleId>{21E4AEA4-8DFA-4A89-87EB-49C32662AFE0}</a:tableStyleId>
              </a:tblPr>
              <a:tblGrid>
                <a:gridCol w="2266689">
                  <a:extLst>
                    <a:ext uri="{9D8B030D-6E8A-4147-A177-3AD203B41FA5}">
                      <a16:colId xmlns:a16="http://schemas.microsoft.com/office/drawing/2014/main" xmlns="" val="20000"/>
                    </a:ext>
                  </a:extLst>
                </a:gridCol>
                <a:gridCol w="4417139">
                  <a:extLst>
                    <a:ext uri="{9D8B030D-6E8A-4147-A177-3AD203B41FA5}">
                      <a16:colId xmlns:a16="http://schemas.microsoft.com/office/drawing/2014/main" xmlns="" val="20001"/>
                    </a:ext>
                  </a:extLst>
                </a:gridCol>
                <a:gridCol w="3341915">
                  <a:extLst>
                    <a:ext uri="{9D8B030D-6E8A-4147-A177-3AD203B41FA5}">
                      <a16:colId xmlns:a16="http://schemas.microsoft.com/office/drawing/2014/main" xmlns="" val="20002"/>
                    </a:ext>
                  </a:extLst>
                </a:gridCol>
              </a:tblGrid>
              <a:tr h="789821">
                <a:tc>
                  <a:txBody>
                    <a:bodyPr/>
                    <a:lstStyle/>
                    <a:p>
                      <a:r>
                        <a:rPr lang="en-US" sz="2400" dirty="0" smtClean="0"/>
                        <a:t>Type</a:t>
                      </a:r>
                      <a:r>
                        <a:rPr lang="en-US" sz="2400" baseline="0" dirty="0" smtClean="0"/>
                        <a:t> of strategy</a:t>
                      </a:r>
                      <a:endParaRPr lang="en-US" sz="2400" dirty="0"/>
                    </a:p>
                  </a:txBody>
                  <a:tcPr/>
                </a:tc>
                <a:tc>
                  <a:txBody>
                    <a:bodyPr/>
                    <a:lstStyle/>
                    <a:p>
                      <a:r>
                        <a:rPr lang="en-US" sz="2400" dirty="0" smtClean="0"/>
                        <a:t>Description</a:t>
                      </a:r>
                      <a:endParaRPr lang="en-US" sz="2400" dirty="0"/>
                    </a:p>
                  </a:txBody>
                  <a:tcPr/>
                </a:tc>
                <a:tc>
                  <a:txBody>
                    <a:bodyPr/>
                    <a:lstStyle/>
                    <a:p>
                      <a:r>
                        <a:rPr lang="en-US" sz="2400" dirty="0" smtClean="0"/>
                        <a:t>Examples</a:t>
                      </a:r>
                      <a:endParaRPr lang="en-US" sz="2400" dirty="0"/>
                    </a:p>
                  </a:txBody>
                  <a:tcPr/>
                </a:tc>
                <a:extLst>
                  <a:ext uri="{0D108BD9-81ED-4DB2-BD59-A6C34878D82A}">
                    <a16:rowId xmlns:a16="http://schemas.microsoft.com/office/drawing/2014/main" xmlns="" val="10000"/>
                  </a:ext>
                </a:extLst>
              </a:tr>
              <a:tr h="1149980">
                <a:tc>
                  <a:txBody>
                    <a:bodyPr/>
                    <a:lstStyle/>
                    <a:p>
                      <a:r>
                        <a:rPr lang="en-US" sz="2400" b="1" dirty="0" smtClean="0"/>
                        <a:t>Share</a:t>
                      </a:r>
                      <a:endParaRPr lang="en-US" sz="2400" b="1" dirty="0"/>
                    </a:p>
                  </a:txBody>
                  <a:tcPr/>
                </a:tc>
                <a:tc>
                  <a:txBody>
                    <a:bodyPr/>
                    <a:lstStyle/>
                    <a:p>
                      <a:r>
                        <a:rPr lang="en-US" sz="2400" dirty="0" smtClean="0"/>
                        <a:t>Low tuition, open access, subsidy supported,</a:t>
                      </a:r>
                    </a:p>
                    <a:p>
                      <a:r>
                        <a:rPr lang="en-US" sz="2400" dirty="0" smtClean="0"/>
                        <a:t>large scale, and elastic demand</a:t>
                      </a:r>
                      <a:endParaRPr lang="en-US" sz="2400" dirty="0"/>
                    </a:p>
                  </a:txBody>
                  <a:tcPr/>
                </a:tc>
                <a:tc>
                  <a:txBody>
                    <a:bodyPr/>
                    <a:lstStyle/>
                    <a:p>
                      <a:r>
                        <a:rPr lang="en-US" sz="2400" dirty="0" smtClean="0"/>
                        <a:t>Community colleges, California state colleges</a:t>
                      </a:r>
                      <a:endParaRPr lang="en-US" sz="2400" dirty="0"/>
                    </a:p>
                  </a:txBody>
                  <a:tcPr/>
                </a:tc>
                <a:extLst>
                  <a:ext uri="{0D108BD9-81ED-4DB2-BD59-A6C34878D82A}">
                    <a16:rowId xmlns:a16="http://schemas.microsoft.com/office/drawing/2014/main" xmlns="" val="10001"/>
                  </a:ext>
                </a:extLst>
              </a:tr>
              <a:tr h="1149980">
                <a:tc>
                  <a:txBody>
                    <a:bodyPr/>
                    <a:lstStyle/>
                    <a:p>
                      <a:r>
                        <a:rPr lang="en-US" sz="2400" b="1" dirty="0" smtClean="0"/>
                        <a:t>Niche (highly selective)</a:t>
                      </a:r>
                      <a:endParaRPr lang="en-US" sz="2400" b="1" dirty="0"/>
                    </a:p>
                  </a:txBody>
                  <a:tcPr/>
                </a:tc>
                <a:tc>
                  <a:txBody>
                    <a:bodyPr/>
                    <a:lstStyle/>
                    <a:p>
                      <a:r>
                        <a:rPr lang="en-US" sz="2400" dirty="0" smtClean="0"/>
                        <a:t>High quality, high tuition, restricted access, inelastic demand, limited scalability</a:t>
                      </a:r>
                      <a:endParaRPr lang="en-US" sz="2400" dirty="0"/>
                    </a:p>
                  </a:txBody>
                  <a:tcPr/>
                </a:tc>
                <a:tc>
                  <a:txBody>
                    <a:bodyPr/>
                    <a:lstStyle/>
                    <a:p>
                      <a:r>
                        <a:rPr lang="en-US" sz="2400" dirty="0" smtClean="0"/>
                        <a:t>MIT, University</a:t>
                      </a:r>
                      <a:r>
                        <a:rPr lang="en-US" sz="2400" baseline="0" dirty="0" smtClean="0"/>
                        <a:t> of Michigan,</a:t>
                      </a:r>
                      <a:r>
                        <a:rPr lang="en-US" sz="2400" dirty="0" smtClean="0"/>
                        <a:t> Rice </a:t>
                      </a:r>
                      <a:endParaRPr lang="en-US" sz="2400" dirty="0"/>
                    </a:p>
                  </a:txBody>
                  <a:tcPr/>
                </a:tc>
                <a:extLst>
                  <a:ext uri="{0D108BD9-81ED-4DB2-BD59-A6C34878D82A}">
                    <a16:rowId xmlns:a16="http://schemas.microsoft.com/office/drawing/2014/main" xmlns="" val="10002"/>
                  </a:ext>
                </a:extLst>
              </a:tr>
              <a:tr h="866922">
                <a:tc>
                  <a:txBody>
                    <a:bodyPr/>
                    <a:lstStyle/>
                    <a:p>
                      <a:r>
                        <a:rPr lang="en-US" sz="2400" b="1" dirty="0" smtClean="0"/>
                        <a:t>Access-based</a:t>
                      </a:r>
                      <a:endParaRPr lang="en-US" sz="2400" b="1" dirty="0"/>
                    </a:p>
                  </a:txBody>
                  <a:tcPr/>
                </a:tc>
                <a:tc>
                  <a:txBody>
                    <a:bodyPr/>
                    <a:lstStyle/>
                    <a:p>
                      <a:r>
                        <a:rPr lang="en-US" sz="2400" dirty="0" smtClean="0"/>
                        <a:t>Convenience of local geography, time of delivery</a:t>
                      </a:r>
                      <a:endParaRPr lang="en-US" sz="2400" dirty="0"/>
                    </a:p>
                  </a:txBody>
                  <a:tcPr/>
                </a:tc>
                <a:tc>
                  <a:txBody>
                    <a:bodyPr/>
                    <a:lstStyle/>
                    <a:p>
                      <a:r>
                        <a:rPr lang="en-US" sz="2400" dirty="0" smtClean="0"/>
                        <a:t>Univ of Phoenix,</a:t>
                      </a:r>
                      <a:r>
                        <a:rPr lang="en-US" sz="2400" baseline="0" dirty="0" smtClean="0"/>
                        <a:t> Community colleges</a:t>
                      </a:r>
                      <a:endParaRPr lang="en-US" sz="2400" dirty="0"/>
                    </a:p>
                  </a:txBody>
                  <a:tcPr/>
                </a:tc>
                <a:extLst>
                  <a:ext uri="{0D108BD9-81ED-4DB2-BD59-A6C34878D82A}">
                    <a16:rowId xmlns:a16="http://schemas.microsoft.com/office/drawing/2014/main" xmlns="" val="10003"/>
                  </a:ext>
                </a:extLst>
              </a:tr>
              <a:tr h="1279325">
                <a:tc>
                  <a:txBody>
                    <a:bodyPr/>
                    <a:lstStyle/>
                    <a:p>
                      <a:r>
                        <a:rPr lang="en-US" sz="2400" b="1" dirty="0" smtClean="0"/>
                        <a:t>Variety-based</a:t>
                      </a:r>
                      <a:endParaRPr lang="en-US" sz="2400" b="1" dirty="0"/>
                    </a:p>
                  </a:txBody>
                  <a:tcPr/>
                </a:tc>
                <a:tc>
                  <a:txBody>
                    <a:bodyPr/>
                    <a:lstStyle/>
                    <a:p>
                      <a:r>
                        <a:rPr lang="en-US" sz="2400" dirty="0" smtClean="0"/>
                        <a:t>Program or demographic selectivity</a:t>
                      </a:r>
                      <a:endParaRPr lang="en-US" sz="2400" dirty="0"/>
                    </a:p>
                  </a:txBody>
                  <a:tcPr/>
                </a:tc>
                <a:tc>
                  <a:txBody>
                    <a:bodyPr/>
                    <a:lstStyle/>
                    <a:p>
                      <a:r>
                        <a:rPr lang="en-US" sz="2400" dirty="0" smtClean="0"/>
                        <a:t>US Naval Academy, Nursing schools, Julliard, Evening MBA programs</a:t>
                      </a:r>
                      <a:endParaRPr lang="en-US" sz="24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8110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05076"/>
          </a:xfrm>
        </p:spPr>
        <p:txBody>
          <a:bodyPr>
            <a:normAutofit fontScale="90000"/>
          </a:bodyPr>
          <a:lstStyle/>
          <a:p>
            <a:r>
              <a:rPr lang="en-US" dirty="0" smtClean="0"/>
              <a:t>Highly selective u</a:t>
            </a:r>
            <a:r>
              <a:rPr lang="en-US" sz="4000" dirty="0" smtClean="0"/>
              <a:t>niv</a:t>
            </a:r>
            <a:r>
              <a:rPr lang="en-US" dirty="0" smtClean="0"/>
              <a:t>ersities</a:t>
            </a:r>
            <a:endParaRPr lang="en-US" dirty="0"/>
          </a:p>
        </p:txBody>
      </p:sp>
      <p:sp>
        <p:nvSpPr>
          <p:cNvPr id="3" name="Content Placeholder 2"/>
          <p:cNvSpPr>
            <a:spLocks noGrp="1"/>
          </p:cNvSpPr>
          <p:nvPr>
            <p:ph idx="1"/>
          </p:nvPr>
        </p:nvSpPr>
        <p:spPr>
          <a:xfrm>
            <a:off x="1415143" y="1186544"/>
            <a:ext cx="10486804" cy="5361742"/>
          </a:xfrm>
        </p:spPr>
        <p:txBody>
          <a:bodyPr>
            <a:noAutofit/>
          </a:bodyPr>
          <a:lstStyle/>
          <a:p>
            <a:pPr lvl="0"/>
            <a:r>
              <a:rPr lang="en-US" sz="3600" dirty="0" smtClean="0"/>
              <a:t>Compete for </a:t>
            </a:r>
            <a:r>
              <a:rPr lang="en-US" sz="3600" dirty="0"/>
              <a:t>students, staff, and faculty.  </a:t>
            </a:r>
            <a:endParaRPr lang="en-US" sz="3600" dirty="0" smtClean="0"/>
          </a:p>
          <a:p>
            <a:pPr lvl="0"/>
            <a:r>
              <a:rPr lang="en-US" sz="3600" dirty="0" smtClean="0"/>
              <a:t>Schools </a:t>
            </a:r>
            <a:r>
              <a:rPr lang="en-US" sz="3600" dirty="0"/>
              <a:t>are </a:t>
            </a:r>
            <a:r>
              <a:rPr lang="en-US" sz="3600" dirty="0" smtClean="0"/>
              <a:t>informed </a:t>
            </a:r>
            <a:r>
              <a:rPr lang="en-US" sz="3600" dirty="0"/>
              <a:t>about </a:t>
            </a:r>
            <a:r>
              <a:rPr lang="en-US" sz="3600" dirty="0" smtClean="0"/>
              <a:t>applicants; students      </a:t>
            </a:r>
            <a:r>
              <a:rPr lang="en-US" sz="3600" dirty="0"/>
              <a:t>are informed about </a:t>
            </a:r>
            <a:r>
              <a:rPr lang="en-US" sz="3600" dirty="0" smtClean="0"/>
              <a:t>schools</a:t>
            </a:r>
            <a:r>
              <a:rPr lang="en-US" sz="3600" dirty="0"/>
              <a:t>.</a:t>
            </a:r>
          </a:p>
          <a:p>
            <a:pPr lvl="0"/>
            <a:r>
              <a:rPr lang="en-US" sz="3600" dirty="0"/>
              <a:t>Students </a:t>
            </a:r>
            <a:r>
              <a:rPr lang="en-US" sz="3600" b="1" dirty="0" smtClean="0"/>
              <a:t>internalize </a:t>
            </a:r>
            <a:r>
              <a:rPr lang="en-US" sz="3600" dirty="0" smtClean="0"/>
              <a:t>their education, </a:t>
            </a:r>
            <a:r>
              <a:rPr lang="en-US" sz="3600" dirty="0"/>
              <a:t>because </a:t>
            </a:r>
            <a:r>
              <a:rPr lang="en-US" sz="3600" dirty="0" smtClean="0"/>
              <a:t>       they </a:t>
            </a:r>
            <a:r>
              <a:rPr lang="en-US" sz="3600" dirty="0"/>
              <a:t>pay for it.  </a:t>
            </a:r>
            <a:r>
              <a:rPr lang="en-US" sz="3600" dirty="0" smtClean="0"/>
              <a:t>  </a:t>
            </a:r>
          </a:p>
          <a:p>
            <a:pPr lvl="0"/>
            <a:r>
              <a:rPr lang="en-US" sz="3600" dirty="0" smtClean="0"/>
              <a:t>Students </a:t>
            </a:r>
            <a:r>
              <a:rPr lang="en-US" sz="3600" dirty="0"/>
              <a:t>make choices that are </a:t>
            </a:r>
            <a:r>
              <a:rPr lang="en-US" sz="3600" dirty="0" smtClean="0"/>
              <a:t>responsive to </a:t>
            </a:r>
            <a:r>
              <a:rPr lang="en-US" sz="3600" dirty="0"/>
              <a:t>a school’s </a:t>
            </a:r>
            <a:r>
              <a:rPr lang="en-US" sz="3600" dirty="0" smtClean="0"/>
              <a:t>capabilities and resources</a:t>
            </a:r>
            <a:r>
              <a:rPr lang="en-US" sz="3600" dirty="0"/>
              <a:t>.</a:t>
            </a:r>
          </a:p>
          <a:p>
            <a:r>
              <a:rPr lang="en-US" sz="3600" dirty="0"/>
              <a:t>Strong </a:t>
            </a:r>
            <a:r>
              <a:rPr lang="en-US" sz="3600" dirty="0" smtClean="0"/>
              <a:t>associative </a:t>
            </a:r>
            <a:r>
              <a:rPr lang="en-US" sz="3600" dirty="0"/>
              <a:t>matching </a:t>
            </a:r>
            <a:r>
              <a:rPr lang="en-US" sz="3600" dirty="0" smtClean="0"/>
              <a:t>exists between     students </a:t>
            </a:r>
            <a:r>
              <a:rPr lang="en-US" sz="3600" dirty="0"/>
              <a:t>and schools.</a:t>
            </a:r>
          </a:p>
        </p:txBody>
      </p:sp>
    </p:spTree>
    <p:extLst>
      <p:ext uri="{BB962C8B-B14F-4D97-AF65-F5344CB8AC3E}">
        <p14:creationId xmlns:p14="http://schemas.microsoft.com/office/powerpoint/2010/main" val="879503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943" y="230189"/>
            <a:ext cx="9165771" cy="620683"/>
          </a:xfrm>
        </p:spPr>
        <p:txBody>
          <a:bodyPr>
            <a:noAutofit/>
          </a:bodyPr>
          <a:lstStyle/>
          <a:p>
            <a:r>
              <a:rPr lang="en-US" dirty="0"/>
              <a:t>Positioning decisions: Iowa &amp; Michigan</a:t>
            </a:r>
          </a:p>
        </p:txBody>
      </p:sp>
      <p:graphicFrame>
        <p:nvGraphicFramePr>
          <p:cNvPr id="3" name="Table 2"/>
          <p:cNvGraphicFramePr>
            <a:graphicFrameLocks noGrp="1"/>
          </p:cNvGraphicFramePr>
          <p:nvPr>
            <p:extLst>
              <p:ext uri="{D42A27DB-BD31-4B8C-83A1-F6EECF244321}">
                <p14:modId xmlns:p14="http://schemas.microsoft.com/office/powerpoint/2010/main" val="3785773734"/>
              </p:ext>
            </p:extLst>
          </p:nvPr>
        </p:nvGraphicFramePr>
        <p:xfrm>
          <a:off x="1589314" y="1259840"/>
          <a:ext cx="8839200" cy="4901472"/>
        </p:xfrm>
        <a:graphic>
          <a:graphicData uri="http://schemas.openxmlformats.org/drawingml/2006/table">
            <a:tbl>
              <a:tblPr firstRow="1" bandRow="1">
                <a:tableStyleId>{21E4AEA4-8DFA-4A89-87EB-49C32662AFE0}</a:tableStyleId>
              </a:tblPr>
              <a:tblGrid>
                <a:gridCol w="3367314">
                  <a:extLst>
                    <a:ext uri="{9D8B030D-6E8A-4147-A177-3AD203B41FA5}">
                      <a16:colId xmlns:a16="http://schemas.microsoft.com/office/drawing/2014/main" xmlns="" val="20000"/>
                    </a:ext>
                  </a:extLst>
                </a:gridCol>
                <a:gridCol w="2188754">
                  <a:extLst>
                    <a:ext uri="{9D8B030D-6E8A-4147-A177-3AD203B41FA5}">
                      <a16:colId xmlns:a16="http://schemas.microsoft.com/office/drawing/2014/main" xmlns="" val="20001"/>
                    </a:ext>
                  </a:extLst>
                </a:gridCol>
                <a:gridCol w="3283132">
                  <a:extLst>
                    <a:ext uri="{9D8B030D-6E8A-4147-A177-3AD203B41FA5}">
                      <a16:colId xmlns:a16="http://schemas.microsoft.com/office/drawing/2014/main" xmlns="" val="20002"/>
                    </a:ext>
                  </a:extLst>
                </a:gridCol>
              </a:tblGrid>
              <a:tr h="575290">
                <a:tc>
                  <a:txBody>
                    <a:bodyPr/>
                    <a:lstStyle/>
                    <a:p>
                      <a:endParaRPr lang="en-US" dirty="0"/>
                    </a:p>
                  </a:txBody>
                  <a:tcPr/>
                </a:tc>
                <a:tc>
                  <a:txBody>
                    <a:bodyPr/>
                    <a:lstStyle/>
                    <a:p>
                      <a:pPr algn="ctr"/>
                      <a:r>
                        <a:rPr lang="en-US" dirty="0" smtClean="0"/>
                        <a:t>University of Iowa</a:t>
                      </a:r>
                      <a:endParaRPr lang="en-US" dirty="0"/>
                    </a:p>
                  </a:txBody>
                  <a:tcPr/>
                </a:tc>
                <a:tc>
                  <a:txBody>
                    <a:bodyPr/>
                    <a:lstStyle/>
                    <a:p>
                      <a:pPr algn="ctr"/>
                      <a:r>
                        <a:rPr lang="en-US" dirty="0" smtClean="0"/>
                        <a:t>University of Michigan</a:t>
                      </a:r>
                      <a:endParaRPr lang="en-US" dirty="0"/>
                    </a:p>
                  </a:txBody>
                  <a:tcPr/>
                </a:tc>
                <a:extLst>
                  <a:ext uri="{0D108BD9-81ED-4DB2-BD59-A6C34878D82A}">
                    <a16:rowId xmlns:a16="http://schemas.microsoft.com/office/drawing/2014/main" xmlns="" val="10000"/>
                  </a:ext>
                </a:extLst>
              </a:tr>
              <a:tr h="575290">
                <a:tc>
                  <a:txBody>
                    <a:bodyPr/>
                    <a:lstStyle/>
                    <a:p>
                      <a:r>
                        <a:rPr lang="en-US" dirty="0" smtClean="0"/>
                        <a:t>Enrollment</a:t>
                      </a:r>
                      <a:endParaRPr lang="en-US" dirty="0"/>
                    </a:p>
                  </a:txBody>
                  <a:tcPr/>
                </a:tc>
                <a:tc>
                  <a:txBody>
                    <a:bodyPr/>
                    <a:lstStyle/>
                    <a:p>
                      <a:pPr algn="ctr"/>
                      <a:r>
                        <a:rPr lang="en-US" dirty="0" smtClean="0"/>
                        <a:t>30,893</a:t>
                      </a:r>
                      <a:endParaRPr lang="en-US" dirty="0"/>
                    </a:p>
                  </a:txBody>
                  <a:tcPr/>
                </a:tc>
                <a:tc>
                  <a:txBody>
                    <a:bodyPr/>
                    <a:lstStyle/>
                    <a:p>
                      <a:pPr algn="ctr"/>
                      <a:r>
                        <a:rPr lang="en-US" dirty="0" smtClean="0"/>
                        <a:t>43,426</a:t>
                      </a:r>
                      <a:endParaRPr lang="en-US" dirty="0"/>
                    </a:p>
                  </a:txBody>
                  <a:tcPr/>
                </a:tc>
                <a:extLst>
                  <a:ext uri="{0D108BD9-81ED-4DB2-BD59-A6C34878D82A}">
                    <a16:rowId xmlns:a16="http://schemas.microsoft.com/office/drawing/2014/main" xmlns="" val="10001"/>
                  </a:ext>
                </a:extLst>
              </a:tr>
              <a:tr h="575290">
                <a:tc>
                  <a:txBody>
                    <a:bodyPr/>
                    <a:lstStyle/>
                    <a:p>
                      <a:r>
                        <a:rPr lang="en-US" dirty="0" smtClean="0"/>
                        <a:t>Tuition Revenue/Enrollment</a:t>
                      </a:r>
                      <a:endParaRPr lang="en-US" dirty="0"/>
                    </a:p>
                  </a:txBody>
                  <a:tcPr/>
                </a:tc>
                <a:tc>
                  <a:txBody>
                    <a:bodyPr/>
                    <a:lstStyle/>
                    <a:p>
                      <a:pPr algn="ctr"/>
                      <a:r>
                        <a:rPr lang="en-US" dirty="0" smtClean="0"/>
                        <a:t>$12,539</a:t>
                      </a:r>
                      <a:endParaRPr lang="en-US" dirty="0"/>
                    </a:p>
                  </a:txBody>
                  <a:tcPr/>
                </a:tc>
                <a:tc>
                  <a:txBody>
                    <a:bodyPr/>
                    <a:lstStyle/>
                    <a:p>
                      <a:pPr algn="ctr"/>
                      <a:r>
                        <a:rPr lang="en-US" dirty="0" smtClean="0"/>
                        <a:t>$25,108</a:t>
                      </a:r>
                      <a:endParaRPr lang="en-US" dirty="0"/>
                    </a:p>
                  </a:txBody>
                  <a:tcPr/>
                </a:tc>
                <a:extLst>
                  <a:ext uri="{0D108BD9-81ED-4DB2-BD59-A6C34878D82A}">
                    <a16:rowId xmlns:a16="http://schemas.microsoft.com/office/drawing/2014/main" xmlns="" val="10002"/>
                  </a:ext>
                </a:extLst>
              </a:tr>
              <a:tr h="724866">
                <a:tc>
                  <a:txBody>
                    <a:bodyPr/>
                    <a:lstStyle/>
                    <a:p>
                      <a:r>
                        <a:rPr lang="en-US" dirty="0" smtClean="0"/>
                        <a:t>State Appropriation/</a:t>
                      </a:r>
                      <a:r>
                        <a:rPr lang="en-US" baseline="0" dirty="0" smtClean="0"/>
                        <a:t> Enrollment</a:t>
                      </a:r>
                      <a:endParaRPr lang="en-US" dirty="0"/>
                    </a:p>
                  </a:txBody>
                  <a:tcPr/>
                </a:tc>
                <a:tc>
                  <a:txBody>
                    <a:bodyPr/>
                    <a:lstStyle/>
                    <a:p>
                      <a:pPr algn="ctr"/>
                      <a:r>
                        <a:rPr lang="en-US" dirty="0" smtClean="0"/>
                        <a:t>$7,004</a:t>
                      </a:r>
                      <a:endParaRPr lang="en-US" dirty="0"/>
                    </a:p>
                  </a:txBody>
                  <a:tcPr/>
                </a:tc>
                <a:tc>
                  <a:txBody>
                    <a:bodyPr/>
                    <a:lstStyle/>
                    <a:p>
                      <a:pPr algn="ctr"/>
                      <a:r>
                        <a:rPr lang="en-US" dirty="0" smtClean="0"/>
                        <a:t>$6,189</a:t>
                      </a:r>
                      <a:endParaRPr lang="en-US" dirty="0"/>
                    </a:p>
                  </a:txBody>
                  <a:tcPr/>
                </a:tc>
                <a:extLst>
                  <a:ext uri="{0D108BD9-81ED-4DB2-BD59-A6C34878D82A}">
                    <a16:rowId xmlns:a16="http://schemas.microsoft.com/office/drawing/2014/main" xmlns="" val="10003"/>
                  </a:ext>
                </a:extLst>
              </a:tr>
              <a:tr h="724866">
                <a:tc>
                  <a:txBody>
                    <a:bodyPr/>
                    <a:lstStyle/>
                    <a:p>
                      <a:r>
                        <a:rPr lang="en-US" dirty="0" smtClean="0"/>
                        <a:t>Annual Total Cost/student (expenditure/</a:t>
                      </a:r>
                      <a:r>
                        <a:rPr lang="en-US" baseline="0" dirty="0" smtClean="0"/>
                        <a:t>student)</a:t>
                      </a:r>
                      <a:endParaRPr lang="en-US" dirty="0"/>
                    </a:p>
                  </a:txBody>
                  <a:tcPr/>
                </a:tc>
                <a:tc>
                  <a:txBody>
                    <a:bodyPr/>
                    <a:lstStyle/>
                    <a:p>
                      <a:pPr algn="ctr"/>
                      <a:r>
                        <a:rPr lang="en-US" dirty="0" smtClean="0"/>
                        <a:t>$20,168</a:t>
                      </a:r>
                      <a:endParaRPr lang="en-US" dirty="0"/>
                    </a:p>
                  </a:txBody>
                  <a:tcPr/>
                </a:tc>
                <a:tc>
                  <a:txBody>
                    <a:bodyPr/>
                    <a:lstStyle/>
                    <a:p>
                      <a:pPr algn="ctr"/>
                      <a:r>
                        <a:rPr lang="en-US" dirty="0" smtClean="0"/>
                        <a:t>$30,811</a:t>
                      </a:r>
                      <a:endParaRPr lang="en-US" dirty="0"/>
                    </a:p>
                  </a:txBody>
                  <a:tcPr/>
                </a:tc>
                <a:extLst>
                  <a:ext uri="{0D108BD9-81ED-4DB2-BD59-A6C34878D82A}">
                    <a16:rowId xmlns:a16="http://schemas.microsoft.com/office/drawing/2014/main" xmlns="" val="10004"/>
                  </a:ext>
                </a:extLst>
              </a:tr>
              <a:tr h="575290">
                <a:tc>
                  <a:txBody>
                    <a:bodyPr/>
                    <a:lstStyle/>
                    <a:p>
                      <a:r>
                        <a:rPr lang="en-US" dirty="0" smtClean="0"/>
                        <a:t>Student Acceptance Rate</a:t>
                      </a:r>
                      <a:endParaRPr lang="en-US" dirty="0"/>
                    </a:p>
                  </a:txBody>
                  <a:tcPr/>
                </a:tc>
                <a:tc>
                  <a:txBody>
                    <a:bodyPr/>
                    <a:lstStyle/>
                    <a:p>
                      <a:pPr algn="ctr"/>
                      <a:r>
                        <a:rPr lang="en-US" dirty="0" smtClean="0"/>
                        <a:t>79.8%</a:t>
                      </a:r>
                      <a:endParaRPr lang="en-US" dirty="0"/>
                    </a:p>
                  </a:txBody>
                  <a:tcPr/>
                </a:tc>
                <a:tc>
                  <a:txBody>
                    <a:bodyPr/>
                    <a:lstStyle/>
                    <a:p>
                      <a:pPr algn="ctr"/>
                      <a:r>
                        <a:rPr lang="en-US" dirty="0" smtClean="0"/>
                        <a:t>40.6%</a:t>
                      </a:r>
                      <a:endParaRPr lang="en-US" dirty="0"/>
                    </a:p>
                  </a:txBody>
                  <a:tcPr/>
                </a:tc>
                <a:extLst>
                  <a:ext uri="{0D108BD9-81ED-4DB2-BD59-A6C34878D82A}">
                    <a16:rowId xmlns:a16="http://schemas.microsoft.com/office/drawing/2014/main" xmlns="" val="10005"/>
                  </a:ext>
                </a:extLst>
              </a:tr>
              <a:tr h="575290">
                <a:tc>
                  <a:txBody>
                    <a:bodyPr/>
                    <a:lstStyle/>
                    <a:p>
                      <a:r>
                        <a:rPr lang="en-US" dirty="0" smtClean="0"/>
                        <a:t>Six-year</a:t>
                      </a:r>
                      <a:r>
                        <a:rPr lang="en-US" baseline="0" dirty="0" smtClean="0"/>
                        <a:t> Graduation Rate</a:t>
                      </a:r>
                      <a:endParaRPr lang="en-US" dirty="0"/>
                    </a:p>
                  </a:txBody>
                  <a:tcPr/>
                </a:tc>
                <a:tc>
                  <a:txBody>
                    <a:bodyPr/>
                    <a:lstStyle/>
                    <a:p>
                      <a:pPr algn="ctr"/>
                      <a:r>
                        <a:rPr lang="en-US" dirty="0" smtClean="0"/>
                        <a:t>69.6%</a:t>
                      </a:r>
                      <a:endParaRPr lang="en-US" dirty="0"/>
                    </a:p>
                  </a:txBody>
                  <a:tcPr/>
                </a:tc>
                <a:tc>
                  <a:txBody>
                    <a:bodyPr/>
                    <a:lstStyle/>
                    <a:p>
                      <a:pPr algn="ctr"/>
                      <a:r>
                        <a:rPr lang="en-US" dirty="0" smtClean="0"/>
                        <a:t>89.7%</a:t>
                      </a:r>
                      <a:endParaRPr lang="en-US" dirty="0"/>
                    </a:p>
                  </a:txBody>
                  <a:tcPr/>
                </a:tc>
                <a:extLst>
                  <a:ext uri="{0D108BD9-81ED-4DB2-BD59-A6C34878D82A}">
                    <a16:rowId xmlns:a16="http://schemas.microsoft.com/office/drawing/2014/main" xmlns="" val="10006"/>
                  </a:ext>
                </a:extLst>
              </a:tr>
              <a:tr h="575290">
                <a:tc>
                  <a:txBody>
                    <a:bodyPr/>
                    <a:lstStyle/>
                    <a:p>
                      <a:r>
                        <a:rPr lang="en-US" dirty="0" smtClean="0"/>
                        <a:t>Median Family Income</a:t>
                      </a:r>
                      <a:endParaRPr lang="en-US" dirty="0"/>
                    </a:p>
                  </a:txBody>
                  <a:tcPr/>
                </a:tc>
                <a:tc>
                  <a:txBody>
                    <a:bodyPr/>
                    <a:lstStyle/>
                    <a:p>
                      <a:pPr algn="ctr"/>
                      <a:r>
                        <a:rPr lang="en-US" dirty="0" smtClean="0"/>
                        <a:t>$64,000</a:t>
                      </a:r>
                      <a:endParaRPr lang="en-US" dirty="0"/>
                    </a:p>
                  </a:txBody>
                  <a:tcPr/>
                </a:tc>
                <a:tc>
                  <a:txBody>
                    <a:bodyPr/>
                    <a:lstStyle/>
                    <a:p>
                      <a:pPr algn="ctr"/>
                      <a:r>
                        <a:rPr lang="en-US" dirty="0" smtClean="0"/>
                        <a:t>$59,600</a:t>
                      </a:r>
                      <a:endParaRPr lang="en-US"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505278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white"/>
              </a:solidFill>
            </a:endParaRPr>
          </a:p>
        </p:txBody>
      </p:sp>
      <p:graphicFrame>
        <p:nvGraphicFramePr>
          <p:cNvPr id="202753" name="Object 1"/>
          <p:cNvGraphicFramePr>
            <a:graphicFrameLocks noChangeAspect="1"/>
          </p:cNvGraphicFramePr>
          <p:nvPr>
            <p:extLst>
              <p:ext uri="{D42A27DB-BD31-4B8C-83A1-F6EECF244321}">
                <p14:modId xmlns:p14="http://schemas.microsoft.com/office/powerpoint/2010/main" val="1686010259"/>
              </p:ext>
            </p:extLst>
          </p:nvPr>
        </p:nvGraphicFramePr>
        <p:xfrm>
          <a:off x="1915886" y="286612"/>
          <a:ext cx="8382000" cy="6400801"/>
        </p:xfrm>
        <a:graphic>
          <a:graphicData uri="http://schemas.openxmlformats.org/presentationml/2006/ole">
            <mc:AlternateContent xmlns:mc="http://schemas.openxmlformats.org/markup-compatibility/2006">
              <mc:Choice xmlns:v="urn:schemas-microsoft-com:vml" Requires="v">
                <p:oleObj spid="_x0000_s8310" name="Slide" r:id="rId4" imgW="2642676" imgH="1981267" progId="PowerPoint.Slide.8">
                  <p:embed/>
                </p:oleObj>
              </mc:Choice>
              <mc:Fallback>
                <p:oleObj name="Slide" r:id="rId4" imgW="2642676" imgH="1981267" progId="PowerPoint.Slide.8">
                  <p:embed/>
                  <p:pic>
                    <p:nvPicPr>
                      <p:cNvPr id="0" name=""/>
                      <p:cNvPicPr>
                        <a:picLocks noChangeAspect="1" noChangeArrowheads="1"/>
                      </p:cNvPicPr>
                      <p:nvPr/>
                    </p:nvPicPr>
                    <p:blipFill>
                      <a:blip r:embed="rId5"/>
                      <a:srcRect/>
                      <a:stretch>
                        <a:fillRect/>
                      </a:stretch>
                    </p:blipFill>
                    <p:spPr bwMode="auto">
                      <a:xfrm>
                        <a:off x="1915886" y="286612"/>
                        <a:ext cx="8382000" cy="6400801"/>
                      </a:xfrm>
                      <a:prstGeom prst="rect">
                        <a:avLst/>
                      </a:prstGeom>
                      <a:solidFill>
                        <a:srgbClr val="0070C0"/>
                      </a:solidFill>
                    </p:spPr>
                  </p:pic>
                </p:oleObj>
              </mc:Fallback>
            </mc:AlternateContent>
          </a:graphicData>
        </a:graphic>
      </p:graphicFrame>
    </p:spTree>
    <p:extLst>
      <p:ext uri="{BB962C8B-B14F-4D97-AF65-F5344CB8AC3E}">
        <p14:creationId xmlns:p14="http://schemas.microsoft.com/office/powerpoint/2010/main" val="21956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without financial discipline is fantasy</a:t>
            </a:r>
            <a:endParaRPr lang="en-US" dirty="0"/>
          </a:p>
        </p:txBody>
      </p:sp>
      <p:pic>
        <p:nvPicPr>
          <p:cNvPr id="4" name="Content Placeholder 3"/>
          <p:cNvPicPr>
            <a:picLocks noGrp="1" noChangeAspect="1"/>
          </p:cNvPicPr>
          <p:nvPr>
            <p:ph idx="1"/>
          </p:nvPr>
        </p:nvPicPr>
        <p:blipFill>
          <a:blip r:embed="rId3"/>
          <a:stretch>
            <a:fillRect/>
          </a:stretch>
        </p:blipFill>
        <p:spPr>
          <a:xfrm>
            <a:off x="3510116" y="1708279"/>
            <a:ext cx="4586839" cy="3822366"/>
          </a:xfrm>
          <a:prstGeom prst="rect">
            <a:avLst/>
          </a:prstGeom>
        </p:spPr>
      </p:pic>
    </p:spTree>
    <p:extLst>
      <p:ext uri="{BB962C8B-B14F-4D97-AF65-F5344CB8AC3E}">
        <p14:creationId xmlns:p14="http://schemas.microsoft.com/office/powerpoint/2010/main" val="303270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05980"/>
          </a:xfrm>
        </p:spPr>
        <p:txBody>
          <a:bodyPr/>
          <a:lstStyle/>
          <a:p>
            <a:r>
              <a:rPr lang="en-US" dirty="0" smtClean="0"/>
              <a:t>External challenges for universities </a:t>
            </a:r>
            <a:endParaRPr lang="en-US" dirty="0"/>
          </a:p>
        </p:txBody>
      </p:sp>
      <p:sp>
        <p:nvSpPr>
          <p:cNvPr id="3" name="Content Placeholder 2"/>
          <p:cNvSpPr>
            <a:spLocks noGrp="1"/>
          </p:cNvSpPr>
          <p:nvPr>
            <p:ph idx="1"/>
          </p:nvPr>
        </p:nvSpPr>
        <p:spPr>
          <a:xfrm>
            <a:off x="1132114" y="1371600"/>
            <a:ext cx="10627763" cy="4887685"/>
          </a:xfrm>
        </p:spPr>
        <p:txBody>
          <a:bodyPr>
            <a:noAutofit/>
          </a:bodyPr>
          <a:lstStyle/>
          <a:p>
            <a:pPr lvl="1">
              <a:buFont typeface="Arial" panose="020B0604020202020204" pitchFamily="34" charset="0"/>
              <a:buChar char="•"/>
            </a:pPr>
            <a:r>
              <a:rPr lang="en-US" sz="3200" dirty="0" smtClean="0"/>
              <a:t>Declining taxpayer financial and political support</a:t>
            </a:r>
          </a:p>
          <a:p>
            <a:pPr lvl="1">
              <a:buFont typeface="Arial" panose="020B0604020202020204" pitchFamily="34" charset="0"/>
              <a:buChar char="•"/>
            </a:pPr>
            <a:r>
              <a:rPr lang="en-US" sz="3200" dirty="0"/>
              <a:t>Increasing </a:t>
            </a:r>
            <a:r>
              <a:rPr lang="en-US" sz="3200" dirty="0" smtClean="0"/>
              <a:t>competition </a:t>
            </a:r>
          </a:p>
          <a:p>
            <a:pPr lvl="1">
              <a:buFont typeface="Arial" panose="020B0604020202020204" pitchFamily="34" charset="0"/>
              <a:buChar char="•"/>
            </a:pPr>
            <a:r>
              <a:rPr lang="en-US" sz="3200" dirty="0" smtClean="0"/>
              <a:t>High student debt</a:t>
            </a:r>
            <a:endParaRPr lang="en-US" sz="3200" dirty="0"/>
          </a:p>
          <a:p>
            <a:pPr lvl="1">
              <a:buFont typeface="Arial" panose="020B0604020202020204" pitchFamily="34" charset="0"/>
              <a:buChar char="•"/>
            </a:pPr>
            <a:r>
              <a:rPr lang="en-US" sz="3200" dirty="0" smtClean="0"/>
              <a:t>Lack of perceived worth of </a:t>
            </a:r>
            <a:r>
              <a:rPr lang="en-US" sz="3200" smtClean="0"/>
              <a:t>high-quality education </a:t>
            </a:r>
            <a:endParaRPr lang="en-US" sz="3200" dirty="0" smtClean="0"/>
          </a:p>
          <a:p>
            <a:pPr lvl="1">
              <a:buFont typeface="Arial" panose="020B0604020202020204" pitchFamily="34" charset="0"/>
              <a:buChar char="•"/>
            </a:pPr>
            <a:r>
              <a:rPr lang="en-US" sz="3200" dirty="0" smtClean="0"/>
              <a:t>Altered student demographics</a:t>
            </a:r>
          </a:p>
          <a:p>
            <a:pPr lvl="1">
              <a:buFont typeface="Arial" panose="020B0604020202020204" pitchFamily="34" charset="0"/>
              <a:buChar char="•"/>
            </a:pPr>
            <a:r>
              <a:rPr lang="en-US" sz="3200" dirty="0" smtClean="0"/>
              <a:t>Mobile and informed students</a:t>
            </a:r>
          </a:p>
          <a:p>
            <a:pPr lvl="1">
              <a:buFont typeface="Arial" panose="020B0604020202020204" pitchFamily="34" charset="0"/>
              <a:buChar char="•"/>
            </a:pPr>
            <a:r>
              <a:rPr lang="en-US" sz="3200" dirty="0" smtClean="0"/>
              <a:t>Eroding instructional standards in K-12, requiring remedial accommodation </a:t>
            </a:r>
            <a:endParaRPr lang="en-US" sz="3200" dirty="0"/>
          </a:p>
        </p:txBody>
      </p:sp>
    </p:spTree>
    <p:extLst>
      <p:ext uri="{BB962C8B-B14F-4D97-AF65-F5344CB8AC3E}">
        <p14:creationId xmlns:p14="http://schemas.microsoft.com/office/powerpoint/2010/main" val="3384463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the financial environment</a:t>
            </a:r>
            <a:endParaRPr lang="en-US" dirty="0"/>
          </a:p>
        </p:txBody>
      </p:sp>
      <p:sp>
        <p:nvSpPr>
          <p:cNvPr id="3" name="Content Placeholder 2"/>
          <p:cNvSpPr>
            <a:spLocks noGrp="1"/>
          </p:cNvSpPr>
          <p:nvPr>
            <p:ph idx="1"/>
          </p:nvPr>
        </p:nvSpPr>
        <p:spPr>
          <a:xfrm>
            <a:off x="1360714" y="1417638"/>
            <a:ext cx="10221685" cy="5647041"/>
          </a:xfrm>
        </p:spPr>
        <p:txBody>
          <a:bodyPr>
            <a:noAutofit/>
          </a:bodyPr>
          <a:lstStyle/>
          <a:p>
            <a:r>
              <a:rPr lang="en-US" sz="3600" dirty="0" smtClean="0"/>
              <a:t>What are the efficiency/equity </a:t>
            </a:r>
            <a:r>
              <a:rPr lang="en-US" sz="3600" dirty="0"/>
              <a:t>implications of maintaining </a:t>
            </a:r>
            <a:r>
              <a:rPr lang="en-US" sz="3600" dirty="0" smtClean="0"/>
              <a:t>vast instructional subsidies</a:t>
            </a:r>
            <a:r>
              <a:rPr lang="en-US" sz="3600" dirty="0"/>
              <a:t>?</a:t>
            </a:r>
          </a:p>
          <a:p>
            <a:r>
              <a:rPr lang="en-US" sz="3600" dirty="0" smtClean="0"/>
              <a:t>What are the implications of turning variable costs into sunk costs?</a:t>
            </a:r>
          </a:p>
          <a:p>
            <a:r>
              <a:rPr lang="en-US" sz="3600" dirty="0" smtClean="0"/>
              <a:t>How can we support basic research?</a:t>
            </a:r>
          </a:p>
          <a:p>
            <a:r>
              <a:rPr lang="en-US" sz="3600" dirty="0" smtClean="0"/>
              <a:t>What are the opportunity costs of any activity or academic program</a:t>
            </a:r>
            <a:r>
              <a:rPr lang="en-US" sz="3600" dirty="0"/>
              <a:t>? </a:t>
            </a:r>
            <a:endParaRPr lang="en-US" sz="3600" dirty="0" smtClean="0"/>
          </a:p>
          <a:p>
            <a:r>
              <a:rPr lang="en-US" sz="3600" dirty="0" smtClean="0"/>
              <a:t>What </a:t>
            </a:r>
            <a:r>
              <a:rPr lang="en-US" sz="3600" dirty="0"/>
              <a:t>is the true cost of fundraising?</a:t>
            </a:r>
          </a:p>
          <a:p>
            <a:endParaRPr lang="en-US" sz="3600" dirty="0"/>
          </a:p>
        </p:txBody>
      </p:sp>
    </p:spTree>
    <p:extLst>
      <p:ext uri="{BB962C8B-B14F-4D97-AF65-F5344CB8AC3E}">
        <p14:creationId xmlns:p14="http://schemas.microsoft.com/office/powerpoint/2010/main" val="320486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54975" y="152400"/>
            <a:ext cx="8229600" cy="838200"/>
          </a:xfrm>
        </p:spPr>
        <p:txBody>
          <a:bodyPr>
            <a:noAutofit/>
          </a:bodyPr>
          <a:lstStyle/>
          <a:p>
            <a:pPr>
              <a:defRPr/>
            </a:pPr>
            <a:r>
              <a:rPr lang="en-US" dirty="0" smtClean="0"/>
              <a:t>A minimal financial model</a:t>
            </a:r>
            <a:endParaRPr lang="en-US" dirty="0">
              <a:solidFill>
                <a:srgbClr val="FFFF00"/>
              </a:solidFill>
            </a:endParaRPr>
          </a:p>
        </p:txBody>
      </p:sp>
      <p:sp>
        <p:nvSpPr>
          <p:cNvPr id="17411" name="Content Placeholder 2"/>
          <p:cNvSpPr>
            <a:spLocks noGrp="1"/>
          </p:cNvSpPr>
          <p:nvPr>
            <p:ph idx="1"/>
          </p:nvPr>
        </p:nvSpPr>
        <p:spPr>
          <a:xfrm>
            <a:off x="1186542" y="1589315"/>
            <a:ext cx="10091057" cy="4973674"/>
          </a:xfrm>
        </p:spPr>
        <p:txBody>
          <a:bodyPr>
            <a:noAutofit/>
          </a:bodyPr>
          <a:lstStyle/>
          <a:p>
            <a:pPr>
              <a:spcBef>
                <a:spcPts val="0"/>
              </a:spcBef>
              <a:buClr>
                <a:srgbClr val="8EB24E"/>
              </a:buClr>
            </a:pPr>
            <a:r>
              <a:rPr lang="en-US" altLang="en-US" sz="3600" b="1" dirty="0" smtClean="0">
                <a:solidFill>
                  <a:srgbClr val="FFFF00"/>
                </a:solidFill>
              </a:rPr>
              <a:t>Revenue:</a:t>
            </a:r>
            <a:r>
              <a:rPr lang="en-US" altLang="en-US" sz="3600" dirty="0" smtClean="0">
                <a:solidFill>
                  <a:srgbClr val="FFFF00"/>
                </a:solidFill>
              </a:rPr>
              <a:t>  </a:t>
            </a:r>
            <a:r>
              <a:rPr lang="en-US" altLang="en-US" sz="3600" dirty="0"/>
              <a:t>g</a:t>
            </a:r>
            <a:r>
              <a:rPr lang="en-US" altLang="en-US" sz="3600" dirty="0" smtClean="0"/>
              <a:t>enerated</a:t>
            </a:r>
            <a:r>
              <a:rPr lang="en-US" altLang="en-US" sz="3600" dirty="0" smtClean="0">
                <a:solidFill>
                  <a:srgbClr val="66CCFF"/>
                </a:solidFill>
              </a:rPr>
              <a:t> </a:t>
            </a:r>
            <a:r>
              <a:rPr lang="en-US" altLang="en-US" sz="3600" dirty="0" smtClean="0"/>
              <a:t>revenue plus </a:t>
            </a:r>
            <a:r>
              <a:rPr lang="en-US" altLang="en-US" sz="3600" u="sng" dirty="0" smtClean="0"/>
              <a:t>sustainable</a:t>
            </a:r>
            <a:r>
              <a:rPr lang="en-US" altLang="en-US" sz="3600" dirty="0" smtClean="0"/>
              <a:t> subsidies (taxpayer, university, and private donations)</a:t>
            </a:r>
          </a:p>
          <a:p>
            <a:pPr>
              <a:spcBef>
                <a:spcPts val="0"/>
              </a:spcBef>
              <a:buClr>
                <a:srgbClr val="8EB24E"/>
              </a:buClr>
            </a:pPr>
            <a:r>
              <a:rPr lang="en-US" altLang="en-US" sz="3600" b="1" dirty="0">
                <a:solidFill>
                  <a:srgbClr val="FFFF00"/>
                </a:solidFill>
              </a:rPr>
              <a:t>Cost structure:  </a:t>
            </a:r>
            <a:r>
              <a:rPr lang="en-US" altLang="en-US" sz="3600" dirty="0" smtClean="0"/>
              <a:t>variable costs, fixed costs, sunk costs,  scalability  </a:t>
            </a:r>
          </a:p>
          <a:p>
            <a:pPr>
              <a:spcBef>
                <a:spcPts val="0"/>
              </a:spcBef>
              <a:buClr>
                <a:srgbClr val="8EB24E"/>
              </a:buClr>
            </a:pPr>
            <a:r>
              <a:rPr lang="en-US" altLang="en-US" sz="3600" b="1" dirty="0">
                <a:solidFill>
                  <a:srgbClr val="FFFF00"/>
                </a:solidFill>
              </a:rPr>
              <a:t>Resource usage:   </a:t>
            </a:r>
            <a:r>
              <a:rPr lang="en-US" altLang="en-US" sz="3600" dirty="0" smtClean="0"/>
              <a:t>staff scheduling and facilities turnover rates</a:t>
            </a:r>
            <a:endParaRPr lang="en-US" altLang="en-US" sz="3600" dirty="0"/>
          </a:p>
          <a:p>
            <a:pPr>
              <a:spcBef>
                <a:spcPts val="0"/>
              </a:spcBef>
              <a:buClr>
                <a:srgbClr val="8EB24E"/>
              </a:buClr>
            </a:pPr>
            <a:r>
              <a:rPr lang="en-US" altLang="en-US" sz="3600" b="1" dirty="0">
                <a:solidFill>
                  <a:srgbClr val="FFFF00"/>
                </a:solidFill>
              </a:rPr>
              <a:t>Margin:  </a:t>
            </a:r>
            <a:r>
              <a:rPr lang="en-US" altLang="en-US" sz="3600" dirty="0" smtClean="0"/>
              <a:t>targeted net revenues     </a:t>
            </a:r>
          </a:p>
        </p:txBody>
      </p:sp>
    </p:spTree>
    <p:extLst>
      <p:ext uri="{BB962C8B-B14F-4D97-AF65-F5344CB8AC3E}">
        <p14:creationId xmlns:p14="http://schemas.microsoft.com/office/powerpoint/2010/main" val="2930595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3139"/>
          </a:xfrm>
        </p:spPr>
        <p:txBody>
          <a:bodyPr>
            <a:noAutofit/>
          </a:bodyPr>
          <a:lstStyle/>
          <a:p>
            <a:r>
              <a:rPr lang="en-US" sz="4000" dirty="0" smtClean="0"/>
              <a:t>Comparing </a:t>
            </a:r>
            <a:r>
              <a:rPr lang="en-US" sz="4000" dirty="0"/>
              <a:t>Iowa-MBA for Professionals (off campus) with </a:t>
            </a:r>
            <a:r>
              <a:rPr lang="en-US" sz="4000" dirty="0" smtClean="0"/>
              <a:t>the Iowa </a:t>
            </a:r>
            <a:r>
              <a:rPr lang="en-US" sz="4000" dirty="0"/>
              <a:t>Law Program (on campus)</a:t>
            </a:r>
            <a:r>
              <a:rPr lang="en-US" sz="4800" dirty="0" smtClean="0"/>
              <a:t> </a:t>
            </a:r>
            <a:endParaRPr lang="en-US" sz="4800" dirty="0"/>
          </a:p>
        </p:txBody>
      </p:sp>
      <p:sp>
        <p:nvSpPr>
          <p:cNvPr id="3" name="Vertical Text Placeholder 2"/>
          <p:cNvSpPr>
            <a:spLocks noGrp="1"/>
          </p:cNvSpPr>
          <p:nvPr>
            <p:ph type="body" orient="vert" idx="1"/>
          </p:nvPr>
        </p:nvSpPr>
        <p:spPr>
          <a:xfrm rot="16200000">
            <a:off x="802140" y="1722401"/>
            <a:ext cx="11227143" cy="10644809"/>
          </a:xfrm>
        </p:spPr>
        <p:txBody>
          <a:bodyPr>
            <a:normAutofit/>
          </a:bodyPr>
          <a:lstStyle/>
          <a:p>
            <a:endParaRPr lang="en-US" sz="2400" dirty="0"/>
          </a:p>
          <a:p>
            <a:pPr lvl="0"/>
            <a:r>
              <a:rPr lang="en-US" dirty="0"/>
              <a:t>The programs had about the same number of students (750)</a:t>
            </a:r>
          </a:p>
          <a:p>
            <a:pPr lvl="0"/>
            <a:r>
              <a:rPr lang="en-US" dirty="0"/>
              <a:t>Both program were taught by a comparable mixture of faculty, who were equivalently compensated</a:t>
            </a:r>
          </a:p>
          <a:p>
            <a:pPr lvl="0"/>
            <a:r>
              <a:rPr lang="en-US" dirty="0" smtClean="0"/>
              <a:t>Full cost </a:t>
            </a:r>
            <a:r>
              <a:rPr lang="en-US" dirty="0"/>
              <a:t>per SCH was $340 in the MBA and $1,035 in Law</a:t>
            </a:r>
          </a:p>
          <a:p>
            <a:pPr lvl="0"/>
            <a:r>
              <a:rPr lang="en-US" dirty="0"/>
              <a:t>Tuition revenue per SCH in the MBA was $598; Law was $543</a:t>
            </a:r>
          </a:p>
          <a:p>
            <a:pPr lvl="0"/>
            <a:r>
              <a:rPr lang="en-US" dirty="0"/>
              <a:t>The MBA students  were employed and well compensated, while employment was a challenge for Law graduates</a:t>
            </a:r>
          </a:p>
          <a:p>
            <a:r>
              <a:rPr lang="en-US" dirty="0"/>
              <a:t>Law , receiving a $344 subsidy per SCH, was running a deficit</a:t>
            </a:r>
          </a:p>
        </p:txBody>
      </p:sp>
    </p:spTree>
    <p:extLst>
      <p:ext uri="{BB962C8B-B14F-4D97-AF65-F5344CB8AC3E}">
        <p14:creationId xmlns:p14="http://schemas.microsoft.com/office/powerpoint/2010/main" val="1748031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3371" y="1409701"/>
            <a:ext cx="9985829" cy="5411880"/>
          </a:xfrm>
        </p:spPr>
        <p:txBody>
          <a:bodyPr>
            <a:normAutofit/>
          </a:bodyPr>
          <a:lstStyle/>
          <a:p>
            <a:r>
              <a:rPr lang="en-US" sz="3600" dirty="0"/>
              <a:t>Communicate </a:t>
            </a:r>
            <a:r>
              <a:rPr lang="en-US" sz="3600" dirty="0" smtClean="0"/>
              <a:t>selected position:</a:t>
            </a:r>
            <a:r>
              <a:rPr lang="en-US" sz="3600" dirty="0"/>
              <a:t>	</a:t>
            </a:r>
          </a:p>
          <a:p>
            <a:pPr lvl="1"/>
            <a:r>
              <a:rPr lang="en-US" sz="3600" dirty="0"/>
              <a:t>Effectively</a:t>
            </a:r>
            <a:r>
              <a:rPr lang="en-US" dirty="0"/>
              <a:t> and clearly</a:t>
            </a:r>
          </a:p>
          <a:p>
            <a:pPr lvl="1"/>
            <a:r>
              <a:rPr lang="en-US" sz="3600" dirty="0"/>
              <a:t>Frequently </a:t>
            </a:r>
            <a:r>
              <a:rPr lang="en-US" sz="3600" dirty="0" smtClean="0"/>
              <a:t>(redundantly</a:t>
            </a:r>
            <a:r>
              <a:rPr lang="en-US" sz="3600" dirty="0"/>
              <a:t>)</a:t>
            </a:r>
          </a:p>
          <a:p>
            <a:r>
              <a:rPr lang="en-US" sz="3600" dirty="0"/>
              <a:t>To:</a:t>
            </a:r>
          </a:p>
          <a:p>
            <a:pPr lvl="2"/>
            <a:r>
              <a:rPr lang="en-US" sz="3600" dirty="0"/>
              <a:t>Faculty and staff</a:t>
            </a:r>
          </a:p>
          <a:p>
            <a:pPr lvl="2"/>
            <a:r>
              <a:rPr lang="en-US" sz="3600" dirty="0" smtClean="0"/>
              <a:t>Students and </a:t>
            </a:r>
            <a:r>
              <a:rPr lang="en-US" sz="3600" dirty="0"/>
              <a:t>parents</a:t>
            </a:r>
          </a:p>
          <a:p>
            <a:pPr lvl="2"/>
            <a:r>
              <a:rPr lang="en-US" sz="3600" dirty="0"/>
              <a:t>Donors</a:t>
            </a:r>
          </a:p>
          <a:p>
            <a:pPr lvl="2"/>
            <a:r>
              <a:rPr lang="en-US" sz="3600" dirty="0"/>
              <a:t>Legislators and taxpayers</a:t>
            </a:r>
          </a:p>
          <a:p>
            <a:pPr lvl="2"/>
            <a:endParaRPr lang="en-US" sz="3600" dirty="0"/>
          </a:p>
        </p:txBody>
      </p:sp>
      <p:sp>
        <p:nvSpPr>
          <p:cNvPr id="8" name="Title 7"/>
          <p:cNvSpPr>
            <a:spLocks noGrp="1"/>
          </p:cNvSpPr>
          <p:nvPr>
            <p:ph type="title"/>
          </p:nvPr>
        </p:nvSpPr>
        <p:spPr>
          <a:xfrm>
            <a:off x="2057400" y="293915"/>
            <a:ext cx="8229600" cy="828084"/>
          </a:xfrm>
        </p:spPr>
        <p:txBody>
          <a:bodyPr>
            <a:noAutofit/>
          </a:bodyPr>
          <a:lstStyle/>
          <a:p>
            <a:r>
              <a:rPr lang="en-US" dirty="0" smtClean="0"/>
              <a:t>Communicate relentlessly</a:t>
            </a:r>
            <a:endParaRPr lang="en-US" dirty="0"/>
          </a:p>
        </p:txBody>
      </p:sp>
      <p:pic>
        <p:nvPicPr>
          <p:cNvPr id="9" name="Picture 2" descr="d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286" y="2996453"/>
            <a:ext cx="342900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62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96687" y="117988"/>
            <a:ext cx="10480650" cy="914400"/>
          </a:xfrm>
        </p:spPr>
        <p:txBody>
          <a:bodyPr>
            <a:noAutofit/>
          </a:bodyPr>
          <a:lstStyle/>
          <a:p>
            <a:pPr>
              <a:defRPr/>
            </a:pPr>
            <a:r>
              <a:rPr lang="en-US" dirty="0" smtClean="0">
                <a:effectLst/>
              </a:rPr>
              <a:t>Again, the elements of strategic thinking are:</a:t>
            </a:r>
          </a:p>
        </p:txBody>
      </p:sp>
      <p:sp>
        <p:nvSpPr>
          <p:cNvPr id="4099" name="Rectangle 3"/>
          <p:cNvSpPr>
            <a:spLocks noGrp="1" noChangeArrowheads="1"/>
          </p:cNvSpPr>
          <p:nvPr>
            <p:ph type="body" idx="1"/>
          </p:nvPr>
        </p:nvSpPr>
        <p:spPr>
          <a:xfrm>
            <a:off x="1287378" y="1460090"/>
            <a:ext cx="10904621" cy="5810865"/>
          </a:xfrm>
        </p:spPr>
        <p:txBody>
          <a:bodyPr>
            <a:noAutofit/>
          </a:bodyPr>
          <a:lstStyle/>
          <a:p>
            <a:pPr>
              <a:defRPr/>
            </a:pPr>
            <a:r>
              <a:rPr lang="en-US" sz="3600" dirty="0" smtClean="0"/>
              <a:t>Make </a:t>
            </a:r>
            <a:r>
              <a:rPr lang="en-US" sz="3600" dirty="0">
                <a:solidFill>
                  <a:srgbClr val="FFFF00"/>
                </a:solidFill>
              </a:rPr>
              <a:t>ENVIRONMENTAL</a:t>
            </a:r>
            <a:r>
              <a:rPr lang="en-US" sz="3600" dirty="0" smtClean="0">
                <a:solidFill>
                  <a:srgbClr val="66CCFF"/>
                </a:solidFill>
              </a:rPr>
              <a:t> </a:t>
            </a:r>
            <a:r>
              <a:rPr lang="en-US" sz="3600" dirty="0" smtClean="0"/>
              <a:t>assessments.</a:t>
            </a:r>
          </a:p>
          <a:p>
            <a:pPr>
              <a:defRPr/>
            </a:pPr>
            <a:r>
              <a:rPr lang="en-US" sz="3600" dirty="0" smtClean="0"/>
              <a:t>Articulate a </a:t>
            </a:r>
            <a:r>
              <a:rPr lang="en-US" sz="3600" dirty="0" smtClean="0">
                <a:solidFill>
                  <a:srgbClr val="FFFF00"/>
                </a:solidFill>
              </a:rPr>
              <a:t>VISION</a:t>
            </a:r>
            <a:r>
              <a:rPr lang="en-US" sz="3600" dirty="0" smtClean="0"/>
              <a:t> </a:t>
            </a:r>
            <a:r>
              <a:rPr lang="en-US" sz="3600" dirty="0"/>
              <a:t>with </a:t>
            </a:r>
            <a:r>
              <a:rPr lang="en-US" sz="3600" dirty="0" smtClean="0"/>
              <a:t>measurable </a:t>
            </a:r>
            <a:r>
              <a:rPr lang="en-US" sz="3600" dirty="0"/>
              <a:t>objectives.</a:t>
            </a:r>
          </a:p>
          <a:p>
            <a:pPr>
              <a:defRPr/>
            </a:pPr>
            <a:r>
              <a:rPr lang="en-US" sz="3600" dirty="0" smtClean="0"/>
              <a:t>Identify </a:t>
            </a:r>
            <a:r>
              <a:rPr lang="en-US" sz="3600" dirty="0">
                <a:solidFill>
                  <a:srgbClr val="FFFF00"/>
                </a:solidFill>
              </a:rPr>
              <a:t>POSITION AND </a:t>
            </a:r>
            <a:r>
              <a:rPr lang="en-US" sz="3600" dirty="0" smtClean="0">
                <a:solidFill>
                  <a:srgbClr val="FFFF00"/>
                </a:solidFill>
              </a:rPr>
              <a:t>SCOPE; </a:t>
            </a:r>
            <a:r>
              <a:rPr lang="en-US" sz="3600" dirty="0" smtClean="0"/>
              <a:t>demonstrate distinctiveness, within context of the guiding institutional mission.</a:t>
            </a:r>
          </a:p>
          <a:p>
            <a:pPr>
              <a:defRPr/>
            </a:pPr>
            <a:r>
              <a:rPr lang="en-US" sz="3600" dirty="0" smtClean="0"/>
              <a:t>Configure </a:t>
            </a:r>
            <a:r>
              <a:rPr lang="en-US" sz="3600" dirty="0" smtClean="0">
                <a:solidFill>
                  <a:srgbClr val="FFFF00"/>
                </a:solidFill>
              </a:rPr>
              <a:t>ACTIVITIES</a:t>
            </a:r>
            <a:r>
              <a:rPr lang="en-US" sz="3600" dirty="0" smtClean="0">
                <a:solidFill>
                  <a:schemeClr val="tx2">
                    <a:lumMod val="75000"/>
                  </a:schemeClr>
                </a:solidFill>
              </a:rPr>
              <a:t> </a:t>
            </a:r>
            <a:r>
              <a:rPr lang="en-US" sz="3600" dirty="0" smtClean="0"/>
              <a:t>to support the position.</a:t>
            </a:r>
          </a:p>
          <a:p>
            <a:pPr>
              <a:defRPr/>
            </a:pPr>
            <a:r>
              <a:rPr lang="en-US" sz="3600" dirty="0" smtClean="0"/>
              <a:t> Have </a:t>
            </a:r>
            <a:r>
              <a:rPr lang="en-US" sz="3600" dirty="0" smtClean="0">
                <a:solidFill>
                  <a:srgbClr val="FFFF00"/>
                </a:solidFill>
              </a:rPr>
              <a:t>COURAGE</a:t>
            </a:r>
            <a:r>
              <a:rPr lang="en-US" sz="3600" dirty="0" smtClean="0">
                <a:solidFill>
                  <a:schemeClr val="tx2">
                    <a:lumMod val="75000"/>
                  </a:schemeClr>
                </a:solidFill>
              </a:rPr>
              <a:t>  </a:t>
            </a:r>
            <a:r>
              <a:rPr lang="en-US" sz="3600" dirty="0" smtClean="0"/>
              <a:t>to make tough tradeoffs.</a:t>
            </a:r>
          </a:p>
          <a:p>
            <a:pPr>
              <a:defRPr/>
            </a:pPr>
            <a:r>
              <a:rPr lang="en-US" sz="3600" dirty="0" smtClean="0"/>
              <a:t>Relentlessly </a:t>
            </a:r>
            <a:r>
              <a:rPr lang="en-US" sz="3600" dirty="0" smtClean="0">
                <a:solidFill>
                  <a:srgbClr val="FFFF00"/>
                </a:solidFill>
              </a:rPr>
              <a:t>COMMUNICATE </a:t>
            </a:r>
            <a:r>
              <a:rPr lang="en-US" sz="3600" dirty="0" smtClean="0"/>
              <a:t>what matters.</a:t>
            </a:r>
            <a:endParaRPr lang="en-US" sz="3600" dirty="0" smtClean="0">
              <a:solidFill>
                <a:srgbClr val="FFFF00"/>
              </a:solidFill>
            </a:endParaRPr>
          </a:p>
        </p:txBody>
      </p:sp>
    </p:spTree>
    <p:extLst>
      <p:ext uri="{BB962C8B-B14F-4D97-AF65-F5344CB8AC3E}">
        <p14:creationId xmlns:p14="http://schemas.microsoft.com/office/powerpoint/2010/main" val="3794005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1"/>
            <a:ext cx="7696200" cy="653142"/>
          </a:xfrm>
        </p:spPr>
        <p:txBody>
          <a:bodyPr>
            <a:noAutofit/>
          </a:bodyPr>
          <a:lstStyle/>
          <a:p>
            <a:r>
              <a:rPr lang="en-US" dirty="0" smtClean="0"/>
              <a:t>Some key points</a:t>
            </a:r>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772886" y="1106905"/>
            <a:ext cx="11114313" cy="5152831"/>
          </a:xfrm>
        </p:spPr>
        <p:txBody>
          <a:bodyPr>
            <a:noAutofit/>
          </a:bodyPr>
          <a:lstStyle/>
          <a:p>
            <a:r>
              <a:rPr lang="en-US" sz="3600" dirty="0" smtClean="0"/>
              <a:t>Declining taxpayer support and competition drive down net revenues  </a:t>
            </a:r>
          </a:p>
          <a:p>
            <a:r>
              <a:rPr lang="en-US" sz="3600" dirty="0" smtClean="0"/>
              <a:t>Understanding willingness to pay and opportunity cost are critical in creating value and in making hard choices</a:t>
            </a:r>
            <a:endParaRPr lang="en-US" sz="3600" dirty="0"/>
          </a:p>
          <a:p>
            <a:r>
              <a:rPr lang="en-US" sz="3600" dirty="0" smtClean="0"/>
              <a:t>Effective strategy requires distinctive 	</a:t>
            </a:r>
          </a:p>
          <a:p>
            <a:pPr marL="0" indent="0">
              <a:buNone/>
            </a:pPr>
            <a:r>
              <a:rPr lang="en-US" sz="3600" dirty="0"/>
              <a:t> </a:t>
            </a:r>
            <a:r>
              <a:rPr lang="en-US" sz="3600" dirty="0" smtClean="0"/>
              <a:t>   positioning, with aligned processes and activities                                                            </a:t>
            </a:r>
          </a:p>
          <a:p>
            <a:r>
              <a:rPr lang="en-US" sz="3600" dirty="0" smtClean="0"/>
              <a:t>Good budgeting increases transparency</a:t>
            </a:r>
            <a:r>
              <a:rPr lang="en-US" sz="3600" dirty="0"/>
              <a:t>, </a:t>
            </a:r>
            <a:r>
              <a:rPr lang="en-US" sz="3600" dirty="0" smtClean="0"/>
              <a:t>improves </a:t>
            </a:r>
            <a:r>
              <a:rPr lang="en-US" sz="3600" dirty="0"/>
              <a:t>incentives, </a:t>
            </a:r>
            <a:r>
              <a:rPr lang="en-US" sz="3600" dirty="0" smtClean="0"/>
              <a:t>reduces subsidies, and facilitates  implementation</a:t>
            </a:r>
          </a:p>
        </p:txBody>
      </p:sp>
    </p:spTree>
    <p:extLst>
      <p:ext uri="{BB962C8B-B14F-4D97-AF65-F5344CB8AC3E}">
        <p14:creationId xmlns:p14="http://schemas.microsoft.com/office/powerpoint/2010/main" val="109950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7" y="0"/>
            <a:ext cx="9950114" cy="1070811"/>
          </a:xfrm>
        </p:spPr>
        <p:txBody>
          <a:bodyPr>
            <a:noAutofit/>
          </a:bodyPr>
          <a:lstStyle/>
          <a:p>
            <a:pPr algn="l"/>
            <a:r>
              <a:rPr lang="en-US" dirty="0" smtClean="0"/>
              <a:t>Tradition contrasted with  the </a:t>
            </a:r>
            <a:r>
              <a:rPr lang="en-US" dirty="0"/>
              <a:t>new reality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8261171"/>
              </p:ext>
            </p:extLst>
          </p:nvPr>
        </p:nvGraphicFramePr>
        <p:xfrm>
          <a:off x="1106906" y="1070811"/>
          <a:ext cx="10804358" cy="5699297"/>
        </p:xfrm>
        <a:graphic>
          <a:graphicData uri="http://schemas.openxmlformats.org/drawingml/2006/table">
            <a:tbl>
              <a:tblPr/>
              <a:tblGrid>
                <a:gridCol w="4844767">
                  <a:extLst>
                    <a:ext uri="{9D8B030D-6E8A-4147-A177-3AD203B41FA5}">
                      <a16:colId xmlns:a16="http://schemas.microsoft.com/office/drawing/2014/main" xmlns="" val="20000"/>
                    </a:ext>
                  </a:extLst>
                </a:gridCol>
                <a:gridCol w="5959591">
                  <a:extLst>
                    <a:ext uri="{9D8B030D-6E8A-4147-A177-3AD203B41FA5}">
                      <a16:colId xmlns:a16="http://schemas.microsoft.com/office/drawing/2014/main" xmlns="" val="20001"/>
                    </a:ext>
                  </a:extLst>
                </a:gridCol>
              </a:tblGrid>
              <a:tr h="529389">
                <a:tc>
                  <a:txBody>
                    <a:bodyPr/>
                    <a:lstStyle/>
                    <a:p>
                      <a:pPr marL="0" marR="0" algn="ctr">
                        <a:spcBef>
                          <a:spcPts val="0"/>
                        </a:spcBef>
                        <a:spcAft>
                          <a:spcPts val="0"/>
                        </a:spcAft>
                      </a:pPr>
                      <a:r>
                        <a:rPr lang="en-US" sz="2800" dirty="0" smtClean="0">
                          <a:solidFill>
                            <a:srgbClr val="FFC000"/>
                          </a:solidFill>
                          <a:latin typeface="Times New Roman"/>
                          <a:ea typeface="Times New Roman"/>
                        </a:rPr>
                        <a:t>Traditional Approach</a:t>
                      </a:r>
                      <a:endParaRPr lang="en-US" sz="2800" dirty="0">
                        <a:solidFill>
                          <a:srgbClr val="FFC000"/>
                        </a:solidFill>
                        <a:latin typeface="Times New Roman"/>
                        <a:ea typeface="Times New Roman"/>
                      </a:endParaRPr>
                    </a:p>
                  </a:txBody>
                  <a:tcPr marL="66121" marR="6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FFC000"/>
                          </a:solidFill>
                          <a:latin typeface="Times New Roman"/>
                          <a:ea typeface="Times New Roman"/>
                        </a:rPr>
                        <a:t>New Reality</a:t>
                      </a:r>
                    </a:p>
                  </a:txBody>
                  <a:tcPr marL="66121" marR="6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169908">
                <a:tc>
                  <a:txBody>
                    <a:bodyPr/>
                    <a:lstStyle/>
                    <a:p>
                      <a:pPr marL="342900" marR="0" lvl="0" indent="-342900">
                        <a:spcBef>
                          <a:spcPts val="0"/>
                        </a:spcBef>
                        <a:spcAft>
                          <a:spcPts val="600"/>
                        </a:spcAft>
                        <a:buFont typeface="Symbol"/>
                        <a:buChar char=""/>
                      </a:pPr>
                      <a:r>
                        <a:rPr lang="en-US" sz="2400" dirty="0" smtClean="0">
                          <a:latin typeface="Times New Roman"/>
                          <a:ea typeface="Times New Roman"/>
                        </a:rPr>
                        <a:t>Regulated, flat tuition structures</a:t>
                      </a:r>
                      <a:endParaRPr lang="en-US" sz="2400" dirty="0">
                        <a:latin typeface="Times New Roman"/>
                        <a:ea typeface="Times New Roman"/>
                      </a:endParaRPr>
                    </a:p>
                    <a:p>
                      <a:pPr marL="342900" marR="0" lvl="0" indent="-342900">
                        <a:spcBef>
                          <a:spcPts val="0"/>
                        </a:spcBef>
                        <a:spcAft>
                          <a:spcPts val="600"/>
                        </a:spcAft>
                        <a:buFont typeface="Symbol"/>
                        <a:buChar char=""/>
                      </a:pPr>
                      <a:r>
                        <a:rPr lang="en-US" sz="2400" dirty="0">
                          <a:latin typeface="Times New Roman"/>
                          <a:ea typeface="Times New Roman"/>
                        </a:rPr>
                        <a:t>Low </a:t>
                      </a:r>
                      <a:r>
                        <a:rPr lang="en-US" sz="2400" dirty="0" smtClean="0">
                          <a:latin typeface="Times New Roman"/>
                          <a:ea typeface="Times New Roman"/>
                        </a:rPr>
                        <a:t>tuitions-high subsidies</a:t>
                      </a:r>
                      <a:endParaRPr lang="en-US" sz="2400" dirty="0">
                        <a:latin typeface="Times New Roman"/>
                        <a:ea typeface="Times New Roman"/>
                      </a:endParaRPr>
                    </a:p>
                    <a:p>
                      <a:pPr marL="342900" marR="0" lvl="0" indent="-342900">
                        <a:spcBef>
                          <a:spcPts val="0"/>
                        </a:spcBef>
                        <a:spcAft>
                          <a:spcPts val="600"/>
                        </a:spcAft>
                        <a:buFont typeface="Symbol"/>
                        <a:buChar char=""/>
                      </a:pPr>
                      <a:r>
                        <a:rPr lang="en-US" sz="2400" dirty="0" smtClean="0">
                          <a:latin typeface="Times New Roman"/>
                          <a:ea typeface="Times New Roman"/>
                        </a:rPr>
                        <a:t>Fixed admission criteria</a:t>
                      </a:r>
                      <a:endParaRPr lang="en-US" sz="2400" dirty="0">
                        <a:latin typeface="Times New Roman"/>
                        <a:ea typeface="Times New Roman"/>
                      </a:endParaRPr>
                    </a:p>
                    <a:p>
                      <a:pPr marL="342900" marR="0" lvl="0" indent="-342900">
                        <a:spcBef>
                          <a:spcPts val="0"/>
                        </a:spcBef>
                        <a:spcAft>
                          <a:spcPts val="600"/>
                        </a:spcAft>
                        <a:buFont typeface="Symbol"/>
                        <a:buChar char=""/>
                      </a:pPr>
                      <a:r>
                        <a:rPr lang="en-US" sz="2400" dirty="0">
                          <a:latin typeface="Times New Roman"/>
                          <a:ea typeface="Times New Roman"/>
                        </a:rPr>
                        <a:t>Unrestricted subsidy use</a:t>
                      </a:r>
                    </a:p>
                    <a:p>
                      <a:pPr marL="342900" marR="0" lvl="0" indent="-342900">
                        <a:spcBef>
                          <a:spcPts val="0"/>
                        </a:spcBef>
                        <a:spcAft>
                          <a:spcPts val="600"/>
                        </a:spcAft>
                        <a:buFont typeface="Symbol"/>
                        <a:buChar char=""/>
                      </a:pPr>
                      <a:r>
                        <a:rPr lang="en-US" sz="2400" dirty="0" smtClean="0">
                          <a:latin typeface="Times New Roman"/>
                          <a:ea typeface="Times New Roman"/>
                        </a:rPr>
                        <a:t>All revenues are spent</a:t>
                      </a:r>
                      <a:endParaRPr lang="en-US" sz="2400" dirty="0">
                        <a:latin typeface="Times New Roman"/>
                        <a:ea typeface="Times New Roman"/>
                      </a:endParaRPr>
                    </a:p>
                    <a:p>
                      <a:pPr marL="342900" marR="0" lvl="0" indent="-342900">
                        <a:spcBef>
                          <a:spcPts val="0"/>
                        </a:spcBef>
                        <a:spcAft>
                          <a:spcPts val="600"/>
                        </a:spcAft>
                        <a:buFont typeface="Symbol"/>
                        <a:buChar char=""/>
                      </a:pPr>
                      <a:r>
                        <a:rPr lang="en-US" sz="2400" dirty="0">
                          <a:latin typeface="Times New Roman"/>
                          <a:ea typeface="Times New Roman"/>
                        </a:rPr>
                        <a:t>Limited </a:t>
                      </a:r>
                      <a:r>
                        <a:rPr lang="en-US" sz="2400" dirty="0" smtClean="0">
                          <a:latin typeface="Times New Roman"/>
                          <a:ea typeface="Times New Roman"/>
                        </a:rPr>
                        <a:t>accountability</a:t>
                      </a:r>
                      <a:endParaRPr lang="en-US" sz="2400" dirty="0">
                        <a:latin typeface="Times New Roman"/>
                        <a:ea typeface="Times New Roman"/>
                      </a:endParaRPr>
                    </a:p>
                    <a:p>
                      <a:pPr marL="342900" marR="0" lvl="0" indent="-342900">
                        <a:spcBef>
                          <a:spcPts val="0"/>
                        </a:spcBef>
                        <a:spcAft>
                          <a:spcPts val="600"/>
                        </a:spcAft>
                        <a:buFont typeface="Symbol"/>
                        <a:buChar char=""/>
                      </a:pPr>
                      <a:r>
                        <a:rPr lang="en-US" sz="2400" dirty="0">
                          <a:latin typeface="Times New Roman"/>
                          <a:ea typeface="Times New Roman"/>
                        </a:rPr>
                        <a:t>“Hour-glass” governance </a:t>
                      </a:r>
                    </a:p>
                    <a:p>
                      <a:pPr marL="342900" marR="0" lvl="0" indent="-342900">
                        <a:spcBef>
                          <a:spcPts val="0"/>
                        </a:spcBef>
                        <a:spcAft>
                          <a:spcPts val="600"/>
                        </a:spcAft>
                        <a:buFont typeface="Symbol"/>
                        <a:buChar char=""/>
                      </a:pPr>
                      <a:r>
                        <a:rPr lang="en-US" sz="2400" dirty="0">
                          <a:latin typeface="Times New Roman"/>
                          <a:ea typeface="Times New Roman"/>
                        </a:rPr>
                        <a:t>“All things to all people”</a:t>
                      </a:r>
                    </a:p>
                    <a:p>
                      <a:pPr marL="342900" marR="0" lvl="0" indent="-342900">
                        <a:spcBef>
                          <a:spcPts val="0"/>
                        </a:spcBef>
                        <a:spcAft>
                          <a:spcPts val="600"/>
                        </a:spcAft>
                        <a:buFont typeface="Symbol"/>
                        <a:buChar char=""/>
                      </a:pPr>
                      <a:r>
                        <a:rPr lang="en-US" sz="2400" dirty="0">
                          <a:latin typeface="Times New Roman"/>
                          <a:ea typeface="Times New Roman"/>
                        </a:rPr>
                        <a:t>Opaque financial reporting</a:t>
                      </a:r>
                    </a:p>
                    <a:p>
                      <a:pPr marL="342900" marR="0" lvl="0" indent="-342900">
                        <a:spcBef>
                          <a:spcPts val="0"/>
                        </a:spcBef>
                        <a:spcAft>
                          <a:spcPts val="600"/>
                        </a:spcAft>
                        <a:buFont typeface="Symbol"/>
                        <a:buChar char=""/>
                      </a:pPr>
                      <a:r>
                        <a:rPr lang="en-US" sz="2400" dirty="0" smtClean="0">
                          <a:latin typeface="Times New Roman"/>
                          <a:ea typeface="Times New Roman"/>
                        </a:rPr>
                        <a:t>Numerous </a:t>
                      </a:r>
                      <a:r>
                        <a:rPr lang="en-US" sz="2400" dirty="0">
                          <a:latin typeface="Times New Roman"/>
                          <a:ea typeface="Times New Roman"/>
                        </a:rPr>
                        <a:t>internal </a:t>
                      </a:r>
                      <a:r>
                        <a:rPr lang="en-US" sz="2400" dirty="0" smtClean="0">
                          <a:latin typeface="Times New Roman"/>
                          <a:ea typeface="Times New Roman"/>
                        </a:rPr>
                        <a:t>subsidies</a:t>
                      </a:r>
                    </a:p>
                    <a:p>
                      <a:pPr marL="342900" marR="0" lvl="0" indent="-342900">
                        <a:spcBef>
                          <a:spcPts val="0"/>
                        </a:spcBef>
                        <a:spcAft>
                          <a:spcPts val="600"/>
                        </a:spcAft>
                        <a:buFont typeface="Symbol"/>
                        <a:buChar char=""/>
                      </a:pPr>
                      <a:r>
                        <a:rPr lang="en-US" sz="2400" dirty="0" smtClean="0">
                          <a:latin typeface="Times New Roman"/>
                          <a:ea typeface="Times New Roman"/>
                        </a:rPr>
                        <a:t>Donations provide “extras”</a:t>
                      </a:r>
                      <a:endParaRPr lang="en-US" sz="2400" dirty="0">
                        <a:latin typeface="Times New Roman"/>
                        <a:ea typeface="Times New Roman"/>
                      </a:endParaRPr>
                    </a:p>
                  </a:txBody>
                  <a:tcPr marL="66121" marR="6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600"/>
                        </a:spcAft>
                        <a:buFont typeface="Symbol"/>
                        <a:buChar char=""/>
                      </a:pPr>
                      <a:r>
                        <a:rPr lang="en-US" sz="2400" dirty="0" smtClean="0">
                          <a:latin typeface="Times New Roman"/>
                          <a:ea typeface="Times New Roman"/>
                        </a:rPr>
                        <a:t>Tuition discretion and flexibility</a:t>
                      </a:r>
                      <a:endParaRPr lang="en-US" sz="2400" dirty="0">
                        <a:latin typeface="Times New Roman"/>
                        <a:ea typeface="Times New Roman"/>
                      </a:endParaRPr>
                    </a:p>
                    <a:p>
                      <a:pPr marL="342900" marR="0" lvl="0" indent="-342900">
                        <a:spcBef>
                          <a:spcPts val="0"/>
                        </a:spcBef>
                        <a:spcAft>
                          <a:spcPts val="600"/>
                        </a:spcAft>
                        <a:buFont typeface="Symbol"/>
                        <a:buChar char=""/>
                      </a:pPr>
                      <a:r>
                        <a:rPr lang="en-US" sz="2400" dirty="0" smtClean="0">
                          <a:latin typeface="Times New Roman"/>
                          <a:ea typeface="Times New Roman"/>
                        </a:rPr>
                        <a:t>High tuition-low subsidy-high aid</a:t>
                      </a:r>
                      <a:endParaRPr lang="en-US" sz="2400" dirty="0">
                        <a:latin typeface="Times New Roman"/>
                        <a:ea typeface="Times New Roman"/>
                      </a:endParaRPr>
                    </a:p>
                    <a:p>
                      <a:pPr marL="342900" marR="0" lvl="0" indent="-342900">
                        <a:spcBef>
                          <a:spcPts val="0"/>
                        </a:spcBef>
                        <a:spcAft>
                          <a:spcPts val="600"/>
                        </a:spcAft>
                        <a:buFont typeface="Symbol"/>
                        <a:buChar char=""/>
                      </a:pPr>
                      <a:r>
                        <a:rPr lang="en-US" sz="2400" dirty="0">
                          <a:latin typeface="Times New Roman"/>
                          <a:ea typeface="Times New Roman"/>
                        </a:rPr>
                        <a:t>Flexible </a:t>
                      </a:r>
                      <a:r>
                        <a:rPr lang="en-US" sz="2400" dirty="0" smtClean="0">
                          <a:latin typeface="Times New Roman"/>
                          <a:ea typeface="Times New Roman"/>
                        </a:rPr>
                        <a:t>admission </a:t>
                      </a:r>
                      <a:r>
                        <a:rPr lang="en-US" sz="2400" dirty="0">
                          <a:latin typeface="Times New Roman"/>
                          <a:ea typeface="Times New Roman"/>
                        </a:rPr>
                        <a:t>requirements</a:t>
                      </a:r>
                    </a:p>
                    <a:p>
                      <a:pPr marL="342900" marR="0" lvl="0" indent="-342900">
                        <a:spcBef>
                          <a:spcPts val="0"/>
                        </a:spcBef>
                        <a:spcAft>
                          <a:spcPts val="600"/>
                        </a:spcAft>
                        <a:buFont typeface="Symbol"/>
                        <a:buChar char=""/>
                      </a:pPr>
                      <a:r>
                        <a:rPr lang="en-US" sz="2400" dirty="0" smtClean="0">
                          <a:latin typeface="Times New Roman"/>
                          <a:ea typeface="Times New Roman"/>
                        </a:rPr>
                        <a:t>Focused </a:t>
                      </a:r>
                      <a:r>
                        <a:rPr lang="en-US" sz="2400" dirty="0">
                          <a:latin typeface="Times New Roman"/>
                          <a:ea typeface="Times New Roman"/>
                        </a:rPr>
                        <a:t>subsidy use</a:t>
                      </a:r>
                    </a:p>
                    <a:p>
                      <a:pPr marL="342900" marR="0" lvl="0" indent="-342900">
                        <a:spcBef>
                          <a:spcPts val="0"/>
                        </a:spcBef>
                        <a:spcAft>
                          <a:spcPts val="600"/>
                        </a:spcAft>
                        <a:buFont typeface="Symbol"/>
                        <a:buChar char=""/>
                      </a:pPr>
                      <a:r>
                        <a:rPr lang="en-US" sz="2400" dirty="0" smtClean="0">
                          <a:latin typeface="Times New Roman"/>
                          <a:ea typeface="Times New Roman"/>
                        </a:rPr>
                        <a:t>Retained efficiency revenues</a:t>
                      </a:r>
                      <a:endParaRPr lang="en-US" sz="2400" dirty="0">
                        <a:latin typeface="Times New Roman"/>
                        <a:ea typeface="Times New Roman"/>
                      </a:endParaRPr>
                    </a:p>
                    <a:p>
                      <a:pPr marL="342900" marR="0" lvl="0" indent="-342900">
                        <a:spcBef>
                          <a:spcPts val="0"/>
                        </a:spcBef>
                        <a:spcAft>
                          <a:spcPts val="600"/>
                        </a:spcAft>
                        <a:buFont typeface="Symbol"/>
                        <a:buChar char=""/>
                      </a:pPr>
                      <a:r>
                        <a:rPr lang="en-US" sz="2400" i="0" dirty="0" smtClean="0">
                          <a:latin typeface="Times New Roman"/>
                          <a:ea typeface="Times New Roman"/>
                        </a:rPr>
                        <a:t>Increased</a:t>
                      </a:r>
                      <a:r>
                        <a:rPr lang="en-US" sz="2400" i="1" dirty="0" smtClean="0">
                          <a:latin typeface="Times New Roman"/>
                          <a:ea typeface="Times New Roman"/>
                        </a:rPr>
                        <a:t> </a:t>
                      </a:r>
                      <a:r>
                        <a:rPr lang="en-US" sz="2400" dirty="0" smtClean="0">
                          <a:latin typeface="Times New Roman"/>
                          <a:ea typeface="Times New Roman"/>
                        </a:rPr>
                        <a:t>accountability</a:t>
                      </a:r>
                      <a:endParaRPr lang="en-US" sz="2400" dirty="0">
                        <a:latin typeface="Times New Roman"/>
                        <a:ea typeface="Times New Roman"/>
                      </a:endParaRPr>
                    </a:p>
                    <a:p>
                      <a:pPr marL="342900" marR="0" lvl="0" indent="-342900">
                        <a:spcBef>
                          <a:spcPts val="0"/>
                        </a:spcBef>
                        <a:spcAft>
                          <a:spcPts val="600"/>
                        </a:spcAft>
                        <a:buFont typeface="Symbol"/>
                        <a:buChar char=""/>
                      </a:pPr>
                      <a:r>
                        <a:rPr lang="en-US" sz="2400" dirty="0">
                          <a:latin typeface="Times New Roman"/>
                          <a:ea typeface="Times New Roman"/>
                        </a:rPr>
                        <a:t>Top-down </a:t>
                      </a:r>
                      <a:r>
                        <a:rPr lang="en-US" sz="2400" dirty="0" smtClean="0">
                          <a:latin typeface="Times New Roman"/>
                          <a:ea typeface="Times New Roman"/>
                        </a:rPr>
                        <a:t>“shared” governance </a:t>
                      </a:r>
                      <a:endParaRPr lang="en-US" sz="2400" dirty="0">
                        <a:latin typeface="Times New Roman"/>
                        <a:ea typeface="Times New Roman"/>
                      </a:endParaRPr>
                    </a:p>
                    <a:p>
                      <a:pPr marL="342900" marR="0" lvl="0" indent="-342900">
                        <a:spcBef>
                          <a:spcPts val="0"/>
                        </a:spcBef>
                        <a:spcAft>
                          <a:spcPts val="600"/>
                        </a:spcAft>
                        <a:buFont typeface="Symbol"/>
                        <a:buChar char=""/>
                      </a:pPr>
                      <a:r>
                        <a:rPr lang="en-US" sz="2400" dirty="0" smtClean="0">
                          <a:latin typeface="Times New Roman"/>
                          <a:ea typeface="Times New Roman"/>
                        </a:rPr>
                        <a:t>Focused program scope</a:t>
                      </a:r>
                      <a:endParaRPr lang="en-US" sz="2400" dirty="0">
                        <a:latin typeface="Times New Roman"/>
                        <a:ea typeface="Times New Roman"/>
                      </a:endParaRPr>
                    </a:p>
                    <a:p>
                      <a:pPr marL="342900" marR="0" lvl="0" indent="-342900">
                        <a:spcBef>
                          <a:spcPts val="0"/>
                        </a:spcBef>
                        <a:spcAft>
                          <a:spcPts val="600"/>
                        </a:spcAft>
                        <a:buFont typeface="Symbol"/>
                        <a:buChar char=""/>
                      </a:pPr>
                      <a:r>
                        <a:rPr lang="en-US" sz="2400" dirty="0" smtClean="0">
                          <a:latin typeface="Times New Roman"/>
                          <a:ea typeface="Times New Roman"/>
                        </a:rPr>
                        <a:t>Transparent financial reporting</a:t>
                      </a:r>
                      <a:endParaRPr lang="en-US" sz="2400" dirty="0">
                        <a:latin typeface="Times New Roman"/>
                        <a:ea typeface="Times New Roman"/>
                      </a:endParaRPr>
                    </a:p>
                    <a:p>
                      <a:pPr marL="342900" marR="0" lvl="0" indent="-342900">
                        <a:spcBef>
                          <a:spcPts val="0"/>
                        </a:spcBef>
                        <a:spcAft>
                          <a:spcPts val="600"/>
                        </a:spcAft>
                        <a:buFont typeface="Symbol"/>
                        <a:buChar char=""/>
                      </a:pPr>
                      <a:r>
                        <a:rPr lang="en-US" sz="2400" dirty="0" smtClean="0">
                          <a:latin typeface="Times New Roman"/>
                          <a:ea typeface="Times New Roman"/>
                        </a:rPr>
                        <a:t>Fewer internal subsidies</a:t>
                      </a:r>
                    </a:p>
                    <a:p>
                      <a:pPr marL="342900" marR="0" lvl="0" indent="-342900">
                        <a:spcBef>
                          <a:spcPts val="0"/>
                        </a:spcBef>
                        <a:spcAft>
                          <a:spcPts val="600"/>
                        </a:spcAft>
                        <a:buFont typeface="Symbol"/>
                        <a:buChar char=""/>
                      </a:pPr>
                      <a:r>
                        <a:rPr lang="en-US" sz="2400" dirty="0" smtClean="0">
                          <a:latin typeface="Times New Roman"/>
                          <a:ea typeface="Times New Roman"/>
                        </a:rPr>
                        <a:t>Donations support extras and operations</a:t>
                      </a:r>
                      <a:endParaRPr lang="en-US" sz="2400" dirty="0">
                        <a:latin typeface="Times New Roman"/>
                        <a:ea typeface="Times New Roman"/>
                      </a:endParaRPr>
                    </a:p>
                  </a:txBody>
                  <a:tcPr marL="66121" marR="66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82273" name="Rectangle 1"/>
          <p:cNvSpPr>
            <a:spLocks noChangeArrowheads="1"/>
          </p:cNvSpPr>
          <p:nvPr/>
        </p:nvSpPr>
        <p:spPr bwMode="auto">
          <a:xfrm>
            <a:off x="1905000" y="-11043"/>
            <a:ext cx="8763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228600" algn="l"/>
              </a:tabLst>
            </a:pPr>
            <a:r>
              <a:rPr lang="en-US" sz="4000" dirty="0">
                <a:latin typeface="Arial" pitchFamily="34" charset="0"/>
                <a:cs typeface="Arial" pitchFamily="34" charset="0"/>
              </a:rPr>
              <a:t> </a:t>
            </a:r>
          </a:p>
        </p:txBody>
      </p:sp>
    </p:spTree>
    <p:extLst>
      <p:ext uri="{BB962C8B-B14F-4D97-AF65-F5344CB8AC3E}">
        <p14:creationId xmlns:p14="http://schemas.microsoft.com/office/powerpoint/2010/main" val="386091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7042"/>
            <a:ext cx="10972800" cy="1227220"/>
          </a:xfrm>
        </p:spPr>
        <p:txBody>
          <a:bodyPr>
            <a:noAutofit/>
          </a:bodyPr>
          <a:lstStyle/>
          <a:p>
            <a:r>
              <a:rPr lang="en-US" dirty="0"/>
              <a:t>How to set tuitions </a:t>
            </a:r>
            <a:r>
              <a:rPr lang="en-US" dirty="0" smtClean="0"/>
              <a:t>to </a:t>
            </a:r>
            <a:r>
              <a:rPr lang="en-US" dirty="0"/>
              <a:t>ration enrollment to </a:t>
            </a:r>
            <a:r>
              <a:rPr lang="en-US" dirty="0" smtClean="0"/>
              <a:t>the </a:t>
            </a:r>
            <a:r>
              <a:rPr lang="en-US" dirty="0"/>
              <a:t>highest-value programs?</a:t>
            </a:r>
          </a:p>
        </p:txBody>
      </p:sp>
      <p:sp>
        <p:nvSpPr>
          <p:cNvPr id="3" name="Content Placeholder 2"/>
          <p:cNvSpPr>
            <a:spLocks noGrp="1"/>
          </p:cNvSpPr>
          <p:nvPr>
            <p:ph idx="1"/>
          </p:nvPr>
        </p:nvSpPr>
        <p:spPr>
          <a:xfrm>
            <a:off x="609600" y="2346158"/>
            <a:ext cx="10972800" cy="3780006"/>
          </a:xfrm>
        </p:spPr>
        <p:txBody>
          <a:bodyPr>
            <a:normAutofit fontScale="92500" lnSpcReduction="10000"/>
          </a:bodyPr>
          <a:lstStyle/>
          <a:p>
            <a:pPr lvl="0"/>
            <a:r>
              <a:rPr lang="en-US" sz="3900" dirty="0" smtClean="0"/>
              <a:t>Efficient tuitions are a </a:t>
            </a:r>
            <a:r>
              <a:rPr lang="en-US" sz="3900" dirty="0"/>
              <a:t>weighted average of maximum willingness to pay and marginal program </a:t>
            </a:r>
            <a:r>
              <a:rPr lang="en-US" sz="3900" dirty="0" smtClean="0"/>
              <a:t>cost</a:t>
            </a:r>
          </a:p>
          <a:p>
            <a:pPr lvl="0"/>
            <a:r>
              <a:rPr lang="en-US" sz="3900" dirty="0" smtClean="0"/>
              <a:t>The assigned weight </a:t>
            </a:r>
            <a:r>
              <a:rPr lang="en-US" sz="3900" dirty="0"/>
              <a:t>reflects the common (across all programs) degree of </a:t>
            </a:r>
            <a:r>
              <a:rPr lang="en-US" sz="3900" dirty="0" smtClean="0"/>
              <a:t> economic efficiency</a:t>
            </a:r>
            <a:r>
              <a:rPr lang="en-US" sz="3900" dirty="0"/>
              <a:t> </a:t>
            </a:r>
          </a:p>
          <a:p>
            <a:r>
              <a:rPr lang="en-US" sz="3900" dirty="0" smtClean="0"/>
              <a:t>Tuitions </a:t>
            </a:r>
            <a:r>
              <a:rPr lang="en-US" sz="3900" dirty="0"/>
              <a:t>= (1-α) Willingness to Pay </a:t>
            </a:r>
            <a:r>
              <a:rPr lang="en-US" sz="3900" dirty="0" smtClean="0"/>
              <a:t>+ α </a:t>
            </a:r>
            <a:r>
              <a:rPr lang="en-US" sz="3900" dirty="0"/>
              <a:t>Marginal Program Cost</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170167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1263" y="195662"/>
            <a:ext cx="11393905" cy="6662338"/>
          </a:xfrm>
          <a:prstGeom prst="rect">
            <a:avLst/>
          </a:prstGeom>
        </p:spPr>
      </p:pic>
    </p:spTree>
    <p:extLst>
      <p:ext uri="{BB962C8B-B14F-4D97-AF65-F5344CB8AC3E}">
        <p14:creationId xmlns:p14="http://schemas.microsoft.com/office/powerpoint/2010/main" val="488641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5800" y="137809"/>
            <a:ext cx="10988749" cy="6720191"/>
          </a:xfrm>
          <a:prstGeom prst="rect">
            <a:avLst/>
          </a:prstGeom>
        </p:spPr>
      </p:pic>
    </p:spTree>
    <p:extLst>
      <p:ext uri="{BB962C8B-B14F-4D97-AF65-F5344CB8AC3E}">
        <p14:creationId xmlns:p14="http://schemas.microsoft.com/office/powerpoint/2010/main" val="1862610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274638"/>
            <a:ext cx="11092543" cy="1143000"/>
          </a:xfrm>
        </p:spPr>
        <p:txBody>
          <a:bodyPr>
            <a:normAutofit fontScale="90000"/>
          </a:bodyPr>
          <a:lstStyle/>
          <a:p>
            <a:r>
              <a:rPr lang="en-US" dirty="0" smtClean="0"/>
              <a:t> </a:t>
            </a:r>
            <a:r>
              <a:rPr lang="en-US" sz="4900" dirty="0" smtClean="0"/>
              <a:t>Competitive-market features of higher education</a:t>
            </a:r>
            <a:endParaRPr lang="en-US" sz="4900" dirty="0"/>
          </a:p>
        </p:txBody>
      </p:sp>
      <p:sp>
        <p:nvSpPr>
          <p:cNvPr id="3" name="Content Placeholder 2"/>
          <p:cNvSpPr>
            <a:spLocks noGrp="1"/>
          </p:cNvSpPr>
          <p:nvPr>
            <p:ph idx="1"/>
          </p:nvPr>
        </p:nvSpPr>
        <p:spPr>
          <a:xfrm>
            <a:off x="1162050" y="2002971"/>
            <a:ext cx="10420350" cy="4593772"/>
          </a:xfrm>
        </p:spPr>
        <p:txBody>
          <a:bodyPr>
            <a:normAutofit/>
          </a:bodyPr>
          <a:lstStyle/>
          <a:p>
            <a:r>
              <a:rPr lang="en-US" sz="3900" dirty="0" smtClean="0"/>
              <a:t>Increased demand leads to higher tuitions</a:t>
            </a:r>
          </a:p>
          <a:p>
            <a:r>
              <a:rPr lang="en-US" sz="3900" dirty="0" smtClean="0"/>
              <a:t>Demand growth encourages entry</a:t>
            </a:r>
          </a:p>
          <a:p>
            <a:r>
              <a:rPr lang="en-US" sz="3900" dirty="0" smtClean="0"/>
              <a:t>Size expansion facilitates specialization</a:t>
            </a:r>
          </a:p>
          <a:p>
            <a:r>
              <a:rPr lang="en-US" sz="3900" dirty="0" smtClean="0"/>
              <a:t>Demand changes affect desirable program mix  </a:t>
            </a:r>
          </a:p>
          <a:p>
            <a:r>
              <a:rPr lang="en-US" sz="3900" dirty="0" smtClean="0"/>
              <a:t>Competition stimulates quality and innovation  but also exposes inefficiency</a:t>
            </a:r>
          </a:p>
          <a:p>
            <a:pPr marL="0" indent="0">
              <a:buNone/>
            </a:pPr>
            <a:endParaRPr lang="en-US" sz="3600" dirty="0"/>
          </a:p>
        </p:txBody>
      </p:sp>
    </p:spTree>
    <p:extLst>
      <p:ext uri="{BB962C8B-B14F-4D97-AF65-F5344CB8AC3E}">
        <p14:creationId xmlns:p14="http://schemas.microsoft.com/office/powerpoint/2010/main" val="2499247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2168752"/>
            <a:ext cx="10972800" cy="2392362"/>
          </a:xfrm>
        </p:spPr>
        <p:txBody>
          <a:bodyPr>
            <a:normAutofit/>
          </a:bodyPr>
          <a:lstStyle/>
          <a:p>
            <a:r>
              <a:rPr lang="en-US" sz="4800" dirty="0" smtClean="0"/>
              <a:t>Thank you</a:t>
            </a:r>
            <a:endParaRPr lang="en-US" sz="4800" dirty="0"/>
          </a:p>
        </p:txBody>
      </p:sp>
    </p:spTree>
    <p:extLst>
      <p:ext uri="{BB962C8B-B14F-4D97-AF65-F5344CB8AC3E}">
        <p14:creationId xmlns:p14="http://schemas.microsoft.com/office/powerpoint/2010/main" val="3649232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25975" y="217715"/>
            <a:ext cx="9731139" cy="997628"/>
          </a:xfrm>
        </p:spPr>
        <p:txBody>
          <a:bodyPr>
            <a:normAutofit/>
          </a:bodyPr>
          <a:lstStyle/>
          <a:p>
            <a:r>
              <a:rPr lang="en-US" dirty="0" smtClean="0"/>
              <a:t>Environment of academic health care</a:t>
            </a:r>
            <a:endParaRPr lang="en-US" dirty="0"/>
          </a:p>
        </p:txBody>
      </p:sp>
      <p:sp>
        <p:nvSpPr>
          <p:cNvPr id="3" name="Text Placeholder 2"/>
          <p:cNvSpPr>
            <a:spLocks noGrp="1"/>
          </p:cNvSpPr>
          <p:nvPr>
            <p:ph type="body" sz="quarter" idx="10"/>
          </p:nvPr>
        </p:nvSpPr>
        <p:spPr>
          <a:xfrm>
            <a:off x="1393370" y="1665513"/>
            <a:ext cx="10088713" cy="4931837"/>
          </a:xfrm>
        </p:spPr>
        <p:txBody>
          <a:bodyPr>
            <a:normAutofit/>
          </a:bodyPr>
          <a:lstStyle/>
          <a:p>
            <a:r>
              <a:rPr lang="en-US" sz="3600" spc="-150" dirty="0" smtClean="0">
                <a:ln w="3175">
                  <a:noFill/>
                </a:ln>
                <a:effectLst>
                  <a:outerShdw blurRad="50800" dist="38100" dir="2700000" algn="tl" rotWithShape="0">
                    <a:prstClr val="black">
                      <a:alpha val="40000"/>
                    </a:prstClr>
                  </a:outerShdw>
                </a:effectLst>
                <a:cs typeface="Arial" charset="0"/>
              </a:rPr>
              <a:t>Value perceived by patients is unrelated to cost</a:t>
            </a:r>
            <a:endParaRPr lang="en-US" sz="3600" spc="-150" dirty="0">
              <a:ln w="3175">
                <a:noFill/>
              </a:ln>
              <a:effectLst>
                <a:outerShdw blurRad="50800" dist="38100" dir="2700000" algn="tl" rotWithShape="0">
                  <a:prstClr val="black">
                    <a:alpha val="40000"/>
                  </a:prstClr>
                </a:outerShdw>
              </a:effectLst>
              <a:cs typeface="Arial" charset="0"/>
            </a:endParaRPr>
          </a:p>
          <a:p>
            <a:r>
              <a:rPr lang="en-US" sz="3600" spc="-150" dirty="0">
                <a:ln w="3175">
                  <a:noFill/>
                </a:ln>
                <a:effectLst>
                  <a:outerShdw blurRad="50800" dist="38100" dir="2700000" algn="tl" rotWithShape="0">
                    <a:prstClr val="black">
                      <a:alpha val="40000"/>
                    </a:prstClr>
                  </a:outerShdw>
                </a:effectLst>
                <a:cs typeface="Arial" charset="0"/>
              </a:rPr>
              <a:t> </a:t>
            </a:r>
            <a:r>
              <a:rPr lang="en-US" sz="3600" spc="-150" dirty="0" smtClean="0">
                <a:ln w="3175">
                  <a:noFill/>
                </a:ln>
                <a:effectLst>
                  <a:outerShdw blurRad="50800" dist="38100" dir="2700000" algn="tl" rotWithShape="0">
                    <a:prstClr val="black">
                      <a:alpha val="40000"/>
                    </a:prstClr>
                  </a:outerShdw>
                </a:effectLst>
                <a:cs typeface="Arial" charset="0"/>
              </a:rPr>
              <a:t>Government </a:t>
            </a:r>
            <a:r>
              <a:rPr lang="en-US" sz="3600" spc="-150" dirty="0">
                <a:ln w="3175">
                  <a:noFill/>
                </a:ln>
                <a:effectLst>
                  <a:outerShdw blurRad="50800" dist="38100" dir="2700000" algn="tl" rotWithShape="0">
                    <a:prstClr val="black">
                      <a:alpha val="40000"/>
                    </a:prstClr>
                  </a:outerShdw>
                </a:effectLst>
                <a:cs typeface="Arial" charset="0"/>
              </a:rPr>
              <a:t>support is </a:t>
            </a:r>
            <a:r>
              <a:rPr lang="en-US" sz="3600" spc="-150" dirty="0" smtClean="0">
                <a:ln w="3175">
                  <a:noFill/>
                </a:ln>
                <a:effectLst>
                  <a:outerShdw blurRad="50800" dist="38100" dir="2700000" algn="tl" rotWithShape="0">
                    <a:prstClr val="black">
                      <a:alpha val="40000"/>
                    </a:prstClr>
                  </a:outerShdw>
                </a:effectLst>
                <a:cs typeface="Arial" charset="0"/>
              </a:rPr>
              <a:t>uncertain and political</a:t>
            </a:r>
            <a:endParaRPr lang="en-US" sz="3600" dirty="0" smtClean="0"/>
          </a:p>
          <a:p>
            <a:r>
              <a:rPr lang="en-US" sz="3600" spc="-150" dirty="0" smtClean="0">
                <a:ln w="3175">
                  <a:noFill/>
                </a:ln>
                <a:effectLst>
                  <a:outerShdw blurRad="50800" dist="38100" dir="2700000" algn="tl" rotWithShape="0">
                    <a:prstClr val="black">
                      <a:alpha val="40000"/>
                    </a:prstClr>
                  </a:outerShdw>
                </a:effectLst>
                <a:cs typeface="Arial" charset="0"/>
              </a:rPr>
              <a:t>Unfunded mandates are expensive</a:t>
            </a:r>
          </a:p>
          <a:p>
            <a:r>
              <a:rPr lang="en-US" sz="3500" dirty="0" smtClean="0"/>
              <a:t>Routine compliance costs are enormous</a:t>
            </a:r>
          </a:p>
          <a:p>
            <a:r>
              <a:rPr lang="en-US" sz="3600" spc="-150" dirty="0" smtClean="0">
                <a:ln w="3175">
                  <a:noFill/>
                </a:ln>
                <a:effectLst>
                  <a:outerShdw blurRad="50800" dist="38100" dir="2700000" algn="tl" rotWithShape="0">
                    <a:prstClr val="black">
                      <a:alpha val="40000"/>
                    </a:prstClr>
                  </a:outerShdw>
                </a:effectLst>
                <a:cs typeface="Arial" charset="0"/>
              </a:rPr>
              <a:t>Tuition </a:t>
            </a:r>
            <a:r>
              <a:rPr lang="en-US" sz="3600" spc="-150" dirty="0">
                <a:ln w="3175">
                  <a:noFill/>
                </a:ln>
                <a:effectLst>
                  <a:outerShdw blurRad="50800" dist="38100" dir="2700000" algn="tl" rotWithShape="0">
                    <a:prstClr val="black">
                      <a:alpha val="40000"/>
                    </a:prstClr>
                  </a:outerShdw>
                </a:effectLst>
                <a:cs typeface="Arial" charset="0"/>
              </a:rPr>
              <a:t>does not cover costs of </a:t>
            </a:r>
            <a:r>
              <a:rPr lang="en-US" sz="3600" spc="-150" dirty="0" smtClean="0">
                <a:ln w="3175">
                  <a:noFill/>
                </a:ln>
                <a:effectLst>
                  <a:outerShdw blurRad="50800" dist="38100" dir="2700000" algn="tl" rotWithShape="0">
                    <a:prstClr val="black">
                      <a:alpha val="40000"/>
                    </a:prstClr>
                  </a:outerShdw>
                </a:effectLst>
                <a:cs typeface="Arial" charset="0"/>
              </a:rPr>
              <a:t>education</a:t>
            </a:r>
          </a:p>
          <a:p>
            <a:r>
              <a:rPr lang="en-US" sz="3600" spc="-150" dirty="0" smtClean="0">
                <a:ln w="3175">
                  <a:noFill/>
                </a:ln>
                <a:effectLst>
                  <a:outerShdw blurRad="50800" dist="38100" dir="2700000" algn="tl" rotWithShape="0">
                    <a:prstClr val="black">
                      <a:alpha val="40000"/>
                    </a:prstClr>
                  </a:outerShdw>
                </a:effectLst>
                <a:cs typeface="Arial" charset="0"/>
              </a:rPr>
              <a:t>Basic research must be subsidized</a:t>
            </a:r>
            <a:endParaRPr lang="en-US" sz="3600" spc="-150" dirty="0">
              <a:ln w="3175">
                <a:noFill/>
              </a:ln>
              <a:effectLst>
                <a:outerShdw blurRad="50800" dist="38100" dir="2700000" algn="tl" rotWithShape="0">
                  <a:prstClr val="black">
                    <a:alpha val="40000"/>
                  </a:prstClr>
                </a:outerShdw>
              </a:effectLst>
              <a:cs typeface="Arial" charset="0"/>
            </a:endParaRPr>
          </a:p>
          <a:p>
            <a:endParaRPr lang="en-US" sz="3500" dirty="0" smtClean="0"/>
          </a:p>
          <a:p>
            <a:endParaRPr lang="en-US" sz="3500" dirty="0" smtClean="0"/>
          </a:p>
          <a:p>
            <a:endParaRPr lang="en-US" sz="3500" dirty="0" smtClean="0"/>
          </a:p>
          <a:p>
            <a:endParaRPr lang="en-US" sz="3500" dirty="0"/>
          </a:p>
          <a:p>
            <a:pPr lvl="1"/>
            <a:endParaRPr lang="en-US" sz="3200" dirty="0"/>
          </a:p>
          <a:p>
            <a:endParaRPr lang="en-US" dirty="0"/>
          </a:p>
        </p:txBody>
      </p:sp>
    </p:spTree>
    <p:extLst>
      <p:ext uri="{BB962C8B-B14F-4D97-AF65-F5344CB8AC3E}">
        <p14:creationId xmlns:p14="http://schemas.microsoft.com/office/powerpoint/2010/main" val="9139543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challenges</a:t>
            </a:r>
            <a:endParaRPr lang="en-US" dirty="0"/>
          </a:p>
        </p:txBody>
      </p:sp>
      <p:sp>
        <p:nvSpPr>
          <p:cNvPr id="3" name="Content Placeholder 2"/>
          <p:cNvSpPr>
            <a:spLocks noGrp="1"/>
          </p:cNvSpPr>
          <p:nvPr>
            <p:ph idx="1"/>
          </p:nvPr>
        </p:nvSpPr>
        <p:spPr>
          <a:xfrm>
            <a:off x="1333500" y="657224"/>
            <a:ext cx="10248900" cy="6038545"/>
          </a:xfrm>
        </p:spPr>
        <p:txBody>
          <a:bodyPr>
            <a:normAutofit/>
          </a:bodyPr>
          <a:lstStyle/>
          <a:p>
            <a:pPr marL="0" indent="0">
              <a:buNone/>
            </a:pPr>
            <a:endParaRPr lang="en-US" sz="3600" dirty="0" smtClean="0"/>
          </a:p>
          <a:p>
            <a:r>
              <a:rPr lang="en-US" sz="3600" dirty="0" smtClean="0"/>
              <a:t>Hierarchies versus markets (a big question)</a:t>
            </a:r>
          </a:p>
          <a:p>
            <a:r>
              <a:rPr lang="en-US" sz="3600" dirty="0" smtClean="0"/>
              <a:t>Equity versus efficiency</a:t>
            </a:r>
            <a:endParaRPr lang="en-US" sz="3600" dirty="0"/>
          </a:p>
          <a:p>
            <a:r>
              <a:rPr lang="en-US" sz="3600" dirty="0"/>
              <a:t>Unsustainable internal subsidies </a:t>
            </a:r>
            <a:endParaRPr lang="en-US" sz="3600" dirty="0" smtClean="0"/>
          </a:p>
          <a:p>
            <a:r>
              <a:rPr lang="en-US" sz="3600" dirty="0" smtClean="0"/>
              <a:t>Mediocre programs</a:t>
            </a:r>
          </a:p>
          <a:p>
            <a:r>
              <a:rPr lang="en-US" sz="3600" dirty="0" smtClean="0"/>
              <a:t>Resistive shared-governance traditions</a:t>
            </a:r>
          </a:p>
          <a:p>
            <a:r>
              <a:rPr lang="en-US" sz="3600" dirty="0" smtClean="0"/>
              <a:t>Behavioral issues (binge drinking, harassment, etc.)</a:t>
            </a:r>
          </a:p>
          <a:p>
            <a:r>
              <a:rPr lang="en-US" sz="3600" dirty="0" smtClean="0"/>
              <a:t>Regulations, mandates, and information requests</a:t>
            </a:r>
          </a:p>
          <a:p>
            <a:r>
              <a:rPr lang="en-US" sz="3600" dirty="0" smtClean="0"/>
              <a:t>Needed process improvements </a:t>
            </a:r>
          </a:p>
          <a:p>
            <a:endParaRPr lang="en-US" sz="3600" dirty="0"/>
          </a:p>
        </p:txBody>
      </p:sp>
    </p:spTree>
    <p:extLst>
      <p:ext uri="{BB962C8B-B14F-4D97-AF65-F5344CB8AC3E}">
        <p14:creationId xmlns:p14="http://schemas.microsoft.com/office/powerpoint/2010/main" val="3300484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18733"/>
          </a:xfrm>
        </p:spPr>
        <p:txBody>
          <a:bodyPr>
            <a:normAutofit fontScale="90000"/>
          </a:bodyPr>
          <a:lstStyle/>
          <a:p>
            <a:r>
              <a:rPr lang="en-US" sz="4900" dirty="0" smtClean="0"/>
              <a:t>Traditional list of values </a:t>
            </a:r>
            <a:r>
              <a:rPr lang="en-US" dirty="0" smtClean="0"/>
              <a:t/>
            </a:r>
            <a:br>
              <a:rPr lang="en-US" dirty="0" smtClean="0"/>
            </a:br>
            <a:endParaRPr lang="en-US" dirty="0"/>
          </a:p>
        </p:txBody>
      </p:sp>
      <p:sp>
        <p:nvSpPr>
          <p:cNvPr id="3" name="Text Placeholder 2"/>
          <p:cNvSpPr>
            <a:spLocks noGrp="1"/>
          </p:cNvSpPr>
          <p:nvPr>
            <p:ph type="body" sz="quarter" idx="10"/>
          </p:nvPr>
        </p:nvSpPr>
        <p:spPr>
          <a:xfrm>
            <a:off x="1006996" y="1393371"/>
            <a:ext cx="10677003" cy="5203371"/>
          </a:xfrm>
        </p:spPr>
        <p:txBody>
          <a:bodyPr>
            <a:normAutofit fontScale="92500"/>
          </a:bodyPr>
          <a:lstStyle/>
          <a:p>
            <a:r>
              <a:rPr lang="en-US" sz="3900" dirty="0" smtClean="0"/>
              <a:t>Developing critical thinking skills (“creating prepared minds</a:t>
            </a:r>
            <a:r>
              <a:rPr lang="en-US" sz="3900" dirty="0"/>
              <a:t>”) </a:t>
            </a:r>
            <a:endParaRPr lang="en-US" sz="3900" dirty="0" smtClean="0"/>
          </a:p>
          <a:p>
            <a:r>
              <a:rPr lang="en-US" sz="3900" dirty="0" smtClean="0"/>
              <a:t>Offering broad perspective </a:t>
            </a:r>
            <a:r>
              <a:rPr lang="en-US" sz="3900" dirty="0"/>
              <a:t>in </a:t>
            </a:r>
            <a:r>
              <a:rPr lang="en-US" sz="3900" dirty="0" smtClean="0"/>
              <a:t>liberal </a:t>
            </a:r>
            <a:r>
              <a:rPr lang="en-US" sz="3900" dirty="0"/>
              <a:t>arts and sciences</a:t>
            </a:r>
          </a:p>
          <a:p>
            <a:r>
              <a:rPr lang="en-US" sz="3900" dirty="0" smtClean="0"/>
              <a:t>Instilling community and cultural identity</a:t>
            </a:r>
          </a:p>
          <a:p>
            <a:r>
              <a:rPr lang="en-US" sz="3900" dirty="0" smtClean="0"/>
              <a:t>Seeking </a:t>
            </a:r>
            <a:r>
              <a:rPr lang="en-US" sz="3900" dirty="0"/>
              <a:t>social justice and </a:t>
            </a:r>
            <a:r>
              <a:rPr lang="en-US" sz="3900" dirty="0" smtClean="0"/>
              <a:t>egalitarian principles </a:t>
            </a:r>
          </a:p>
          <a:p>
            <a:r>
              <a:rPr lang="en-US" sz="3900" dirty="0" smtClean="0"/>
              <a:t>Achieving diversity and inclusiveness </a:t>
            </a:r>
          </a:p>
          <a:p>
            <a:r>
              <a:rPr lang="en-US" sz="3900" dirty="0" smtClean="0"/>
              <a:t>Facilitating access for residents</a:t>
            </a:r>
          </a:p>
          <a:p>
            <a:r>
              <a:rPr lang="en-US" sz="3900" dirty="0" smtClean="0"/>
              <a:t>Maintaining fairly-compensated, stable employment </a:t>
            </a:r>
          </a:p>
          <a:p>
            <a:endParaRPr lang="en-US" dirty="0" smtClean="0"/>
          </a:p>
          <a:p>
            <a:pPr marL="0" indent="0">
              <a:buNone/>
            </a:pPr>
            <a:endParaRPr lang="en-US" dirty="0"/>
          </a:p>
        </p:txBody>
      </p:sp>
    </p:spTree>
    <p:extLst>
      <p:ext uri="{BB962C8B-B14F-4D97-AF65-F5344CB8AC3E}">
        <p14:creationId xmlns:p14="http://schemas.microsoft.com/office/powerpoint/2010/main" val="24458089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70" y="1"/>
            <a:ext cx="11759878" cy="1446834"/>
          </a:xfrm>
        </p:spPr>
        <p:txBody>
          <a:bodyPr>
            <a:normAutofit fontScale="90000"/>
          </a:bodyPr>
          <a:lstStyle/>
          <a:p>
            <a:r>
              <a:rPr lang="en-US" sz="5300" dirty="0" smtClean="0">
                <a:solidFill>
                  <a:srgbClr val="FFFF00"/>
                </a:solidFill>
              </a:rPr>
              <a:t>  </a:t>
            </a:r>
            <a:r>
              <a:rPr lang="en-US" sz="5300" dirty="0" smtClean="0"/>
              <a:t>Privatization</a:t>
            </a:r>
            <a:r>
              <a:rPr lang="en-US" dirty="0" smtClean="0">
                <a:ea typeface="+mn-ea"/>
                <a:cs typeface="+mn-cs"/>
              </a:rPr>
              <a:t> implies: </a:t>
            </a:r>
            <a:r>
              <a:rPr lang="en-US" dirty="0" smtClean="0">
                <a:solidFill>
                  <a:srgbClr val="FFFF00"/>
                </a:solidFill>
              </a:rPr>
              <a:t/>
            </a:r>
            <a:br>
              <a:rPr lang="en-US" dirty="0" smtClean="0">
                <a:solidFill>
                  <a:srgbClr val="FFFF00"/>
                </a:solidFill>
              </a:rPr>
            </a:br>
            <a:r>
              <a:rPr lang="en-US" dirty="0">
                <a:solidFill>
                  <a:srgbClr val="FFFF00"/>
                </a:solidFill>
              </a:rPr>
              <a:t>Economic value = willingness to pay – opportunity costs</a:t>
            </a:r>
          </a:p>
        </p:txBody>
      </p:sp>
      <p:sp>
        <p:nvSpPr>
          <p:cNvPr id="3" name="Content Placeholder 2"/>
          <p:cNvSpPr>
            <a:spLocks noGrp="1"/>
          </p:cNvSpPr>
          <p:nvPr>
            <p:ph idx="1"/>
          </p:nvPr>
        </p:nvSpPr>
        <p:spPr>
          <a:xfrm>
            <a:off x="500743" y="1600199"/>
            <a:ext cx="12964534" cy="5466145"/>
          </a:xfrm>
        </p:spPr>
        <p:txBody>
          <a:bodyPr>
            <a:normAutofit/>
          </a:bodyPr>
          <a:lstStyle/>
          <a:p>
            <a:r>
              <a:rPr lang="en-US" sz="3600" dirty="0">
                <a:solidFill>
                  <a:srgbClr val="FFC000"/>
                </a:solidFill>
              </a:rPr>
              <a:t>Willingness-to-pay:</a:t>
            </a:r>
          </a:p>
          <a:p>
            <a:pPr lvl="1"/>
            <a:r>
              <a:rPr lang="en-US" sz="3200" dirty="0" smtClean="0"/>
              <a:t>Students: debt-financed tuitions </a:t>
            </a:r>
          </a:p>
          <a:p>
            <a:pPr lvl="1"/>
            <a:r>
              <a:rPr lang="en-US" sz="3200" dirty="0" smtClean="0"/>
              <a:t>Patients</a:t>
            </a:r>
            <a:r>
              <a:rPr lang="en-US" sz="3200" dirty="0"/>
              <a:t>: </a:t>
            </a:r>
            <a:r>
              <a:rPr lang="en-US" sz="3200" dirty="0" smtClean="0"/>
              <a:t>insurance, </a:t>
            </a:r>
            <a:r>
              <a:rPr lang="en-US" sz="3200" dirty="0"/>
              <a:t>out-of-pocket </a:t>
            </a:r>
            <a:r>
              <a:rPr lang="en-US" sz="3200" dirty="0" smtClean="0"/>
              <a:t>expenses, co-payments</a:t>
            </a:r>
          </a:p>
          <a:p>
            <a:pPr lvl="1"/>
            <a:r>
              <a:rPr lang="en-US" sz="3200" dirty="0" smtClean="0"/>
              <a:t>Taxpayers</a:t>
            </a:r>
            <a:r>
              <a:rPr lang="en-US" sz="3200" dirty="0"/>
              <a:t>: </a:t>
            </a:r>
            <a:r>
              <a:rPr lang="en-US" sz="3200" dirty="0" smtClean="0"/>
              <a:t>appropriations, subsidized loans and grants</a:t>
            </a:r>
            <a:endParaRPr lang="en-US" sz="3200" dirty="0"/>
          </a:p>
          <a:p>
            <a:pPr lvl="1"/>
            <a:r>
              <a:rPr lang="en-US" sz="3200" dirty="0" smtClean="0"/>
              <a:t>Donors</a:t>
            </a:r>
            <a:r>
              <a:rPr lang="en-US" sz="3200" dirty="0"/>
              <a:t>: </a:t>
            </a:r>
            <a:r>
              <a:rPr lang="en-US" sz="3200" dirty="0" smtClean="0"/>
              <a:t>gifts</a:t>
            </a:r>
          </a:p>
          <a:p>
            <a:pPr lvl="1"/>
            <a:r>
              <a:rPr lang="en-US" sz="3600" dirty="0" smtClean="0">
                <a:solidFill>
                  <a:srgbClr val="FFC000"/>
                </a:solidFill>
              </a:rPr>
              <a:t>Opportunity </a:t>
            </a:r>
            <a:r>
              <a:rPr lang="en-US" sz="3600" dirty="0">
                <a:solidFill>
                  <a:srgbClr val="FFC000"/>
                </a:solidFill>
              </a:rPr>
              <a:t>(alternative) costs:</a:t>
            </a:r>
          </a:p>
          <a:p>
            <a:pPr lvl="1"/>
            <a:r>
              <a:rPr lang="en-US" sz="3200" dirty="0"/>
              <a:t>Taxpayers: What </a:t>
            </a:r>
            <a:r>
              <a:rPr lang="en-US" sz="3200" dirty="0" smtClean="0"/>
              <a:t>is the best alternative use of </a:t>
            </a:r>
            <a:r>
              <a:rPr lang="en-US" sz="3200" dirty="0"/>
              <a:t>these resources?</a:t>
            </a:r>
          </a:p>
          <a:p>
            <a:pPr lvl="1"/>
            <a:r>
              <a:rPr lang="en-US" sz="3200" dirty="0" smtClean="0"/>
              <a:t>Colleges: </a:t>
            </a:r>
            <a:r>
              <a:rPr lang="en-US" sz="3200" dirty="0"/>
              <a:t>What </a:t>
            </a:r>
            <a:r>
              <a:rPr lang="en-US" sz="3200" dirty="0" smtClean="0"/>
              <a:t>activities should </a:t>
            </a:r>
            <a:r>
              <a:rPr lang="en-US" sz="3200" dirty="0"/>
              <a:t>we </a:t>
            </a:r>
            <a:r>
              <a:rPr lang="en-US" sz="3200" u="sng" dirty="0"/>
              <a:t>not</a:t>
            </a:r>
            <a:r>
              <a:rPr lang="en-US" sz="3200" dirty="0"/>
              <a:t> be </a:t>
            </a:r>
            <a:r>
              <a:rPr lang="en-US" sz="3200" dirty="0" smtClean="0"/>
              <a:t>doing? </a:t>
            </a:r>
            <a:endParaRPr lang="en-US" sz="1200" b="1" dirty="0"/>
          </a:p>
        </p:txBody>
      </p:sp>
    </p:spTree>
    <p:extLst>
      <p:ext uri="{BB962C8B-B14F-4D97-AF65-F5344CB8AC3E}">
        <p14:creationId xmlns:p14="http://schemas.microsoft.com/office/powerpoint/2010/main" val="299809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dilemma: Jackson Pollack’s </a:t>
            </a:r>
            <a:r>
              <a:rPr lang="en-US" i="1" dirty="0" smtClean="0"/>
              <a:t>Mural</a:t>
            </a:r>
            <a:endParaRPr lang="en-US" dirty="0"/>
          </a:p>
        </p:txBody>
      </p:sp>
      <p:sp>
        <p:nvSpPr>
          <p:cNvPr id="3" name="Content Placeholder 2"/>
          <p:cNvSpPr>
            <a:spLocks noGrp="1"/>
          </p:cNvSpPr>
          <p:nvPr>
            <p:ph idx="1"/>
          </p:nvPr>
        </p:nvSpPr>
        <p:spPr/>
        <p:txBody>
          <a:bodyPr>
            <a:normAutofit/>
          </a:bodyPr>
          <a:lstStyle/>
          <a:p>
            <a:r>
              <a:rPr lang="en-US" dirty="0" smtClean="0"/>
              <a:t>A credible willingness to pay in 2006 of $155 million</a:t>
            </a:r>
          </a:p>
          <a:p>
            <a:r>
              <a:rPr lang="en-US" dirty="0" smtClean="0"/>
              <a:t>Opportunity costs: forgone annuity of $6.5 million, insurance, security expenses</a:t>
            </a:r>
          </a:p>
          <a:p>
            <a:r>
              <a:rPr lang="en-US" dirty="0" smtClean="0"/>
              <a:t>Unmeasured intrinsic value was perceived to be enormous</a:t>
            </a:r>
          </a:p>
          <a:p>
            <a:r>
              <a:rPr lang="en-US" dirty="0" smtClean="0"/>
              <a:t>“This </a:t>
            </a:r>
            <a:r>
              <a:rPr lang="en-US" dirty="0"/>
              <a:t>attempt to </a:t>
            </a:r>
            <a:r>
              <a:rPr lang="en-US" dirty="0" smtClean="0"/>
              <a:t>‘monetize’ </a:t>
            </a:r>
            <a:r>
              <a:rPr lang="en-US" dirty="0"/>
              <a:t>a university collection should stop right where it started</a:t>
            </a:r>
            <a:r>
              <a:rPr lang="en-US" dirty="0" smtClean="0"/>
              <a:t>.”</a:t>
            </a:r>
            <a:r>
              <a:rPr lang="en-US" dirty="0"/>
              <a:t> </a:t>
            </a:r>
            <a:endParaRPr lang="en-US" dirty="0" smtClean="0"/>
          </a:p>
          <a:p>
            <a:r>
              <a:rPr lang="en-US" i="1" dirty="0" smtClean="0"/>
              <a:t>Mural </a:t>
            </a:r>
            <a:r>
              <a:rPr lang="en-US" dirty="0" smtClean="0"/>
              <a:t>has not </a:t>
            </a:r>
            <a:r>
              <a:rPr lang="en-US" dirty="0"/>
              <a:t>been on campus since </a:t>
            </a:r>
            <a:r>
              <a:rPr lang="en-US" dirty="0" smtClean="0"/>
              <a:t>2008, but might return in 2019 (three generations of students on)</a:t>
            </a:r>
          </a:p>
          <a:p>
            <a:endParaRPr lang="en-US" dirty="0"/>
          </a:p>
        </p:txBody>
      </p:sp>
    </p:spTree>
    <p:extLst>
      <p:ext uri="{BB962C8B-B14F-4D97-AF65-F5344CB8AC3E}">
        <p14:creationId xmlns:p14="http://schemas.microsoft.com/office/powerpoint/2010/main" val="942915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606414"/>
          </a:xfrm>
        </p:spPr>
        <p:txBody>
          <a:bodyPr>
            <a:normAutofit fontScale="90000"/>
          </a:bodyPr>
          <a:lstStyle/>
          <a:p>
            <a:r>
              <a:rPr lang="en-US" dirty="0" smtClean="0"/>
              <a:t>The Way Forward:</a:t>
            </a:r>
            <a:br>
              <a:rPr lang="en-US" dirty="0" smtClean="0"/>
            </a:br>
            <a:r>
              <a:rPr lang="en-US" dirty="0" smtClean="0"/>
              <a:t>“If you don’t know where you are going, you will end up someplace else.” (Y. Berra)</a:t>
            </a:r>
            <a:endParaRPr lang="en-US" dirty="0"/>
          </a:p>
        </p:txBody>
      </p:sp>
      <p:pic>
        <p:nvPicPr>
          <p:cNvPr id="4" name="Content Placeholder 3"/>
          <p:cNvPicPr>
            <a:picLocks noGrp="1" noChangeAspect="1"/>
          </p:cNvPicPr>
          <p:nvPr>
            <p:ph idx="1"/>
          </p:nvPr>
        </p:nvPicPr>
        <p:blipFill>
          <a:blip r:embed="rId3"/>
          <a:stretch>
            <a:fillRect/>
          </a:stretch>
        </p:blipFill>
        <p:spPr>
          <a:xfrm>
            <a:off x="2767012" y="2534194"/>
            <a:ext cx="6657975" cy="3958046"/>
          </a:xfrm>
          <a:prstGeom prst="rect">
            <a:avLst/>
          </a:prstGeom>
        </p:spPr>
      </p:pic>
    </p:spTree>
    <p:extLst>
      <p:ext uri="{BB962C8B-B14F-4D97-AF65-F5344CB8AC3E}">
        <p14:creationId xmlns:p14="http://schemas.microsoft.com/office/powerpoint/2010/main" val="3480118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5201</TotalTime>
  <Words>6873</Words>
  <Application>Microsoft Office PowerPoint</Application>
  <PresentationFormat>Widescreen</PresentationFormat>
  <Paragraphs>443</Paragraphs>
  <Slides>30</Slides>
  <Notes>29</Notes>
  <HiddenSlides>1</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2</vt:i4>
      </vt:variant>
      <vt:variant>
        <vt:lpstr>Slide Titles</vt:lpstr>
      </vt:variant>
      <vt:variant>
        <vt:i4>30</vt:i4>
      </vt:variant>
    </vt:vector>
  </HeadingPairs>
  <TitlesOfParts>
    <vt:vector size="44" baseType="lpstr">
      <vt:lpstr>Arial</vt:lpstr>
      <vt:lpstr>Calibri</vt:lpstr>
      <vt:lpstr>Symbol</vt:lpstr>
      <vt:lpstr>Times New Roman</vt:lpstr>
      <vt:lpstr>Wingdings</vt:lpstr>
      <vt:lpstr>1_Office Theme</vt:lpstr>
      <vt:lpstr>2_Office Theme</vt:lpstr>
      <vt:lpstr>4_Office Theme</vt:lpstr>
      <vt:lpstr>7_Office Theme</vt:lpstr>
      <vt:lpstr>8_Office Theme</vt:lpstr>
      <vt:lpstr>10_Office Theme</vt:lpstr>
      <vt:lpstr>11_Office Theme</vt:lpstr>
      <vt:lpstr>Equation</vt:lpstr>
      <vt:lpstr>Slide</vt:lpstr>
      <vt:lpstr>Leadership challenges </vt:lpstr>
      <vt:lpstr>External challenges for universities </vt:lpstr>
      <vt:lpstr> Competitive-market features of higher education</vt:lpstr>
      <vt:lpstr>Environment of academic health care</vt:lpstr>
      <vt:lpstr>Internal challenges</vt:lpstr>
      <vt:lpstr>Traditional list of values  </vt:lpstr>
      <vt:lpstr>  Privatization implies:  Economic value = willingness to pay – opportunity costs</vt:lpstr>
      <vt:lpstr>The “value” dilemma: Jackson Pollack’s Mural</vt:lpstr>
      <vt:lpstr>The Way Forward: “If you don’t know where you are going, you will end up someplace else.” (Y. Berra)</vt:lpstr>
      <vt:lpstr>What is effective strategy?</vt:lpstr>
      <vt:lpstr>Contributors to effective strategy</vt:lpstr>
      <vt:lpstr>Operating excellence by itself is not strategy</vt:lpstr>
      <vt:lpstr> A distinctive position</vt:lpstr>
      <vt:lpstr>Developing a positioning strategy </vt:lpstr>
      <vt:lpstr>Generic positioning </vt:lpstr>
      <vt:lpstr>Highly selective universities</vt:lpstr>
      <vt:lpstr>Positioning decisions: Iowa &amp; Michigan</vt:lpstr>
      <vt:lpstr>PowerPoint Presentation</vt:lpstr>
      <vt:lpstr>Strategy without financial discipline is fantasy</vt:lpstr>
      <vt:lpstr>Understand the financial environment</vt:lpstr>
      <vt:lpstr>A minimal financial model</vt:lpstr>
      <vt:lpstr>Comparing Iowa-MBA for Professionals (off campus) with the Iowa Law Program (on campus) </vt:lpstr>
      <vt:lpstr>Communicate relentlessly</vt:lpstr>
      <vt:lpstr>Again, the elements of strategic thinking are:</vt:lpstr>
      <vt:lpstr>Some key points </vt:lpstr>
      <vt:lpstr>Tradition contrasted with  the new reality </vt:lpstr>
      <vt:lpstr>How to set tuitions to ration enrollment to the highest-value programs?</vt:lpstr>
      <vt:lpstr>PowerPoint Presentation</vt:lpstr>
      <vt:lpstr>PowerPoint Presentation</vt:lpstr>
      <vt:lpstr>Thank you</vt:lpstr>
    </vt:vector>
  </TitlesOfParts>
  <Company>Tippie College of Business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strategy?</dc:title>
  <dc:creator>Gary C. Fethke</dc:creator>
  <cp:lastModifiedBy>Fran Yeager</cp:lastModifiedBy>
  <cp:revision>405</cp:revision>
  <cp:lastPrinted>2018-02-25T21:31:29Z</cp:lastPrinted>
  <dcterms:created xsi:type="dcterms:W3CDTF">2015-03-31T15:50:31Z</dcterms:created>
  <dcterms:modified xsi:type="dcterms:W3CDTF">2018-02-28T15:08:59Z</dcterms:modified>
</cp:coreProperties>
</file>