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77" r:id="rId3"/>
    <p:sldId id="278" r:id="rId4"/>
    <p:sldId id="279" r:id="rId5"/>
    <p:sldId id="275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8"/>
    <a:srgbClr val="00ACD8"/>
    <a:srgbClr val="00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31"/>
  </p:normalViewPr>
  <p:slideViewPr>
    <p:cSldViewPr>
      <p:cViewPr varScale="1">
        <p:scale>
          <a:sx n="129" d="100"/>
          <a:sy n="129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BDB2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Open Doors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1-4E87-819A-9E6E8ABDE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Open Doors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308.10000000000002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1-4E87-819A-9E6E8ABD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071208"/>
        <c:axId val="146071992"/>
      </c:barChart>
      <c:catAx>
        <c:axId val="146071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071992"/>
        <c:crosses val="autoZero"/>
        <c:auto val="1"/>
        <c:lblAlgn val="ctr"/>
        <c:lblOffset val="100"/>
        <c:noMultiLvlLbl val="0"/>
      </c:catAx>
      <c:valAx>
        <c:axId val="14607199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07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40881994481204E-2"/>
          <c:y val="0.14235506430434025"/>
          <c:w val="0.73666984517720302"/>
          <c:h val="0.71528987139131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7941E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Create Transformative Experiences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1-4E87-819A-9E6E8ABDE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Create Transformative Experiences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1-4E87-819A-9E6E8ABD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075912"/>
        <c:axId val="146072776"/>
      </c:barChart>
      <c:catAx>
        <c:axId val="1460759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072776"/>
        <c:crosses val="autoZero"/>
        <c:auto val="1"/>
        <c:lblAlgn val="ctr"/>
        <c:lblOffset val="100"/>
        <c:noMultiLvlLbl val="0"/>
      </c:catAx>
      <c:valAx>
        <c:axId val="14607277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07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475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1-46A9-A9FE-0D25E3FCE702}"/>
              </c:ext>
            </c:extLst>
          </c:dPt>
          <c:cat>
            <c:strRef>
              <c:f>Sheet1!$A$2</c:f>
              <c:strCache>
                <c:ptCount val="1"/>
                <c:pt idx="0">
                  <c:v>Impact the World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1-4E87-819A-9E6E8ABDE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1E41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E-4AE6-9506-E6C0D0D65E2B}"/>
              </c:ext>
            </c:extLst>
          </c:dPt>
          <c:cat>
            <c:strRef>
              <c:f>Sheet1!$A$2</c:f>
              <c:strCache>
                <c:ptCount val="1"/>
                <c:pt idx="0">
                  <c:v>Impact the World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1-4E87-819A-9E6E8ABD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077088"/>
        <c:axId val="194187080"/>
      </c:barChart>
      <c:catAx>
        <c:axId val="146077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187080"/>
        <c:crosses val="autoZero"/>
        <c:auto val="1"/>
        <c:lblAlgn val="ctr"/>
        <c:lblOffset val="100"/>
        <c:noMultiLvlLbl val="0"/>
      </c:catAx>
      <c:valAx>
        <c:axId val="19418708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0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40881994481204E-2"/>
          <c:y val="0.14235506430434025"/>
          <c:w val="0.98315911800551881"/>
          <c:h val="0.71528987139131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D-42AB-91E4-932A0F966B33}"/>
              </c:ext>
            </c:extLst>
          </c:dPt>
          <c:cat>
            <c:strRef>
              <c:f>Sheet1!$A$2</c:f>
              <c:strCache>
                <c:ptCount val="1"/>
                <c:pt idx="0">
                  <c:v>Total Fundraising Progress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1-4E87-819A-9E6E8ABDE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Fundraising Progress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1-4E87-819A-9E6E8ABD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184336"/>
        <c:axId val="194187472"/>
      </c:barChart>
      <c:catAx>
        <c:axId val="1941843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187472"/>
        <c:crosses val="autoZero"/>
        <c:auto val="1"/>
        <c:lblAlgn val="ctr"/>
        <c:lblOffset val="100"/>
        <c:noMultiLvlLbl val="0"/>
      </c:catAx>
      <c:valAx>
        <c:axId val="19418747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18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E407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A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793-4E2E-B108-7D0D4B7E0C44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$224,694,072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3-4E2E-B108-7D0D4B7E0C4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FY '12</c:v>
                </c:pt>
                <c:pt idx="1">
                  <c:v>FY '13</c:v>
                </c:pt>
                <c:pt idx="2">
                  <c:v>FY '14</c:v>
                </c:pt>
                <c:pt idx="3">
                  <c:v>FY '15</c:v>
                </c:pt>
                <c:pt idx="4">
                  <c:v>FY '16</c:v>
                </c:pt>
                <c:pt idx="5">
                  <c:v>FY '17</c:v>
                </c:pt>
                <c:pt idx="6">
                  <c:v>FY'18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153844363</c:v>
                </c:pt>
                <c:pt idx="1">
                  <c:v>196847976</c:v>
                </c:pt>
                <c:pt idx="2">
                  <c:v>212837494</c:v>
                </c:pt>
                <c:pt idx="3">
                  <c:v>171697601</c:v>
                </c:pt>
                <c:pt idx="4">
                  <c:v>168453539</c:v>
                </c:pt>
                <c:pt idx="5">
                  <c:v>158499520</c:v>
                </c:pt>
                <c:pt idx="6">
                  <c:v>224694072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3-4407-9BBB-C6E50CDC3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182768"/>
        <c:axId val="194187864"/>
      </c:barChart>
      <c:catAx>
        <c:axId val="1941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187864"/>
        <c:crosses val="autoZero"/>
        <c:auto val="1"/>
        <c:lblAlgn val="ctr"/>
        <c:lblOffset val="100"/>
        <c:noMultiLvlLbl val="0"/>
      </c:catAx>
      <c:valAx>
        <c:axId val="194187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418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E407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A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7E-4B92-9725-83C2C9CA5750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fld id="{8063A3E2-9A8F-4581-B08C-DE05A11808E3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7E-4B92-9725-83C2C9CA5750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 '12</c:v>
                </c:pt>
                <c:pt idx="1">
                  <c:v>FY '13</c:v>
                </c:pt>
                <c:pt idx="2">
                  <c:v>FY '14</c:v>
                </c:pt>
                <c:pt idx="3">
                  <c:v>FY '15</c:v>
                </c:pt>
                <c:pt idx="4">
                  <c:v>FY '16</c:v>
                </c:pt>
                <c:pt idx="5">
                  <c:v>FY '17</c:v>
                </c:pt>
                <c:pt idx="6">
                  <c:v>FY'18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161215134</c:v>
                </c:pt>
                <c:pt idx="1">
                  <c:v>181755878</c:v>
                </c:pt>
                <c:pt idx="2">
                  <c:v>227293967</c:v>
                </c:pt>
                <c:pt idx="3">
                  <c:v>143393992</c:v>
                </c:pt>
                <c:pt idx="4">
                  <c:v>172033935</c:v>
                </c:pt>
                <c:pt idx="5">
                  <c:v>213037730</c:v>
                </c:pt>
                <c:pt idx="6">
                  <c:v>261426457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7-41F0-AE1D-8DABA641CF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180808"/>
        <c:axId val="194186296"/>
      </c:barChart>
      <c:catAx>
        <c:axId val="19418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186296"/>
        <c:crosses val="autoZero"/>
        <c:auto val="1"/>
        <c:lblAlgn val="ctr"/>
        <c:lblOffset val="100"/>
        <c:noMultiLvlLbl val="0"/>
      </c:catAx>
      <c:valAx>
        <c:axId val="194186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4180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7272C-DC47-41A8-BEE4-DC5D6F15A7CC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DCB63-DA1C-464E-AD67-5CC3336B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0BC-ED1E-4A53-8EFB-9F3A4557034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9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4836"/>
            <a:ext cx="3429000" cy="3429000"/>
          </a:xfrm>
          <a:gradFill flip="none" rotWithShape="1">
            <a:gsLst>
              <a:gs pos="0">
                <a:srgbClr val="00ACD8">
                  <a:alpha val="80000"/>
                </a:srgbClr>
              </a:gs>
              <a:gs pos="100000">
                <a:srgbClr val="0054A6">
                  <a:alpha val="80000"/>
                </a:srgbClr>
              </a:gs>
            </a:gsLst>
            <a:lin ang="2700000" scaled="1"/>
            <a:tileRect/>
          </a:gradFill>
        </p:spPr>
        <p:txBody>
          <a:bodyPr lIns="228600" tIns="228600" rIns="228600" bIns="228600" anchor="t" anchorCtr="0"/>
          <a:lstStyle>
            <a:lvl1pPr>
              <a:lnSpc>
                <a:spcPts val="2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66950"/>
            <a:ext cx="2971800" cy="914400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18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792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00ACD8">
                <a:alpha val="80000"/>
              </a:srgbClr>
            </a:gs>
            <a:gs pos="100000">
              <a:srgbClr val="0054A6">
                <a:alpha val="8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599" cy="1143000"/>
          </a:xfrm>
        </p:spPr>
        <p:txBody>
          <a:bodyPr anchor="t"/>
          <a:lstStyle>
            <a:lvl1pPr algn="l">
              <a:lnSpc>
                <a:spcPts val="4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66950"/>
            <a:ext cx="8229599" cy="8203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8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7349"/>
            <a:ext cx="4038600" cy="2590801"/>
          </a:xfrm>
        </p:spPr>
        <p:txBody>
          <a:bodyPr/>
          <a:lstStyle>
            <a:lvl1pPr>
              <a:defRPr sz="22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49"/>
            <a:ext cx="4038600" cy="2590801"/>
          </a:xfrm>
        </p:spPr>
        <p:txBody>
          <a:bodyPr/>
          <a:lstStyle>
            <a:lvl1pPr>
              <a:defRPr sz="22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07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17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1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763"/>
            <a:ext cx="3008313" cy="871538"/>
          </a:xfrm>
        </p:spPr>
        <p:txBody>
          <a:bodyPr lIns="0" tIns="0" rIns="0" bIns="0"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763"/>
            <a:ext cx="5111750" cy="3638387"/>
          </a:xfrm>
        </p:spPr>
        <p:txBody>
          <a:bodyPr/>
          <a:lstStyle>
            <a:lvl1pPr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04951"/>
            <a:ext cx="3008313" cy="27432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01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20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4836"/>
            <a:ext cx="3429000" cy="3429000"/>
          </a:xfrm>
          <a:prstGeom prst="rect">
            <a:avLst/>
          </a:prstGeom>
          <a:gradFill>
            <a:gsLst>
              <a:gs pos="0">
                <a:srgbClr val="00ACD8">
                  <a:alpha val="80000"/>
                </a:srgbClr>
              </a:gs>
              <a:gs pos="100000">
                <a:srgbClr val="0054A6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229600" cy="2667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9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4" y="0"/>
            <a:ext cx="1752600" cy="599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82" y="4248150"/>
            <a:ext cx="661418" cy="66141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9074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8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kern="1200" cap="all" spc="-150" baseline="0">
          <a:solidFill>
            <a:srgbClr val="00A5E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 spc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0" y="604836"/>
            <a:ext cx="3429000" cy="3429000"/>
          </a:xfrm>
        </p:spPr>
        <p:txBody>
          <a:bodyPr/>
          <a:lstStyle/>
          <a:p>
            <a:r>
              <a:rPr lang="en-US" dirty="0"/>
              <a:t>Greater Penn State Campaign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19800" y="2495550"/>
            <a:ext cx="2514600" cy="121920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1100" dirty="0"/>
              <a:t>O. Richard Bundy, III</a:t>
            </a:r>
          </a:p>
          <a:p>
            <a:pPr>
              <a:lnSpc>
                <a:spcPts val="2000"/>
              </a:lnSpc>
            </a:pPr>
            <a:r>
              <a:rPr lang="en-US" sz="1100" dirty="0"/>
              <a:t>Vice President, Development and Alumni Relations</a:t>
            </a:r>
            <a:br>
              <a:rPr lang="en-US" sz="1100" dirty="0"/>
            </a:br>
            <a:r>
              <a:rPr lang="en-US" sz="1100" dirty="0"/>
              <a:t>Academic Leadership Forum</a:t>
            </a:r>
          </a:p>
          <a:p>
            <a:pPr>
              <a:lnSpc>
                <a:spcPts val="2000"/>
              </a:lnSpc>
            </a:pPr>
            <a:r>
              <a:rPr lang="en-US" sz="1100" dirty="0"/>
              <a:t>April 6, 2018</a:t>
            </a:r>
          </a:p>
        </p:txBody>
      </p:sp>
    </p:spTree>
    <p:extLst>
      <p:ext uri="{BB962C8B-B14F-4D97-AF65-F5344CB8AC3E}">
        <p14:creationId xmlns:p14="http://schemas.microsoft.com/office/powerpoint/2010/main" val="297888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b="1" dirty="0"/>
              <a:t>A Greater Penn State</a:t>
            </a:r>
            <a:br>
              <a:rPr lang="en-US" dirty="0"/>
            </a:b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Elapsed: 35% as of March 31, 2018</a:t>
            </a:r>
            <a:endParaRPr lang="en-US" sz="1100" i="1" cap="none" spc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9627257"/>
              </p:ext>
            </p:extLst>
          </p:nvPr>
        </p:nvGraphicFramePr>
        <p:xfrm>
          <a:off x="329184" y="1682750"/>
          <a:ext cx="6986016" cy="73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9" y="1504950"/>
            <a:ext cx="33331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Doors –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$500M</a:t>
            </a:r>
            <a:b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Progress: $191.9M (38%)</a:t>
            </a:r>
          </a:p>
        </p:txBody>
      </p:sp>
      <p:graphicFrame>
        <p:nvGraphicFramePr>
          <p:cNvPr id="21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07764"/>
              </p:ext>
            </p:extLst>
          </p:nvPr>
        </p:nvGraphicFramePr>
        <p:xfrm>
          <a:off x="384048" y="2376215"/>
          <a:ext cx="4164068" cy="73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199" y="2168466"/>
            <a:ext cx="457025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Transformative Experiences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$225M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Progress: $82.9M (37%)</a:t>
            </a:r>
          </a:p>
        </p:txBody>
      </p:sp>
      <p:graphicFrame>
        <p:nvGraphicFramePr>
          <p:cNvPr id="2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402902"/>
              </p:ext>
            </p:extLst>
          </p:nvPr>
        </p:nvGraphicFramePr>
        <p:xfrm>
          <a:off x="320040" y="3165553"/>
          <a:ext cx="5322833" cy="73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199" y="2950998"/>
            <a:ext cx="285290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the World –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$475M</a:t>
            </a:r>
            <a:b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Progress: $259.3M (55%)</a:t>
            </a:r>
          </a:p>
        </p:txBody>
      </p:sp>
      <p:graphicFrame>
        <p:nvGraphicFramePr>
          <p:cNvPr id="2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87163"/>
              </p:ext>
            </p:extLst>
          </p:nvPr>
        </p:nvGraphicFramePr>
        <p:xfrm>
          <a:off x="320040" y="3909382"/>
          <a:ext cx="8290559" cy="73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7199" y="3689220"/>
            <a:ext cx="43007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FUNDRAISING PROGRESS –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$1.6B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Progress: $612.3M (38%)</a:t>
            </a:r>
          </a:p>
        </p:txBody>
      </p:sp>
    </p:spTree>
    <p:extLst>
      <p:ext uri="{BB962C8B-B14F-4D97-AF65-F5344CB8AC3E}">
        <p14:creationId xmlns:p14="http://schemas.microsoft.com/office/powerpoint/2010/main" val="218162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Receipts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287354"/>
              </p:ext>
            </p:extLst>
          </p:nvPr>
        </p:nvGraphicFramePr>
        <p:xfrm>
          <a:off x="457200" y="1504950"/>
          <a:ext cx="822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9715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to Date – July 1 through March 31</a:t>
            </a:r>
          </a:p>
        </p:txBody>
      </p:sp>
    </p:spTree>
    <p:extLst>
      <p:ext uri="{BB962C8B-B14F-4D97-AF65-F5344CB8AC3E}">
        <p14:creationId xmlns:p14="http://schemas.microsoft.com/office/powerpoint/2010/main" val="402099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383174"/>
              </p:ext>
            </p:extLst>
          </p:nvPr>
        </p:nvGraphicFramePr>
        <p:xfrm>
          <a:off x="457200" y="1504950"/>
          <a:ext cx="822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9715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to Date – July 1 through March 31</a:t>
            </a:r>
          </a:p>
        </p:txBody>
      </p:sp>
    </p:spTree>
    <p:extLst>
      <p:ext uri="{BB962C8B-B14F-4D97-AF65-F5344CB8AC3E}">
        <p14:creationId xmlns:p14="http://schemas.microsoft.com/office/powerpoint/2010/main" val="205343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Programs Update</a:t>
            </a:r>
            <a:br>
              <a:rPr lang="en-US" dirty="0"/>
            </a:b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of March 31, 2018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17865"/>
              </p:ext>
            </p:extLst>
          </p:nvPr>
        </p:nvGraphicFramePr>
        <p:xfrm>
          <a:off x="457200" y="1657350"/>
          <a:ext cx="7498081" cy="30175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12">
                  <a:extLst>
                    <a:ext uri="{9D8B030D-6E8A-4147-A177-3AD203B41FA5}">
                      <a16:colId xmlns:a16="http://schemas.microsoft.com/office/drawing/2014/main" val="904212746"/>
                    </a:ext>
                  </a:extLst>
                </a:gridCol>
                <a:gridCol w="1108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411">
                  <a:extLst>
                    <a:ext uri="{9D8B030D-6E8A-4147-A177-3AD203B41FA5}">
                      <a16:colId xmlns:a16="http://schemas.microsoft.com/office/drawing/2014/main" val="2934000641"/>
                    </a:ext>
                  </a:extLst>
                </a:gridCol>
              </a:tblGrid>
              <a:tr h="7995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Established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 Gifts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Proposals Outstanding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Solicited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Total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5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Doors Scholarship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$12,231,207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$36,693,621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$21,233,334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$63,700,002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First-time Scholarship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$8,715,734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$17,431,468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$6,935,000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$13,870,000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5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Matching Scholarship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$4,210,000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$8,420,000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$5,750,000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$11,500,000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44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PS Theme">
      <a:majorFont>
        <a:latin typeface="Nunito Sans Black"/>
        <a:ea typeface=""/>
        <a:cs typeface=""/>
      </a:majorFont>
      <a:minorFont>
        <a:latin typeface="PT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150</Words>
  <Application>Microsoft Macintosh PowerPoint</Application>
  <PresentationFormat>On-screen Show (16:9)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PT Serif</vt:lpstr>
      <vt:lpstr>Office Theme</vt:lpstr>
      <vt:lpstr>Greater Penn State Campaign Update</vt:lpstr>
      <vt:lpstr>A Greater Penn State Time Elapsed: 35% as of March 31, 2018</vt:lpstr>
      <vt:lpstr>Receipts</vt:lpstr>
      <vt:lpstr>Commitments </vt:lpstr>
      <vt:lpstr>Matching Programs Update As of March 31, 2018</vt:lpstr>
    </vt:vector>
  </TitlesOfParts>
  <Company>GNASD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in Nunito Sans</dc:title>
  <dc:creator>admin</dc:creator>
  <cp:lastModifiedBy>John Delavan</cp:lastModifiedBy>
  <cp:revision>86</cp:revision>
  <dcterms:created xsi:type="dcterms:W3CDTF">2017-02-12T16:06:10Z</dcterms:created>
  <dcterms:modified xsi:type="dcterms:W3CDTF">2018-04-06T14:04:36Z</dcterms:modified>
</cp:coreProperties>
</file>