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85" r:id="rId5"/>
  </p:sldMasterIdLst>
  <p:notesMasterIdLst>
    <p:notesMasterId r:id="rId36"/>
  </p:notesMasterIdLst>
  <p:handoutMasterIdLst>
    <p:handoutMasterId r:id="rId37"/>
  </p:handoutMasterIdLst>
  <p:sldIdLst>
    <p:sldId id="465" r:id="rId6"/>
    <p:sldId id="566" r:id="rId7"/>
    <p:sldId id="567" r:id="rId8"/>
    <p:sldId id="513" r:id="rId9"/>
    <p:sldId id="509" r:id="rId10"/>
    <p:sldId id="498" r:id="rId11"/>
    <p:sldId id="522" r:id="rId12"/>
    <p:sldId id="511" r:id="rId13"/>
    <p:sldId id="587" r:id="rId14"/>
    <p:sldId id="295" r:id="rId15"/>
    <p:sldId id="568" r:id="rId16"/>
    <p:sldId id="588" r:id="rId17"/>
    <p:sldId id="766" r:id="rId18"/>
    <p:sldId id="767" r:id="rId19"/>
    <p:sldId id="267" r:id="rId20"/>
    <p:sldId id="268" r:id="rId21"/>
    <p:sldId id="276" r:id="rId22"/>
    <p:sldId id="768" r:id="rId23"/>
    <p:sldId id="541" r:id="rId24"/>
    <p:sldId id="544" r:id="rId25"/>
    <p:sldId id="545" r:id="rId26"/>
    <p:sldId id="546" r:id="rId27"/>
    <p:sldId id="769" r:id="rId28"/>
    <p:sldId id="770" r:id="rId29"/>
    <p:sldId id="565" r:id="rId30"/>
    <p:sldId id="361" r:id="rId31"/>
    <p:sldId id="350" r:id="rId32"/>
    <p:sldId id="771" r:id="rId33"/>
    <p:sldId id="586" r:id="rId34"/>
    <p:sldId id="504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AFA587"/>
    <a:srgbClr val="A8A8A8"/>
    <a:srgbClr val="EE7D30"/>
    <a:srgbClr val="629DD1"/>
    <a:srgbClr val="80B7ED"/>
    <a:srgbClr val="0191B8"/>
    <a:srgbClr val="2DB555"/>
    <a:srgbClr val="779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FA266-01F9-4F92-938B-3B680D71E688}" v="15" dt="2018-12-04T13:30:01.762"/>
    <p1510:client id="{66453F0E-12FC-4F26-B0C8-0C4A0BB2E234}" v="8" dt="2018-12-04T14:28:57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93" autoAdjust="0"/>
    <p:restoredTop sz="95584" autoAdjust="0"/>
  </p:normalViewPr>
  <p:slideViewPr>
    <p:cSldViewPr snapToGrid="0">
      <p:cViewPr varScale="1">
        <p:scale>
          <a:sx n="106" d="100"/>
          <a:sy n="106" d="100"/>
        </p:scale>
        <p:origin x="132" y="234"/>
      </p:cViewPr>
      <p:guideLst/>
    </p:cSldViewPr>
  </p:slideViewPr>
  <p:outlineViewPr>
    <p:cViewPr>
      <p:scale>
        <a:sx n="33" d="100"/>
        <a:sy n="33" d="100"/>
      </p:scale>
      <p:origin x="0" y="-93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58"/>
    </p:cViewPr>
  </p:sorterViewPr>
  <p:notesViewPr>
    <p:cSldViewPr snapToGrid="0">
      <p:cViewPr varScale="1">
        <p:scale>
          <a:sx n="77" d="100"/>
          <a:sy n="77" d="100"/>
        </p:scale>
        <p:origin x="17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.om.psu.edu\OPIAPool\PIR\Dashboards\KPI_for_President\Working%20Charts\All\AllMetricsforPresBOTv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ktw2\AppData\Local\Microsoft\Windows\INetCache\Content.Outlook\4TJOH1NA\Updated_Median_Income_Char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39959930314469E-2"/>
          <c:y val="0.26591510455934858"/>
          <c:w val="0.92154467935473161"/>
          <c:h val="0.62207535204745512"/>
        </c:manualLayout>
      </c:layout>
      <c:lineChart>
        <c:grouping val="standard"/>
        <c:varyColors val="0"/>
        <c:ser>
          <c:idx val="2"/>
          <c:order val="1"/>
          <c:tx>
            <c:strRef>
              <c:f>Entrepreneurship!$A$6</c:f>
              <c:strCache>
                <c:ptCount val="1"/>
                <c:pt idx="0">
                  <c:v>Total disclosures of inventions</c:v>
                </c:pt>
              </c:strCache>
            </c:strRef>
          </c:tx>
          <c:spPr>
            <a:ln w="28575" cap="rnd">
              <a:solidFill>
                <a:srgbClr val="1E407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E407C"/>
              </a:solidFill>
              <a:ln w="9525">
                <a:solidFill>
                  <a:srgbClr val="1E407C"/>
                </a:solidFill>
              </a:ln>
              <a:effectLst/>
            </c:spPr>
          </c:marker>
          <c:cat>
            <c:numRef>
              <c:f>Entrepreneurship!$B$4:$L$4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Entrepreneurship!$B$6:$L$6</c:f>
              <c:numCache>
                <c:formatCode>General</c:formatCode>
                <c:ptCount val="11"/>
                <c:pt idx="0">
                  <c:v>154</c:v>
                </c:pt>
                <c:pt idx="1">
                  <c:v>144</c:v>
                </c:pt>
                <c:pt idx="2">
                  <c:v>117</c:v>
                </c:pt>
                <c:pt idx="3">
                  <c:v>159</c:v>
                </c:pt>
                <c:pt idx="4">
                  <c:v>159</c:v>
                </c:pt>
                <c:pt idx="5">
                  <c:v>133</c:v>
                </c:pt>
                <c:pt idx="6">
                  <c:v>144</c:v>
                </c:pt>
                <c:pt idx="7">
                  <c:v>133</c:v>
                </c:pt>
                <c:pt idx="8">
                  <c:v>119</c:v>
                </c:pt>
                <c:pt idx="9">
                  <c:v>143</c:v>
                </c:pt>
                <c:pt idx="10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F-45B0-B332-75A8746BAEBF}"/>
            </c:ext>
          </c:extLst>
        </c:ser>
        <c:ser>
          <c:idx val="3"/>
          <c:order val="2"/>
          <c:tx>
            <c:strRef>
              <c:f>Entrepreneurship!$A$7</c:f>
              <c:strCache>
                <c:ptCount val="1"/>
                <c:pt idx="0">
                  <c:v>Number of patents issued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Entrepreneurship!$B$4:$L$4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Entrepreneurship!$B$7:$L$7</c:f>
              <c:numCache>
                <c:formatCode>General</c:formatCode>
                <c:ptCount val="11"/>
                <c:pt idx="0">
                  <c:v>38</c:v>
                </c:pt>
                <c:pt idx="1">
                  <c:v>36</c:v>
                </c:pt>
                <c:pt idx="2">
                  <c:v>55</c:v>
                </c:pt>
                <c:pt idx="3">
                  <c:v>41</c:v>
                </c:pt>
                <c:pt idx="4">
                  <c:v>41</c:v>
                </c:pt>
                <c:pt idx="5">
                  <c:v>39</c:v>
                </c:pt>
                <c:pt idx="6">
                  <c:v>37</c:v>
                </c:pt>
                <c:pt idx="7">
                  <c:v>54</c:v>
                </c:pt>
                <c:pt idx="8">
                  <c:v>34</c:v>
                </c:pt>
                <c:pt idx="9">
                  <c:v>38</c:v>
                </c:pt>
                <c:pt idx="1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3F-45B0-B332-75A8746BAEBF}"/>
            </c:ext>
          </c:extLst>
        </c:ser>
        <c:ser>
          <c:idx val="5"/>
          <c:order val="3"/>
          <c:tx>
            <c:strRef>
              <c:f>Entrepreneurship!$A$9</c:f>
              <c:strCache>
                <c:ptCount val="1"/>
                <c:pt idx="0">
                  <c:v>Licenses and options executed</c:v>
                </c:pt>
              </c:strCache>
            </c:strRef>
          </c:tx>
          <c:spPr>
            <a:ln w="28575" cap="rnd">
              <a:solidFill>
                <a:srgbClr val="A2AAA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2AAAD"/>
              </a:solidFill>
              <a:ln w="9525">
                <a:solidFill>
                  <a:srgbClr val="A2AAAD"/>
                </a:solidFill>
              </a:ln>
              <a:effectLst/>
            </c:spPr>
          </c:marker>
          <c:cat>
            <c:numRef>
              <c:f>Entrepreneurship!$B$4:$L$4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Entrepreneurship!$B$9:$L$9</c:f>
              <c:numCache>
                <c:formatCode>General</c:formatCode>
                <c:ptCount val="11"/>
                <c:pt idx="0">
                  <c:v>23</c:v>
                </c:pt>
                <c:pt idx="1">
                  <c:v>21</c:v>
                </c:pt>
                <c:pt idx="2">
                  <c:v>30</c:v>
                </c:pt>
                <c:pt idx="3">
                  <c:v>36</c:v>
                </c:pt>
                <c:pt idx="4">
                  <c:v>36</c:v>
                </c:pt>
                <c:pt idx="5">
                  <c:v>18</c:v>
                </c:pt>
                <c:pt idx="6">
                  <c:v>18</c:v>
                </c:pt>
                <c:pt idx="7">
                  <c:v>19</c:v>
                </c:pt>
                <c:pt idx="8">
                  <c:v>15</c:v>
                </c:pt>
                <c:pt idx="9">
                  <c:v>20</c:v>
                </c:pt>
                <c:pt idx="10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3F-45B0-B332-75A8746BAEBF}"/>
            </c:ext>
          </c:extLst>
        </c:ser>
        <c:ser>
          <c:idx val="4"/>
          <c:order val="4"/>
          <c:tx>
            <c:strRef>
              <c:f>Entrepreneurship!$A$8</c:f>
              <c:strCache>
                <c:ptCount val="1"/>
                <c:pt idx="0">
                  <c:v>Startup companies (Licensed PSU tech)</c:v>
                </c:pt>
              </c:strCache>
            </c:strRef>
          </c:tx>
          <c:spPr>
            <a:ln w="28575" cap="rnd">
              <a:solidFill>
                <a:srgbClr val="009CD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CDE"/>
              </a:solidFill>
              <a:ln w="9525">
                <a:solidFill>
                  <a:srgbClr val="009CDE"/>
                </a:solidFill>
              </a:ln>
              <a:effectLst/>
            </c:spPr>
          </c:marker>
          <c:cat>
            <c:numRef>
              <c:f>Entrepreneurship!$B$4:$L$4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Entrepreneurship!$B$8:$L$8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3F-45B0-B332-75A8746BAEBF}"/>
            </c:ext>
          </c:extLst>
        </c:ser>
        <c:ser>
          <c:idx val="0"/>
          <c:order val="5"/>
          <c:tx>
            <c:strRef>
              <c:f>Entrepreneurship!$A$10</c:f>
              <c:strCache>
                <c:ptCount val="1"/>
                <c:pt idx="0">
                  <c:v>LaunchBox Startups</c:v>
                </c:pt>
              </c:strCache>
            </c:strRef>
          </c:tx>
          <c:spPr>
            <a:ln w="28575" cap="rnd">
              <a:solidFill>
                <a:srgbClr val="99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CC00"/>
              </a:solidFill>
              <a:ln w="9525">
                <a:solidFill>
                  <a:srgbClr val="99CC00"/>
                </a:solidFill>
              </a:ln>
              <a:effectLst/>
            </c:spPr>
          </c:marker>
          <c:cat>
            <c:numRef>
              <c:f>Entrepreneurship!$B$4:$L$4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Entrepreneurship!$B$10:$C$10</c:f>
              <c:numCache>
                <c:formatCode>General</c:formatCode>
                <c:ptCount val="2"/>
                <c:pt idx="0">
                  <c:v>79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3F-45B0-B332-75A8746BA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035056"/>
        <c:axId val="472316472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Entrepreneurship!$A$5</c15:sqref>
                        </c15:formulaRef>
                      </c:ext>
                    </c:extLst>
                    <c:strCache>
                      <c:ptCount val="1"/>
                      <c:pt idx="0">
                        <c:v>disclosures, patents, licenses and start-ups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Entrepreneurship!$B$4:$L$4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2017</c:v>
                      </c:pt>
                      <c:pt idx="1">
                        <c:v>2016</c:v>
                      </c:pt>
                      <c:pt idx="2">
                        <c:v>2015</c:v>
                      </c:pt>
                      <c:pt idx="3">
                        <c:v>2014</c:v>
                      </c:pt>
                      <c:pt idx="4">
                        <c:v>2013</c:v>
                      </c:pt>
                      <c:pt idx="5">
                        <c:v>2012</c:v>
                      </c:pt>
                      <c:pt idx="6">
                        <c:v>2011</c:v>
                      </c:pt>
                      <c:pt idx="7">
                        <c:v>2010</c:v>
                      </c:pt>
                      <c:pt idx="8">
                        <c:v>2009</c:v>
                      </c:pt>
                      <c:pt idx="9">
                        <c:v>2008</c:v>
                      </c:pt>
                      <c:pt idx="10">
                        <c:v>2007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Entrepreneurship!$B$5:$L$5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221</c:v>
                      </c:pt>
                      <c:pt idx="1">
                        <c:v>209</c:v>
                      </c:pt>
                      <c:pt idx="2">
                        <c:v>212</c:v>
                      </c:pt>
                      <c:pt idx="3">
                        <c:v>246</c:v>
                      </c:pt>
                      <c:pt idx="4">
                        <c:v>246</c:v>
                      </c:pt>
                      <c:pt idx="5">
                        <c:v>195</c:v>
                      </c:pt>
                      <c:pt idx="6">
                        <c:v>204</c:v>
                      </c:pt>
                      <c:pt idx="7">
                        <c:v>211</c:v>
                      </c:pt>
                      <c:pt idx="8">
                        <c:v>173</c:v>
                      </c:pt>
                      <c:pt idx="9">
                        <c:v>204</c:v>
                      </c:pt>
                      <c:pt idx="10">
                        <c:v>170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B53F-45B0-B332-75A8746BAEBF}"/>
                  </c:ext>
                </c:extLst>
              </c15:ser>
            </c15:filteredLineSeries>
          </c:ext>
        </c:extLst>
      </c:lineChart>
      <c:catAx>
        <c:axId val="19803505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16472"/>
        <c:crossesAt val="-20"/>
        <c:auto val="1"/>
        <c:lblAlgn val="ctr"/>
        <c:lblOffset val="100"/>
        <c:noMultiLvlLbl val="0"/>
      </c:catAx>
      <c:valAx>
        <c:axId val="472316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35056"/>
        <c:crosses val="max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0349987735305319E-2"/>
          <c:y val="1.4809544365748726E-2"/>
          <c:w val="0.82768480186122373"/>
          <c:h val="0.16496326293157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E407C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793-4E2E-B108-7D0D4B7E0C4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D3-459C-AF75-019A0E2CD1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$54,106,526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21-474A-A52F-1CC6829D00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61,628,488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21-474A-A52F-1CC6829D00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$64,769,555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21-474A-A52F-1CC6829D00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$38,154,527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21-474A-A52F-1CC6829D00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$62,148,620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21-474A-A52F-1CC6829D00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$81,270,762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21-474A-A52F-1CC6829D00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$79,528,090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3-4E2E-B108-7D0D4B7E0C4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$132,752,</a:t>
                    </a:r>
                    <a:r>
                      <a:rPr lang="en-US" baseline="0" dirty="0"/>
                      <a:t>896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D3-459C-AF75-019A0E2CD132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FY '12</c:v>
                </c:pt>
                <c:pt idx="1">
                  <c:v>FY '13</c:v>
                </c:pt>
                <c:pt idx="2">
                  <c:v>FY '14</c:v>
                </c:pt>
                <c:pt idx="3">
                  <c:v>FY '15</c:v>
                </c:pt>
                <c:pt idx="4">
                  <c:v>FY '16</c:v>
                </c:pt>
                <c:pt idx="5">
                  <c:v>FY '17</c:v>
                </c:pt>
                <c:pt idx="6">
                  <c:v>FY '18</c:v>
                </c:pt>
                <c:pt idx="7">
                  <c:v>FY'19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54106526</c:v>
                </c:pt>
                <c:pt idx="1">
                  <c:v>61628488</c:v>
                </c:pt>
                <c:pt idx="2">
                  <c:v>64769555</c:v>
                </c:pt>
                <c:pt idx="3">
                  <c:v>38154527</c:v>
                </c:pt>
                <c:pt idx="4">
                  <c:v>62148620</c:v>
                </c:pt>
                <c:pt idx="5">
                  <c:v>81270762</c:v>
                </c:pt>
                <c:pt idx="6">
                  <c:v>79528090</c:v>
                </c:pt>
                <c:pt idx="7">
                  <c:v>132752896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3-4407-9BBB-C6E50CDC32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276848"/>
        <c:axId val="201281536"/>
      </c:barChart>
      <c:catAx>
        <c:axId val="20127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281536"/>
        <c:crosses val="autoZero"/>
        <c:auto val="1"/>
        <c:lblAlgn val="ctr"/>
        <c:lblOffset val="100"/>
        <c:noMultiLvlLbl val="0"/>
      </c:catAx>
      <c:valAx>
        <c:axId val="201281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127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E407C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7E-4B92-9725-83C2C9CA5750}"/>
              </c:ext>
            </c:extLst>
          </c:dPt>
          <c:dPt>
            <c:idx val="7"/>
            <c:invertIfNegative val="0"/>
            <c:bubble3D val="0"/>
            <c:spPr>
              <a:solidFill>
                <a:srgbClr val="00A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A5-42B5-84A5-5AEAF9FB4D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$42,548,545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91-4A3C-B709-514C8DD9FC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$58,077,661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91-4A3C-B709-514C8DD9FC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$55,410,872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91-4A3C-B709-514C8DD9FC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$40,193,863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91-4A3C-B709-514C8DD9FC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$59,031,062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91-4A3C-B709-514C8DD9FC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$43,138,951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91-4A3C-B709-514C8DD9FC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$67,175,714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7E-4B92-9725-83C2C9CA57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$79,602,894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A5-42B5-84A5-5AEAF9FB4D4B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FY '12</c:v>
                </c:pt>
                <c:pt idx="1">
                  <c:v>FY '13</c:v>
                </c:pt>
                <c:pt idx="2">
                  <c:v>FY '14</c:v>
                </c:pt>
                <c:pt idx="3">
                  <c:v>FY '15</c:v>
                </c:pt>
                <c:pt idx="4">
                  <c:v>FY '16</c:v>
                </c:pt>
                <c:pt idx="5">
                  <c:v>FY '17</c:v>
                </c:pt>
                <c:pt idx="6">
                  <c:v>FY'18</c:v>
                </c:pt>
                <c:pt idx="7">
                  <c:v>FY'19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42548545</c:v>
                </c:pt>
                <c:pt idx="1">
                  <c:v>58077661</c:v>
                </c:pt>
                <c:pt idx="2">
                  <c:v>55410872</c:v>
                </c:pt>
                <c:pt idx="3">
                  <c:v>40193863</c:v>
                </c:pt>
                <c:pt idx="4">
                  <c:v>59031062</c:v>
                </c:pt>
                <c:pt idx="5">
                  <c:v>43138951</c:v>
                </c:pt>
                <c:pt idx="6">
                  <c:v>67175714</c:v>
                </c:pt>
                <c:pt idx="7">
                  <c:v>79602894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7-41F0-AE1D-8DABA641CF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2847504"/>
        <c:axId val="602794032"/>
      </c:barChart>
      <c:catAx>
        <c:axId val="60284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2794032"/>
        <c:crosses val="autoZero"/>
        <c:auto val="1"/>
        <c:lblAlgn val="ctr"/>
        <c:lblOffset val="100"/>
        <c:noMultiLvlLbl val="0"/>
      </c:catAx>
      <c:valAx>
        <c:axId val="602794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0284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'C:\Users\pup12\OneDrive - The Pennsylvania State University\OM U Drive\Mis_CC_Requests\BOT_November_2018\[CampusEnrollment_20_Year_Trend_98_17_Revised.xlsx]Chart_data'!$A$4</c:f>
              <c:strCache>
                <c:ptCount val="1"/>
                <c:pt idx="0">
                  <c:v>Abington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[1]Chart_data!$C$4:$V$4</c:f>
              <c:numCache>
                <c:formatCode>General</c:formatCode>
                <c:ptCount val="20"/>
                <c:pt idx="0">
                  <c:v>3220</c:v>
                </c:pt>
                <c:pt idx="1">
                  <c:v>3049</c:v>
                </c:pt>
                <c:pt idx="2">
                  <c:v>3179</c:v>
                </c:pt>
                <c:pt idx="3">
                  <c:v>3319</c:v>
                </c:pt>
                <c:pt idx="4">
                  <c:v>3202</c:v>
                </c:pt>
                <c:pt idx="5">
                  <c:v>3143</c:v>
                </c:pt>
                <c:pt idx="6">
                  <c:v>3142</c:v>
                </c:pt>
                <c:pt idx="7">
                  <c:v>3141</c:v>
                </c:pt>
                <c:pt idx="8">
                  <c:v>3352</c:v>
                </c:pt>
                <c:pt idx="9">
                  <c:v>3394</c:v>
                </c:pt>
                <c:pt idx="10">
                  <c:v>3424</c:v>
                </c:pt>
                <c:pt idx="11">
                  <c:v>3476</c:v>
                </c:pt>
                <c:pt idx="12">
                  <c:v>3425</c:v>
                </c:pt>
                <c:pt idx="13">
                  <c:v>3516</c:v>
                </c:pt>
                <c:pt idx="14">
                  <c:v>3694</c:v>
                </c:pt>
                <c:pt idx="15">
                  <c:v>3952</c:v>
                </c:pt>
                <c:pt idx="16">
                  <c:v>3966</c:v>
                </c:pt>
                <c:pt idx="17">
                  <c:v>3951</c:v>
                </c:pt>
                <c:pt idx="18">
                  <c:v>3893</c:v>
                </c:pt>
                <c:pt idx="19">
                  <c:v>3746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9-4145-A0F9-D864A026178A}"/>
            </c:ext>
          </c:extLst>
        </c:ser>
        <c:ser>
          <c:idx val="1"/>
          <c:order val="1"/>
          <c:tx>
            <c:strRef>
              <c:f>'C:\Users\pup12\OneDrive - The Pennsylvania State University\OM U Drive\Mis_CC_Requests\BOT_November_2018\[CampusEnrollment_20_Year_Trend_98_17_Revised.xlsx]Chart_data'!$A$5</c:f>
              <c:strCache>
                <c:ptCount val="1"/>
                <c:pt idx="0">
                  <c:v>Altoona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[1]Chart_data!$C$5:$V$5</c:f>
              <c:numCache>
                <c:formatCode>General</c:formatCode>
                <c:ptCount val="20"/>
                <c:pt idx="0">
                  <c:v>3869</c:v>
                </c:pt>
                <c:pt idx="1">
                  <c:v>3765</c:v>
                </c:pt>
                <c:pt idx="2">
                  <c:v>3823</c:v>
                </c:pt>
                <c:pt idx="3">
                  <c:v>3885</c:v>
                </c:pt>
                <c:pt idx="4">
                  <c:v>3774</c:v>
                </c:pt>
                <c:pt idx="5">
                  <c:v>3766</c:v>
                </c:pt>
                <c:pt idx="6">
                  <c:v>3647</c:v>
                </c:pt>
                <c:pt idx="7">
                  <c:v>3837</c:v>
                </c:pt>
                <c:pt idx="8">
                  <c:v>4034</c:v>
                </c:pt>
                <c:pt idx="9">
                  <c:v>4013</c:v>
                </c:pt>
                <c:pt idx="10">
                  <c:v>4182</c:v>
                </c:pt>
                <c:pt idx="11">
                  <c:v>4147</c:v>
                </c:pt>
                <c:pt idx="12">
                  <c:v>4105</c:v>
                </c:pt>
                <c:pt idx="13">
                  <c:v>3863</c:v>
                </c:pt>
                <c:pt idx="14">
                  <c:v>3861</c:v>
                </c:pt>
                <c:pt idx="15">
                  <c:v>3903</c:v>
                </c:pt>
                <c:pt idx="16">
                  <c:v>3839</c:v>
                </c:pt>
                <c:pt idx="17">
                  <c:v>3491</c:v>
                </c:pt>
                <c:pt idx="18">
                  <c:v>3482</c:v>
                </c:pt>
                <c:pt idx="19">
                  <c:v>3244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9-4145-A0F9-D864A026178A}"/>
            </c:ext>
          </c:extLst>
        </c:ser>
        <c:ser>
          <c:idx val="2"/>
          <c:order val="2"/>
          <c:tx>
            <c:strRef>
              <c:f>'C:\Users\pup12\OneDrive - The Pennsylvania State University\OM U Drive\Mis_CC_Requests\BOT_November_2018\[CampusEnrollment_20_Year_Trend_98_17_Revised.xlsx]Chart_data'!$A$6</c:f>
              <c:strCache>
                <c:ptCount val="1"/>
                <c:pt idx="0">
                  <c:v>Beaver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[1]Chart_data!$C$6:$V$6</c:f>
              <c:numCache>
                <c:formatCode>General</c:formatCode>
                <c:ptCount val="20"/>
                <c:pt idx="0">
                  <c:v>768</c:v>
                </c:pt>
                <c:pt idx="1">
                  <c:v>776</c:v>
                </c:pt>
                <c:pt idx="2">
                  <c:v>759</c:v>
                </c:pt>
                <c:pt idx="3">
                  <c:v>791</c:v>
                </c:pt>
                <c:pt idx="4">
                  <c:v>740</c:v>
                </c:pt>
                <c:pt idx="5">
                  <c:v>666</c:v>
                </c:pt>
                <c:pt idx="6">
                  <c:v>641</c:v>
                </c:pt>
                <c:pt idx="7">
                  <c:v>730</c:v>
                </c:pt>
                <c:pt idx="8">
                  <c:v>793</c:v>
                </c:pt>
                <c:pt idx="9">
                  <c:v>845</c:v>
                </c:pt>
                <c:pt idx="10">
                  <c:v>855</c:v>
                </c:pt>
                <c:pt idx="11">
                  <c:v>906</c:v>
                </c:pt>
                <c:pt idx="12">
                  <c:v>870</c:v>
                </c:pt>
                <c:pt idx="13">
                  <c:v>759</c:v>
                </c:pt>
                <c:pt idx="14">
                  <c:v>703</c:v>
                </c:pt>
                <c:pt idx="15">
                  <c:v>720</c:v>
                </c:pt>
                <c:pt idx="16">
                  <c:v>705</c:v>
                </c:pt>
                <c:pt idx="17">
                  <c:v>726</c:v>
                </c:pt>
                <c:pt idx="18">
                  <c:v>655</c:v>
                </c:pt>
                <c:pt idx="19">
                  <c:v>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79-4145-A0F9-D864A026178A}"/>
            </c:ext>
          </c:extLst>
        </c:ser>
        <c:ser>
          <c:idx val="3"/>
          <c:order val="3"/>
          <c:tx>
            <c:strRef>
              <c:f>'C:\Users\pup12\OneDrive - The Pennsylvania State University\OM U Drive\Mis_CC_Requests\BOT_November_2018\[CampusEnrollment_20_Year_Trend_98_17_Revised.xlsx]Chart_data'!$A$7</c:f>
              <c:strCache>
                <c:ptCount val="1"/>
                <c:pt idx="0">
                  <c:v>Berks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[1]Chart_data!$C$7:$V$7</c:f>
              <c:numCache>
                <c:formatCode>General</c:formatCode>
                <c:ptCount val="20"/>
                <c:pt idx="0">
                  <c:v>2067</c:v>
                </c:pt>
                <c:pt idx="1">
                  <c:v>2197</c:v>
                </c:pt>
                <c:pt idx="2">
                  <c:v>2329</c:v>
                </c:pt>
                <c:pt idx="3">
                  <c:v>2471</c:v>
                </c:pt>
                <c:pt idx="4">
                  <c:v>2428</c:v>
                </c:pt>
                <c:pt idx="5">
                  <c:v>2416</c:v>
                </c:pt>
                <c:pt idx="6">
                  <c:v>2488</c:v>
                </c:pt>
                <c:pt idx="7">
                  <c:v>2660</c:v>
                </c:pt>
                <c:pt idx="8">
                  <c:v>2824</c:v>
                </c:pt>
                <c:pt idx="9">
                  <c:v>2800</c:v>
                </c:pt>
                <c:pt idx="10">
                  <c:v>2759</c:v>
                </c:pt>
                <c:pt idx="11">
                  <c:v>2771</c:v>
                </c:pt>
                <c:pt idx="12">
                  <c:v>2873</c:v>
                </c:pt>
                <c:pt idx="13">
                  <c:v>2747</c:v>
                </c:pt>
                <c:pt idx="14">
                  <c:v>2732</c:v>
                </c:pt>
                <c:pt idx="15">
                  <c:v>2839</c:v>
                </c:pt>
                <c:pt idx="16">
                  <c:v>2906</c:v>
                </c:pt>
                <c:pt idx="17">
                  <c:v>2888</c:v>
                </c:pt>
                <c:pt idx="18">
                  <c:v>2719</c:v>
                </c:pt>
                <c:pt idx="19">
                  <c:v>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79-4145-A0F9-D864A026178A}"/>
            </c:ext>
          </c:extLst>
        </c:ser>
        <c:ser>
          <c:idx val="4"/>
          <c:order val="4"/>
          <c:tx>
            <c:strRef>
              <c:f>'C:\Users\pup12\OneDrive - The Pennsylvania State University\OM U Drive\Mis_CC_Requests\BOT_November_2018\[CampusEnrollment_20_Year_Trend_98_17_Revised.xlsx]Chart_data'!$A$8</c:f>
              <c:strCache>
                <c:ptCount val="1"/>
                <c:pt idx="0">
                  <c:v>Brandywine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[1]Chart_data!$C$8:$V$8</c:f>
              <c:numCache>
                <c:formatCode>General</c:formatCode>
                <c:ptCount val="20"/>
                <c:pt idx="0">
                  <c:v>1732</c:v>
                </c:pt>
                <c:pt idx="1">
                  <c:v>1679</c:v>
                </c:pt>
                <c:pt idx="2">
                  <c:v>1649</c:v>
                </c:pt>
                <c:pt idx="3">
                  <c:v>1739</c:v>
                </c:pt>
                <c:pt idx="4">
                  <c:v>1734</c:v>
                </c:pt>
                <c:pt idx="5">
                  <c:v>1636</c:v>
                </c:pt>
                <c:pt idx="6">
                  <c:v>1589</c:v>
                </c:pt>
                <c:pt idx="7">
                  <c:v>1631</c:v>
                </c:pt>
                <c:pt idx="8">
                  <c:v>1646</c:v>
                </c:pt>
                <c:pt idx="9">
                  <c:v>1615</c:v>
                </c:pt>
                <c:pt idx="10">
                  <c:v>1608</c:v>
                </c:pt>
                <c:pt idx="11">
                  <c:v>1613</c:v>
                </c:pt>
                <c:pt idx="12">
                  <c:v>1630</c:v>
                </c:pt>
                <c:pt idx="13">
                  <c:v>1581</c:v>
                </c:pt>
                <c:pt idx="14">
                  <c:v>1492</c:v>
                </c:pt>
                <c:pt idx="15">
                  <c:v>1488</c:v>
                </c:pt>
                <c:pt idx="16">
                  <c:v>1457</c:v>
                </c:pt>
                <c:pt idx="17">
                  <c:v>1379</c:v>
                </c:pt>
                <c:pt idx="18">
                  <c:v>1438</c:v>
                </c:pt>
                <c:pt idx="19">
                  <c:v>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79-4145-A0F9-D864A026178A}"/>
            </c:ext>
          </c:extLst>
        </c:ser>
        <c:ser>
          <c:idx val="5"/>
          <c:order val="5"/>
          <c:tx>
            <c:strRef>
              <c:f>'C:\Users\pup12\OneDrive - The Pennsylvania State University\OM U Drive\Mis_CC_Requests\BOT_November_2018\[CampusEnrollment_20_Year_Trend_98_17_Revised.xlsx]Chart_data'!$A$9</c:f>
              <c:strCache>
                <c:ptCount val="1"/>
                <c:pt idx="0">
                  <c:v>DuBois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[1]Chart_data!$C$9:$V$9</c:f>
              <c:numCache>
                <c:formatCode>General</c:formatCode>
                <c:ptCount val="20"/>
                <c:pt idx="0">
                  <c:v>1065</c:v>
                </c:pt>
                <c:pt idx="1">
                  <c:v>1012</c:v>
                </c:pt>
                <c:pt idx="2">
                  <c:v>1003</c:v>
                </c:pt>
                <c:pt idx="3">
                  <c:v>955</c:v>
                </c:pt>
                <c:pt idx="4">
                  <c:v>922</c:v>
                </c:pt>
                <c:pt idx="5">
                  <c:v>848</c:v>
                </c:pt>
                <c:pt idx="6">
                  <c:v>804</c:v>
                </c:pt>
                <c:pt idx="7">
                  <c:v>811</c:v>
                </c:pt>
                <c:pt idx="8">
                  <c:v>897</c:v>
                </c:pt>
                <c:pt idx="9">
                  <c:v>963</c:v>
                </c:pt>
                <c:pt idx="10">
                  <c:v>938</c:v>
                </c:pt>
                <c:pt idx="11">
                  <c:v>919</c:v>
                </c:pt>
                <c:pt idx="12">
                  <c:v>795</c:v>
                </c:pt>
                <c:pt idx="13">
                  <c:v>705</c:v>
                </c:pt>
                <c:pt idx="14">
                  <c:v>704</c:v>
                </c:pt>
                <c:pt idx="15">
                  <c:v>615</c:v>
                </c:pt>
                <c:pt idx="16">
                  <c:v>602</c:v>
                </c:pt>
                <c:pt idx="17">
                  <c:v>608</c:v>
                </c:pt>
                <c:pt idx="18">
                  <c:v>585</c:v>
                </c:pt>
                <c:pt idx="19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79-4145-A0F9-D864A026178A}"/>
            </c:ext>
          </c:extLst>
        </c:ser>
        <c:ser>
          <c:idx val="6"/>
          <c:order val="6"/>
          <c:tx>
            <c:strRef>
              <c:f>'C:\Users\pup12\OneDrive - The Pennsylvania State University\OM U Drive\Mis_CC_Requests\BOT_November_2018\[CampusEnrollment_20_Year_Trend_98_17_Revised.xlsx]Chart_data'!$A$10</c:f>
              <c:strCache>
                <c:ptCount val="1"/>
                <c:pt idx="0">
                  <c:v>Erie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[1]Chart_data!$C$10:$V$10</c:f>
              <c:numCache>
                <c:formatCode>General</c:formatCode>
                <c:ptCount val="20"/>
                <c:pt idx="0">
                  <c:v>3648</c:v>
                </c:pt>
                <c:pt idx="1">
                  <c:v>3791</c:v>
                </c:pt>
                <c:pt idx="2">
                  <c:v>3708</c:v>
                </c:pt>
                <c:pt idx="3">
                  <c:v>3710</c:v>
                </c:pt>
                <c:pt idx="4">
                  <c:v>3683</c:v>
                </c:pt>
                <c:pt idx="5">
                  <c:v>3593</c:v>
                </c:pt>
                <c:pt idx="6">
                  <c:v>3542</c:v>
                </c:pt>
                <c:pt idx="7">
                  <c:v>3839</c:v>
                </c:pt>
                <c:pt idx="8">
                  <c:v>4171</c:v>
                </c:pt>
                <c:pt idx="9">
                  <c:v>4334</c:v>
                </c:pt>
                <c:pt idx="10">
                  <c:v>4400</c:v>
                </c:pt>
                <c:pt idx="11">
                  <c:v>4359</c:v>
                </c:pt>
                <c:pt idx="12">
                  <c:v>4226</c:v>
                </c:pt>
                <c:pt idx="13">
                  <c:v>4149</c:v>
                </c:pt>
                <c:pt idx="14">
                  <c:v>4057</c:v>
                </c:pt>
                <c:pt idx="15">
                  <c:v>4138</c:v>
                </c:pt>
                <c:pt idx="16">
                  <c:v>4327</c:v>
                </c:pt>
                <c:pt idx="17">
                  <c:v>4566</c:v>
                </c:pt>
                <c:pt idx="18">
                  <c:v>4502</c:v>
                </c:pt>
                <c:pt idx="19">
                  <c:v>4312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79-4145-A0F9-D864A026178A}"/>
            </c:ext>
          </c:extLst>
        </c:ser>
        <c:ser>
          <c:idx val="7"/>
          <c:order val="7"/>
          <c:tx>
            <c:strRef>
              <c:f>'C:\Users\pup12\OneDrive - The Pennsylvania State University\OM U Drive\Mis_CC_Requests\BOT_November_2018\[CampusEnrollment_20_Year_Trend_98_17_Revised.xlsx]Chart_data'!$A$11</c:f>
              <c:strCache>
                <c:ptCount val="1"/>
                <c:pt idx="0">
                  <c:v>Fayette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[1]Chart_data!$C$11:$V$11</c:f>
              <c:numCache>
                <c:formatCode>General</c:formatCode>
                <c:ptCount val="20"/>
                <c:pt idx="0">
                  <c:v>1041</c:v>
                </c:pt>
                <c:pt idx="1">
                  <c:v>1127</c:v>
                </c:pt>
                <c:pt idx="2">
                  <c:v>1128</c:v>
                </c:pt>
                <c:pt idx="3">
                  <c:v>1139</c:v>
                </c:pt>
                <c:pt idx="4">
                  <c:v>1156</c:v>
                </c:pt>
                <c:pt idx="5">
                  <c:v>1066</c:v>
                </c:pt>
                <c:pt idx="6">
                  <c:v>995</c:v>
                </c:pt>
                <c:pt idx="7">
                  <c:v>1139</c:v>
                </c:pt>
                <c:pt idx="8">
                  <c:v>1119</c:v>
                </c:pt>
                <c:pt idx="9">
                  <c:v>1099</c:v>
                </c:pt>
                <c:pt idx="10">
                  <c:v>1095</c:v>
                </c:pt>
                <c:pt idx="11">
                  <c:v>1037</c:v>
                </c:pt>
                <c:pt idx="12">
                  <c:v>957</c:v>
                </c:pt>
                <c:pt idx="13">
                  <c:v>867</c:v>
                </c:pt>
                <c:pt idx="14">
                  <c:v>846</c:v>
                </c:pt>
                <c:pt idx="15">
                  <c:v>717</c:v>
                </c:pt>
                <c:pt idx="16">
                  <c:v>704</c:v>
                </c:pt>
                <c:pt idx="17">
                  <c:v>643</c:v>
                </c:pt>
                <c:pt idx="18">
                  <c:v>652</c:v>
                </c:pt>
                <c:pt idx="19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79-4145-A0F9-D864A026178A}"/>
            </c:ext>
          </c:extLst>
        </c:ser>
        <c:ser>
          <c:idx val="8"/>
          <c:order val="8"/>
          <c:tx>
            <c:strRef>
              <c:f>'C:\Users\pup12\OneDrive - The Pennsylvania State University\OM U Drive\Mis_CC_Requests\BOT_November_2018\[CampusEnrollment_20_Year_Trend_98_17_Revised.xlsx]Chart_data'!$A$12</c:f>
              <c:strCache>
                <c:ptCount val="1"/>
                <c:pt idx="0">
                  <c:v>Greater Allegheny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[1]Chart_data!$C$12:$V$12</c:f>
              <c:numCache>
                <c:formatCode>General</c:formatCode>
                <c:ptCount val="20"/>
                <c:pt idx="0">
                  <c:v>834</c:v>
                </c:pt>
                <c:pt idx="1">
                  <c:v>901</c:v>
                </c:pt>
                <c:pt idx="2">
                  <c:v>951</c:v>
                </c:pt>
                <c:pt idx="3">
                  <c:v>934</c:v>
                </c:pt>
                <c:pt idx="4">
                  <c:v>826</c:v>
                </c:pt>
                <c:pt idx="5">
                  <c:v>798</c:v>
                </c:pt>
                <c:pt idx="6">
                  <c:v>682</c:v>
                </c:pt>
                <c:pt idx="7">
                  <c:v>761</c:v>
                </c:pt>
                <c:pt idx="8">
                  <c:v>783</c:v>
                </c:pt>
                <c:pt idx="9">
                  <c:v>767</c:v>
                </c:pt>
                <c:pt idx="10">
                  <c:v>750</c:v>
                </c:pt>
                <c:pt idx="11">
                  <c:v>768</c:v>
                </c:pt>
                <c:pt idx="12">
                  <c:v>701</c:v>
                </c:pt>
                <c:pt idx="13">
                  <c:v>635</c:v>
                </c:pt>
                <c:pt idx="14">
                  <c:v>623</c:v>
                </c:pt>
                <c:pt idx="15">
                  <c:v>604</c:v>
                </c:pt>
                <c:pt idx="16">
                  <c:v>577</c:v>
                </c:pt>
                <c:pt idx="17">
                  <c:v>550</c:v>
                </c:pt>
                <c:pt idx="18">
                  <c:v>497</c:v>
                </c:pt>
                <c:pt idx="19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79-4145-A0F9-D864A026178A}"/>
            </c:ext>
          </c:extLst>
        </c:ser>
        <c:ser>
          <c:idx val="9"/>
          <c:order val="9"/>
          <c:tx>
            <c:strRef>
              <c:f>'C:\Users\pup12\OneDrive - The Pennsylvania State University\OM U Drive\Mis_CC_Requests\BOT_November_2018\[CampusEnrollment_20_Year_Trend_98_17_Revised.xlsx]Chart_data'!$A$13</c:f>
              <c:strCache>
                <c:ptCount val="1"/>
                <c:pt idx="0">
                  <c:v>Harrisburg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[1]Chart_data!$C$13:$V$13</c:f>
              <c:numCache>
                <c:formatCode>General</c:formatCode>
                <c:ptCount val="20"/>
                <c:pt idx="0">
                  <c:v>3238</c:v>
                </c:pt>
                <c:pt idx="1">
                  <c:v>3258</c:v>
                </c:pt>
                <c:pt idx="2">
                  <c:v>3239</c:v>
                </c:pt>
                <c:pt idx="3">
                  <c:v>3258</c:v>
                </c:pt>
                <c:pt idx="4">
                  <c:v>3441</c:v>
                </c:pt>
                <c:pt idx="5">
                  <c:v>3729</c:v>
                </c:pt>
                <c:pt idx="6">
                  <c:v>3736</c:v>
                </c:pt>
                <c:pt idx="7">
                  <c:v>3799</c:v>
                </c:pt>
                <c:pt idx="8">
                  <c:v>3907</c:v>
                </c:pt>
                <c:pt idx="9">
                  <c:v>3936</c:v>
                </c:pt>
                <c:pt idx="10">
                  <c:v>4012</c:v>
                </c:pt>
                <c:pt idx="11">
                  <c:v>4224</c:v>
                </c:pt>
                <c:pt idx="12">
                  <c:v>4269</c:v>
                </c:pt>
                <c:pt idx="13">
                  <c:v>4376</c:v>
                </c:pt>
                <c:pt idx="14">
                  <c:v>4441</c:v>
                </c:pt>
                <c:pt idx="15">
                  <c:v>4519</c:v>
                </c:pt>
                <c:pt idx="16">
                  <c:v>4678</c:v>
                </c:pt>
                <c:pt idx="17">
                  <c:v>5046</c:v>
                </c:pt>
                <c:pt idx="18">
                  <c:v>5077</c:v>
                </c:pt>
                <c:pt idx="19">
                  <c:v>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79-4145-A0F9-D864A026178A}"/>
            </c:ext>
          </c:extLst>
        </c:ser>
        <c:ser>
          <c:idx val="10"/>
          <c:order val="10"/>
          <c:tx>
            <c:strRef>
              <c:f>'C:\Users\pup12\OneDrive - The Pennsylvania State University\OM U Drive\Mis_CC_Requests\BOT_November_2018\[CampusEnrollment_20_Year_Trend_98_17_Revised.xlsx]Chart_data'!$A$14</c:f>
              <c:strCache>
                <c:ptCount val="1"/>
                <c:pt idx="0">
                  <c:v>Hazleton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[1]Chart_data!$C$14:$V$14</c:f>
              <c:numCache>
                <c:formatCode>General</c:formatCode>
                <c:ptCount val="20"/>
                <c:pt idx="0">
                  <c:v>1283</c:v>
                </c:pt>
                <c:pt idx="1">
                  <c:v>1377</c:v>
                </c:pt>
                <c:pt idx="2">
                  <c:v>1353</c:v>
                </c:pt>
                <c:pt idx="3">
                  <c:v>1240</c:v>
                </c:pt>
                <c:pt idx="4">
                  <c:v>1225</c:v>
                </c:pt>
                <c:pt idx="5">
                  <c:v>1114</c:v>
                </c:pt>
                <c:pt idx="6">
                  <c:v>1066</c:v>
                </c:pt>
                <c:pt idx="7">
                  <c:v>1143</c:v>
                </c:pt>
                <c:pt idx="8">
                  <c:v>1232</c:v>
                </c:pt>
                <c:pt idx="9">
                  <c:v>1228</c:v>
                </c:pt>
                <c:pt idx="10">
                  <c:v>1245</c:v>
                </c:pt>
                <c:pt idx="11">
                  <c:v>1303</c:v>
                </c:pt>
                <c:pt idx="12">
                  <c:v>1172</c:v>
                </c:pt>
                <c:pt idx="13">
                  <c:v>1060</c:v>
                </c:pt>
                <c:pt idx="14">
                  <c:v>951</c:v>
                </c:pt>
                <c:pt idx="15">
                  <c:v>850</c:v>
                </c:pt>
                <c:pt idx="16">
                  <c:v>831</c:v>
                </c:pt>
                <c:pt idx="17">
                  <c:v>863</c:v>
                </c:pt>
                <c:pt idx="18">
                  <c:v>755</c:v>
                </c:pt>
                <c:pt idx="19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79-4145-A0F9-D864A026178A}"/>
            </c:ext>
          </c:extLst>
        </c:ser>
        <c:ser>
          <c:idx val="11"/>
          <c:order val="11"/>
          <c:tx>
            <c:strRef>
              <c:f>'C:\Users\pup12\OneDrive - The Pennsylvania State University\OM U Drive\Mis_CC_Requests\BOT_November_2018\[CampusEnrollment_20_Year_Trend_98_17_Revised.xlsx]Chart_data'!$A$15</c:f>
              <c:strCache>
                <c:ptCount val="1"/>
                <c:pt idx="0">
                  <c:v>Lehigh Valley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[1]Chart_data!$C$15:$V$15</c:f>
              <c:numCache>
                <c:formatCode>General</c:formatCode>
                <c:ptCount val="20"/>
                <c:pt idx="0">
                  <c:v>671</c:v>
                </c:pt>
                <c:pt idx="1">
                  <c:v>693</c:v>
                </c:pt>
                <c:pt idx="2">
                  <c:v>697</c:v>
                </c:pt>
                <c:pt idx="3">
                  <c:v>734</c:v>
                </c:pt>
                <c:pt idx="4">
                  <c:v>764</c:v>
                </c:pt>
                <c:pt idx="5">
                  <c:v>680</c:v>
                </c:pt>
                <c:pt idx="6">
                  <c:v>722</c:v>
                </c:pt>
                <c:pt idx="7">
                  <c:v>758</c:v>
                </c:pt>
                <c:pt idx="8">
                  <c:v>801</c:v>
                </c:pt>
                <c:pt idx="9">
                  <c:v>816</c:v>
                </c:pt>
                <c:pt idx="10">
                  <c:v>840</c:v>
                </c:pt>
                <c:pt idx="11">
                  <c:v>920</c:v>
                </c:pt>
                <c:pt idx="12">
                  <c:v>942</c:v>
                </c:pt>
                <c:pt idx="13">
                  <c:v>945</c:v>
                </c:pt>
                <c:pt idx="14">
                  <c:v>925</c:v>
                </c:pt>
                <c:pt idx="15">
                  <c:v>913</c:v>
                </c:pt>
                <c:pt idx="16">
                  <c:v>893</c:v>
                </c:pt>
                <c:pt idx="17">
                  <c:v>877</c:v>
                </c:pt>
                <c:pt idx="18">
                  <c:v>919</c:v>
                </c:pt>
                <c:pt idx="19">
                  <c:v>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79-4145-A0F9-D864A026178A}"/>
            </c:ext>
          </c:extLst>
        </c:ser>
        <c:ser>
          <c:idx val="12"/>
          <c:order val="12"/>
          <c:tx>
            <c:strRef>
              <c:f>'C:\Users\pup12\OneDrive - The Pennsylvania State University\OM U Drive\Mis_CC_Requests\BOT_November_2018\[CampusEnrollment_20_Year_Trend_98_17_Revised.xlsx]Chart_data'!$A$16</c:f>
              <c:strCache>
                <c:ptCount val="1"/>
                <c:pt idx="0">
                  <c:v>Mont Alto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[1]Chart_data!$C$16:$V$16</c:f>
              <c:numCache>
                <c:formatCode>General</c:formatCode>
                <c:ptCount val="20"/>
                <c:pt idx="0">
                  <c:v>1292</c:v>
                </c:pt>
                <c:pt idx="1">
                  <c:v>1307</c:v>
                </c:pt>
                <c:pt idx="2">
                  <c:v>1164</c:v>
                </c:pt>
                <c:pt idx="3">
                  <c:v>1123</c:v>
                </c:pt>
                <c:pt idx="4">
                  <c:v>1102</c:v>
                </c:pt>
                <c:pt idx="5">
                  <c:v>1028</c:v>
                </c:pt>
                <c:pt idx="6">
                  <c:v>932</c:v>
                </c:pt>
                <c:pt idx="7">
                  <c:v>1032</c:v>
                </c:pt>
                <c:pt idx="8">
                  <c:v>1204</c:v>
                </c:pt>
                <c:pt idx="9">
                  <c:v>1189</c:v>
                </c:pt>
                <c:pt idx="10">
                  <c:v>1182</c:v>
                </c:pt>
                <c:pt idx="11">
                  <c:v>1252</c:v>
                </c:pt>
                <c:pt idx="12">
                  <c:v>1217</c:v>
                </c:pt>
                <c:pt idx="13">
                  <c:v>1107</c:v>
                </c:pt>
                <c:pt idx="14">
                  <c:v>1023</c:v>
                </c:pt>
                <c:pt idx="15">
                  <c:v>940</c:v>
                </c:pt>
                <c:pt idx="16">
                  <c:v>893</c:v>
                </c:pt>
                <c:pt idx="17">
                  <c:v>903</c:v>
                </c:pt>
                <c:pt idx="18">
                  <c:v>917</c:v>
                </c:pt>
                <c:pt idx="19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79-4145-A0F9-D864A026178A}"/>
            </c:ext>
          </c:extLst>
        </c:ser>
        <c:ser>
          <c:idx val="13"/>
          <c:order val="13"/>
          <c:tx>
            <c:strRef>
              <c:f>'C:\Users\pup12\OneDrive - The Pennsylvania State University\OM U Drive\Mis_CC_Requests\BOT_November_2018\[CampusEnrollment_20_Year_Trend_98_17_Revised.xlsx]Chart_data'!$A$17</c:f>
              <c:strCache>
                <c:ptCount val="1"/>
                <c:pt idx="0">
                  <c:v>New Kensington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[1]Chart_data!$C$17:$V$17</c:f>
              <c:numCache>
                <c:formatCode>General</c:formatCode>
                <c:ptCount val="20"/>
                <c:pt idx="0">
                  <c:v>784</c:v>
                </c:pt>
                <c:pt idx="1">
                  <c:v>888</c:v>
                </c:pt>
                <c:pt idx="2">
                  <c:v>987</c:v>
                </c:pt>
                <c:pt idx="3">
                  <c:v>1080</c:v>
                </c:pt>
                <c:pt idx="4">
                  <c:v>1089</c:v>
                </c:pt>
                <c:pt idx="5">
                  <c:v>990</c:v>
                </c:pt>
                <c:pt idx="6">
                  <c:v>882</c:v>
                </c:pt>
                <c:pt idx="7">
                  <c:v>853</c:v>
                </c:pt>
                <c:pt idx="8">
                  <c:v>912</c:v>
                </c:pt>
                <c:pt idx="9">
                  <c:v>876</c:v>
                </c:pt>
                <c:pt idx="10">
                  <c:v>820</c:v>
                </c:pt>
                <c:pt idx="11">
                  <c:v>873</c:v>
                </c:pt>
                <c:pt idx="12">
                  <c:v>801</c:v>
                </c:pt>
                <c:pt idx="13">
                  <c:v>715</c:v>
                </c:pt>
                <c:pt idx="14">
                  <c:v>680</c:v>
                </c:pt>
                <c:pt idx="15">
                  <c:v>665</c:v>
                </c:pt>
                <c:pt idx="16">
                  <c:v>656</c:v>
                </c:pt>
                <c:pt idx="17">
                  <c:v>686</c:v>
                </c:pt>
                <c:pt idx="18">
                  <c:v>595</c:v>
                </c:pt>
                <c:pt idx="19">
                  <c:v>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F79-4145-A0F9-D864A026178A}"/>
            </c:ext>
          </c:extLst>
        </c:ser>
        <c:ser>
          <c:idx val="14"/>
          <c:order val="14"/>
          <c:tx>
            <c:strRef>
              <c:f>'C:\Users\pup12\OneDrive - The Pennsylvania State University\OM U Drive\Mis_CC_Requests\BOT_November_2018\[CampusEnrollment_20_Year_Trend_98_17_Revised.xlsx]Chart_data'!$A$18</c:f>
              <c:strCache>
                <c:ptCount val="1"/>
                <c:pt idx="0">
                  <c:v>Schuylkill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[1]Chart_data!$C$18:$V$18</c:f>
              <c:numCache>
                <c:formatCode>General</c:formatCode>
                <c:ptCount val="20"/>
                <c:pt idx="0">
                  <c:v>1015</c:v>
                </c:pt>
                <c:pt idx="1">
                  <c:v>1124</c:v>
                </c:pt>
                <c:pt idx="2">
                  <c:v>1092</c:v>
                </c:pt>
                <c:pt idx="3">
                  <c:v>1101</c:v>
                </c:pt>
                <c:pt idx="4">
                  <c:v>1028</c:v>
                </c:pt>
                <c:pt idx="5">
                  <c:v>969</c:v>
                </c:pt>
                <c:pt idx="6">
                  <c:v>940</c:v>
                </c:pt>
                <c:pt idx="7">
                  <c:v>911</c:v>
                </c:pt>
                <c:pt idx="8">
                  <c:v>940</c:v>
                </c:pt>
                <c:pt idx="9">
                  <c:v>1032</c:v>
                </c:pt>
                <c:pt idx="10">
                  <c:v>1010</c:v>
                </c:pt>
                <c:pt idx="11">
                  <c:v>1034</c:v>
                </c:pt>
                <c:pt idx="12">
                  <c:v>1012</c:v>
                </c:pt>
                <c:pt idx="13">
                  <c:v>867</c:v>
                </c:pt>
                <c:pt idx="14">
                  <c:v>837</c:v>
                </c:pt>
                <c:pt idx="15">
                  <c:v>796</c:v>
                </c:pt>
                <c:pt idx="16">
                  <c:v>783</c:v>
                </c:pt>
                <c:pt idx="17">
                  <c:v>759</c:v>
                </c:pt>
                <c:pt idx="18">
                  <c:v>732</c:v>
                </c:pt>
                <c:pt idx="19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79-4145-A0F9-D864A026178A}"/>
            </c:ext>
          </c:extLst>
        </c:ser>
        <c:ser>
          <c:idx val="15"/>
          <c:order val="15"/>
          <c:tx>
            <c:strRef>
              <c:f>'C:\Users\pup12\OneDrive - The Pennsylvania State University\OM U Drive\Mis_CC_Requests\BOT_November_2018\[CampusEnrollment_20_Year_Trend_98_17_Revised.xlsx]Chart_data'!$A$19</c:f>
              <c:strCache>
                <c:ptCount val="1"/>
                <c:pt idx="0">
                  <c:v>Scranton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[1]Chart_data!$C$19:$V$19</c:f>
              <c:numCache>
                <c:formatCode>General</c:formatCode>
                <c:ptCount val="20"/>
                <c:pt idx="0">
                  <c:v>1664</c:v>
                </c:pt>
                <c:pt idx="1">
                  <c:v>1716</c:v>
                </c:pt>
                <c:pt idx="2">
                  <c:v>1609</c:v>
                </c:pt>
                <c:pt idx="3">
                  <c:v>1441</c:v>
                </c:pt>
                <c:pt idx="4">
                  <c:v>1401</c:v>
                </c:pt>
                <c:pt idx="5">
                  <c:v>1354</c:v>
                </c:pt>
                <c:pt idx="6">
                  <c:v>1262</c:v>
                </c:pt>
                <c:pt idx="7">
                  <c:v>1294</c:v>
                </c:pt>
                <c:pt idx="8">
                  <c:v>1347</c:v>
                </c:pt>
                <c:pt idx="9">
                  <c:v>1379</c:v>
                </c:pt>
                <c:pt idx="10">
                  <c:v>1388</c:v>
                </c:pt>
                <c:pt idx="11">
                  <c:v>1386</c:v>
                </c:pt>
                <c:pt idx="12">
                  <c:v>1270</c:v>
                </c:pt>
                <c:pt idx="13">
                  <c:v>1234</c:v>
                </c:pt>
                <c:pt idx="14">
                  <c:v>1178</c:v>
                </c:pt>
                <c:pt idx="15">
                  <c:v>1126</c:v>
                </c:pt>
                <c:pt idx="16">
                  <c:v>1034</c:v>
                </c:pt>
                <c:pt idx="17">
                  <c:v>1019</c:v>
                </c:pt>
                <c:pt idx="18">
                  <c:v>1029</c:v>
                </c:pt>
                <c:pt idx="19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F79-4145-A0F9-D864A026178A}"/>
            </c:ext>
          </c:extLst>
        </c:ser>
        <c:ser>
          <c:idx val="16"/>
          <c:order val="16"/>
          <c:tx>
            <c:strRef>
              <c:f>'C:\Users\pup12\OneDrive - The Pennsylvania State University\OM U Drive\Mis_CC_Requests\BOT_November_2018\[CampusEnrollment_20_Year_Trend_98_17_Revised.xlsx]Chart_data'!$A$20</c:f>
              <c:strCache>
                <c:ptCount val="1"/>
                <c:pt idx="0">
                  <c:v>Shenango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[1]Chart_data!$C$20:$V$20</c:f>
              <c:numCache>
                <c:formatCode>General</c:formatCode>
                <c:ptCount val="20"/>
                <c:pt idx="0">
                  <c:v>1051</c:v>
                </c:pt>
                <c:pt idx="1">
                  <c:v>1032</c:v>
                </c:pt>
                <c:pt idx="2">
                  <c:v>985</c:v>
                </c:pt>
                <c:pt idx="3">
                  <c:v>938</c:v>
                </c:pt>
                <c:pt idx="4">
                  <c:v>905</c:v>
                </c:pt>
                <c:pt idx="5">
                  <c:v>958</c:v>
                </c:pt>
                <c:pt idx="6">
                  <c:v>856</c:v>
                </c:pt>
                <c:pt idx="7">
                  <c:v>893</c:v>
                </c:pt>
                <c:pt idx="8">
                  <c:v>868</c:v>
                </c:pt>
                <c:pt idx="9">
                  <c:v>836</c:v>
                </c:pt>
                <c:pt idx="10">
                  <c:v>816</c:v>
                </c:pt>
                <c:pt idx="11">
                  <c:v>714</c:v>
                </c:pt>
                <c:pt idx="12">
                  <c:v>651</c:v>
                </c:pt>
                <c:pt idx="13">
                  <c:v>578</c:v>
                </c:pt>
                <c:pt idx="14">
                  <c:v>568</c:v>
                </c:pt>
                <c:pt idx="15">
                  <c:v>539</c:v>
                </c:pt>
                <c:pt idx="16">
                  <c:v>508</c:v>
                </c:pt>
                <c:pt idx="17">
                  <c:v>462</c:v>
                </c:pt>
                <c:pt idx="18">
                  <c:v>490</c:v>
                </c:pt>
                <c:pt idx="19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79-4145-A0F9-D864A026178A}"/>
            </c:ext>
          </c:extLst>
        </c:ser>
        <c:ser>
          <c:idx val="17"/>
          <c:order val="17"/>
          <c:tx>
            <c:strRef>
              <c:f>'C:\Users\pup12\OneDrive - The Pennsylvania State University\OM U Drive\Mis_CC_Requests\BOT_November_2018\[CampusEnrollment_20_Year_Trend_98_17_Revised.xlsx]Chart_data'!$A$21</c:f>
              <c:strCache>
                <c:ptCount val="1"/>
                <c:pt idx="0">
                  <c:v>Wilkes-Barre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[1]Chart_data!$C$21:$V$21</c:f>
              <c:numCache>
                <c:formatCode>General</c:formatCode>
                <c:ptCount val="20"/>
                <c:pt idx="0">
                  <c:v>830</c:v>
                </c:pt>
                <c:pt idx="1">
                  <c:v>877</c:v>
                </c:pt>
                <c:pt idx="2">
                  <c:v>852</c:v>
                </c:pt>
                <c:pt idx="3">
                  <c:v>879</c:v>
                </c:pt>
                <c:pt idx="4">
                  <c:v>863</c:v>
                </c:pt>
                <c:pt idx="5">
                  <c:v>779</c:v>
                </c:pt>
                <c:pt idx="6">
                  <c:v>699</c:v>
                </c:pt>
                <c:pt idx="7">
                  <c:v>728</c:v>
                </c:pt>
                <c:pt idx="8">
                  <c:v>697</c:v>
                </c:pt>
                <c:pt idx="9">
                  <c:v>684</c:v>
                </c:pt>
                <c:pt idx="10">
                  <c:v>711</c:v>
                </c:pt>
                <c:pt idx="11">
                  <c:v>766</c:v>
                </c:pt>
                <c:pt idx="12">
                  <c:v>683</c:v>
                </c:pt>
                <c:pt idx="13">
                  <c:v>647</c:v>
                </c:pt>
                <c:pt idx="14">
                  <c:v>613</c:v>
                </c:pt>
                <c:pt idx="15">
                  <c:v>545</c:v>
                </c:pt>
                <c:pt idx="16">
                  <c:v>501</c:v>
                </c:pt>
                <c:pt idx="17">
                  <c:v>487</c:v>
                </c:pt>
                <c:pt idx="18">
                  <c:v>467</c:v>
                </c:pt>
                <c:pt idx="19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F79-4145-A0F9-D864A026178A}"/>
            </c:ext>
          </c:extLst>
        </c:ser>
        <c:ser>
          <c:idx val="18"/>
          <c:order val="18"/>
          <c:tx>
            <c:strRef>
              <c:f>'C:\Users\pup12\OneDrive - The Pennsylvania State University\OM U Drive\Mis_CC_Requests\BOT_November_2018\[CampusEnrollment_20_Year_Trend_98_17_Revised.xlsx]Chart_data'!$A$22</c:f>
              <c:strCache>
                <c:ptCount val="1"/>
                <c:pt idx="0">
                  <c:v>York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cat>
            <c:numRef>
              <c:f>[1]Chart_data!$C$3:$V$3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[1]Chart_data!$C$22:$V$22</c:f>
              <c:numCache>
                <c:formatCode>General</c:formatCode>
                <c:ptCount val="20"/>
                <c:pt idx="0">
                  <c:v>2003</c:v>
                </c:pt>
                <c:pt idx="1">
                  <c:v>2006</c:v>
                </c:pt>
                <c:pt idx="2">
                  <c:v>1954</c:v>
                </c:pt>
                <c:pt idx="3">
                  <c:v>2038</c:v>
                </c:pt>
                <c:pt idx="4">
                  <c:v>1996</c:v>
                </c:pt>
                <c:pt idx="5">
                  <c:v>1793</c:v>
                </c:pt>
                <c:pt idx="6">
                  <c:v>1606</c:v>
                </c:pt>
                <c:pt idx="7">
                  <c:v>1672</c:v>
                </c:pt>
                <c:pt idx="8">
                  <c:v>1622</c:v>
                </c:pt>
                <c:pt idx="9">
                  <c:v>1587</c:v>
                </c:pt>
                <c:pt idx="10">
                  <c:v>1505</c:v>
                </c:pt>
                <c:pt idx="11">
                  <c:v>1509</c:v>
                </c:pt>
                <c:pt idx="12">
                  <c:v>1329</c:v>
                </c:pt>
                <c:pt idx="13">
                  <c:v>1208</c:v>
                </c:pt>
                <c:pt idx="14">
                  <c:v>1177</c:v>
                </c:pt>
                <c:pt idx="15">
                  <c:v>1172</c:v>
                </c:pt>
                <c:pt idx="16">
                  <c:v>1105</c:v>
                </c:pt>
                <c:pt idx="17">
                  <c:v>1066</c:v>
                </c:pt>
                <c:pt idx="18">
                  <c:v>983</c:v>
                </c:pt>
                <c:pt idx="19">
                  <c:v>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79-4145-A0F9-D864A0261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602312"/>
        <c:axId val="641602968"/>
      </c:areaChart>
      <c:catAx>
        <c:axId val="641602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Year - Fall Semester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02968"/>
        <c:crosses val="autoZero"/>
        <c:auto val="1"/>
        <c:lblAlgn val="ctr"/>
        <c:lblOffset val="100"/>
        <c:noMultiLvlLbl val="0"/>
      </c:catAx>
      <c:valAx>
        <c:axId val="64160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Individual Campus Enrollment</a:t>
                </a:r>
              </a:p>
            </c:rich>
          </c:tx>
          <c:layout>
            <c:manualLayout>
              <c:xMode val="edge"/>
              <c:yMode val="edge"/>
              <c:x val="1.2168097926978316E-2"/>
              <c:y val="0.2458451709229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0231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8641337182768989E-3"/>
          <c:y val="0.83543530235204222"/>
          <c:w val="0.98883522325044826"/>
          <c:h val="0.15116415054688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1963415113833E-2"/>
          <c:y val="3.3909964155937097E-2"/>
          <c:w val="0.89950477806231766"/>
          <c:h val="0.78792014797787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'C:\Users\pup12\OneDrive - The Pennsylvania State University\OM U Drive\Mis_CC_Requests\BOT_November_2018\[StudentAidData.xlsx]Campus_data'!$A$14</c:f>
              <c:strCache>
                <c:ptCount val="1"/>
                <c:pt idx="0">
                  <c:v>Median Household Income of Student Who Applied for Aid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44-481F-B9FD-90F3773AC056}"/>
              </c:ext>
            </c:extLst>
          </c:dPt>
          <c:cat>
            <c:strRef>
              <c:f>[1]Campus_data!$B$1:$X$1</c:f>
              <c:strCache>
                <c:ptCount val="20"/>
                <c:pt idx="0">
                  <c:v>Abington</c:v>
                </c:pt>
                <c:pt idx="1">
                  <c:v>Altoona</c:v>
                </c:pt>
                <c:pt idx="2">
                  <c:v>Beaver</c:v>
                </c:pt>
                <c:pt idx="3">
                  <c:v>Berks</c:v>
                </c:pt>
                <c:pt idx="4">
                  <c:v>Brandywine</c:v>
                </c:pt>
                <c:pt idx="5">
                  <c:v>DuBois</c:v>
                </c:pt>
                <c:pt idx="6">
                  <c:v>Erie</c:v>
                </c:pt>
                <c:pt idx="7">
                  <c:v>Fayette</c:v>
                </c:pt>
                <c:pt idx="8">
                  <c:v>Greater Allegheny</c:v>
                </c:pt>
                <c:pt idx="9">
                  <c:v>Harrisburg</c:v>
                </c:pt>
                <c:pt idx="10">
                  <c:v>Hazleton</c:v>
                </c:pt>
                <c:pt idx="11">
                  <c:v>Lehigh Valley</c:v>
                </c:pt>
                <c:pt idx="12">
                  <c:v>Mont Alto</c:v>
                </c:pt>
                <c:pt idx="13">
                  <c:v>New Kensington</c:v>
                </c:pt>
                <c:pt idx="14">
                  <c:v>Schuylkill</c:v>
                </c:pt>
                <c:pt idx="15">
                  <c:v>Scranton</c:v>
                </c:pt>
                <c:pt idx="16">
                  <c:v>Shenango</c:v>
                </c:pt>
                <c:pt idx="17">
                  <c:v>Wilkes-Barre</c:v>
                </c:pt>
                <c:pt idx="18">
                  <c:v>York</c:v>
                </c:pt>
                <c:pt idx="19">
                  <c:v>University Park</c:v>
                </c:pt>
              </c:strCache>
              <c:extLst/>
            </c:strRef>
          </c:cat>
          <c:val>
            <c:numRef>
              <c:f>[1]Campus_data!$B$14:$X$14</c:f>
              <c:numCache>
                <c:formatCode>General</c:formatCode>
                <c:ptCount val="20"/>
                <c:pt idx="0">
                  <c:v>44228</c:v>
                </c:pt>
                <c:pt idx="1">
                  <c:v>79746.5</c:v>
                </c:pt>
                <c:pt idx="2">
                  <c:v>71411.5</c:v>
                </c:pt>
                <c:pt idx="3">
                  <c:v>71255.5</c:v>
                </c:pt>
                <c:pt idx="4">
                  <c:v>57899</c:v>
                </c:pt>
                <c:pt idx="5">
                  <c:v>63088</c:v>
                </c:pt>
                <c:pt idx="6">
                  <c:v>80572</c:v>
                </c:pt>
                <c:pt idx="7">
                  <c:v>57624</c:v>
                </c:pt>
                <c:pt idx="8">
                  <c:v>52000</c:v>
                </c:pt>
                <c:pt idx="9">
                  <c:v>64448</c:v>
                </c:pt>
                <c:pt idx="10">
                  <c:v>57895</c:v>
                </c:pt>
                <c:pt idx="11">
                  <c:v>59874</c:v>
                </c:pt>
                <c:pt idx="12">
                  <c:v>67785</c:v>
                </c:pt>
                <c:pt idx="13">
                  <c:v>71300</c:v>
                </c:pt>
                <c:pt idx="14">
                  <c:v>51360.5</c:v>
                </c:pt>
                <c:pt idx="15">
                  <c:v>48490</c:v>
                </c:pt>
                <c:pt idx="16">
                  <c:v>27394</c:v>
                </c:pt>
                <c:pt idx="17">
                  <c:v>70826.5</c:v>
                </c:pt>
                <c:pt idx="18">
                  <c:v>61763</c:v>
                </c:pt>
                <c:pt idx="19">
                  <c:v>114009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944-481F-B9FD-90F3773AC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7805744"/>
        <c:axId val="547808040"/>
      </c:barChart>
      <c:lineChart>
        <c:grouping val="standard"/>
        <c:varyColors val="0"/>
        <c:ser>
          <c:idx val="1"/>
          <c:order val="1"/>
          <c:tx>
            <c:strRef>
              <c:f>'C:\Users\pup12\OneDrive - The Pennsylvania State University\OM U Drive\Mis_CC_Requests\BOT_November_2018\[StudentAidData.xlsx]Campus_data'!$A$23</c:f>
              <c:strCache>
                <c:ptCount val="1"/>
                <c:pt idx="0">
                  <c:v>PA Average Median Income</c:v>
                </c:pt>
              </c:strCache>
            </c:strRef>
          </c:tx>
          <c:spPr>
            <a:ln w="984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[1]Campus_data!$B$1:$X$1</c:f>
              <c:strCache>
                <c:ptCount val="20"/>
                <c:pt idx="0">
                  <c:v>Abington</c:v>
                </c:pt>
                <c:pt idx="1">
                  <c:v>Altoona</c:v>
                </c:pt>
                <c:pt idx="2">
                  <c:v>Beaver</c:v>
                </c:pt>
                <c:pt idx="3">
                  <c:v>Berks</c:v>
                </c:pt>
                <c:pt idx="4">
                  <c:v>Brandywine</c:v>
                </c:pt>
                <c:pt idx="5">
                  <c:v>DuBois</c:v>
                </c:pt>
                <c:pt idx="6">
                  <c:v>Erie</c:v>
                </c:pt>
                <c:pt idx="7">
                  <c:v>Fayette</c:v>
                </c:pt>
                <c:pt idx="8">
                  <c:v>Greater Allegheny</c:v>
                </c:pt>
                <c:pt idx="9">
                  <c:v>Harrisburg</c:v>
                </c:pt>
                <c:pt idx="10">
                  <c:v>Hazleton</c:v>
                </c:pt>
                <c:pt idx="11">
                  <c:v>Lehigh Valley</c:v>
                </c:pt>
                <c:pt idx="12">
                  <c:v>Mont Alto</c:v>
                </c:pt>
                <c:pt idx="13">
                  <c:v>New Kensington</c:v>
                </c:pt>
                <c:pt idx="14">
                  <c:v>Schuylkill</c:v>
                </c:pt>
                <c:pt idx="15">
                  <c:v>Scranton</c:v>
                </c:pt>
                <c:pt idx="16">
                  <c:v>Shenango</c:v>
                </c:pt>
                <c:pt idx="17">
                  <c:v>Wilkes-Barre</c:v>
                </c:pt>
                <c:pt idx="18">
                  <c:v>York</c:v>
                </c:pt>
                <c:pt idx="19">
                  <c:v>University Park</c:v>
                </c:pt>
              </c:strCache>
              <c:extLst/>
            </c:strRef>
          </c:cat>
          <c:val>
            <c:numRef>
              <c:f>[1]Campus_data!$B$23:$X$23</c:f>
              <c:numCache>
                <c:formatCode>General</c:formatCode>
                <c:ptCount val="20"/>
                <c:pt idx="0">
                  <c:v>56907</c:v>
                </c:pt>
                <c:pt idx="1">
                  <c:v>56907</c:v>
                </c:pt>
                <c:pt idx="2">
                  <c:v>56907</c:v>
                </c:pt>
                <c:pt idx="3">
                  <c:v>56907</c:v>
                </c:pt>
                <c:pt idx="4">
                  <c:v>56907</c:v>
                </c:pt>
                <c:pt idx="5">
                  <c:v>56907</c:v>
                </c:pt>
                <c:pt idx="6">
                  <c:v>56907</c:v>
                </c:pt>
                <c:pt idx="7">
                  <c:v>56907</c:v>
                </c:pt>
                <c:pt idx="8">
                  <c:v>56907</c:v>
                </c:pt>
                <c:pt idx="9">
                  <c:v>56907</c:v>
                </c:pt>
                <c:pt idx="10">
                  <c:v>56907</c:v>
                </c:pt>
                <c:pt idx="11">
                  <c:v>56907</c:v>
                </c:pt>
                <c:pt idx="12">
                  <c:v>56907</c:v>
                </c:pt>
                <c:pt idx="13">
                  <c:v>56907</c:v>
                </c:pt>
                <c:pt idx="14">
                  <c:v>56907</c:v>
                </c:pt>
                <c:pt idx="15">
                  <c:v>56907</c:v>
                </c:pt>
                <c:pt idx="16">
                  <c:v>56907</c:v>
                </c:pt>
                <c:pt idx="17">
                  <c:v>56907</c:v>
                </c:pt>
                <c:pt idx="18">
                  <c:v>56907</c:v>
                </c:pt>
                <c:pt idx="19">
                  <c:v>56907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1944-481F-B9FD-90F3773AC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805744"/>
        <c:axId val="547808040"/>
      </c:lineChart>
      <c:catAx>
        <c:axId val="5478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08040"/>
        <c:crosses val="autoZero"/>
        <c:auto val="1"/>
        <c:lblAlgn val="ctr"/>
        <c:lblOffset val="100"/>
        <c:noMultiLvlLbl val="0"/>
      </c:catAx>
      <c:valAx>
        <c:axId val="54780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0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AAB5D0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5A-48A3-9435-0D293255D95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5A-48A3-9435-0D293255D95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5A-48A3-9435-0D293255D95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5A-48A3-9435-0D293255D95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5A-48A3-9435-0D293255D9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45A-48A3-9435-0D293255D95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45A-48A3-9435-0D293255D95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45A-48A3-9435-0D293255D95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45A-48A3-9435-0D293255D95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45A-48A3-9435-0D293255D9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3D4A2F5-F4EC-429A-880F-9AF809FA34BF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5A-48A3-9435-0D293255D958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4-E45A-48A3-9435-0D293255D958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E45A-48A3-9435-0D293255D958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45A-48A3-9435-0D293255D958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45A-48A3-9435-0D293255D958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6-E45A-48A3-9435-0D293255D958}"/>
                </c:ext>
              </c:extLst>
            </c:dLbl>
            <c:dLbl>
              <c:idx val="6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7-E45A-48A3-9435-0D293255D958}"/>
                </c:ext>
              </c:extLst>
            </c:dLbl>
            <c:dLbl>
              <c:idx val="7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8-E45A-48A3-9435-0D293255D958}"/>
                </c:ext>
              </c:extLst>
            </c:dLbl>
            <c:dLbl>
              <c:idx val="8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E45A-48A3-9435-0D293255D958}"/>
                </c:ext>
              </c:extLst>
            </c:dLbl>
            <c:dLbl>
              <c:idx val="9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E45A-48A3-9435-0D293255D958}"/>
                </c:ext>
              </c:extLst>
            </c:dLbl>
            <c:dLbl>
              <c:idx val="1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E45A-48A3-9435-0D293255D958}"/>
                </c:ext>
              </c:extLst>
            </c:dLbl>
            <c:dLbl>
              <c:idx val="11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E45A-48A3-9435-0D293255D958}"/>
                </c:ext>
              </c:extLst>
            </c:dLbl>
            <c:dLbl>
              <c:idx val="12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9-E45A-48A3-9435-0D293255D958}"/>
                </c:ext>
              </c:extLst>
            </c:dLbl>
            <c:dLbl>
              <c:idx val="13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A-E45A-48A3-9435-0D293255D958}"/>
                </c:ext>
              </c:extLst>
            </c:dLbl>
            <c:dLbl>
              <c:idx val="1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E45A-48A3-9435-0D293255D958}"/>
                </c:ext>
              </c:extLst>
            </c:dLbl>
            <c:dLbl>
              <c:idx val="15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E45A-48A3-9435-0D293255D958}"/>
                </c:ext>
              </c:extLst>
            </c:dLbl>
            <c:dLbl>
              <c:idx val="16"/>
              <c:layout>
                <c:manualLayout>
                  <c:x val="-1.0751755844146826E-16"/>
                  <c:y val="-6.0543335918741099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B-E45A-48A3-9435-0D293255D958}"/>
                </c:ext>
              </c:extLst>
            </c:dLbl>
            <c:dLbl>
              <c:idx val="17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E45A-48A3-9435-0D293255D958}"/>
                </c:ext>
              </c:extLst>
            </c:dLbl>
            <c:dLbl>
              <c:idx val="18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D-E45A-48A3-9435-0D293255D958}"/>
                </c:ext>
              </c:extLst>
            </c:dLbl>
            <c:dLbl>
              <c:idx val="19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E45A-48A3-9435-0D293255D95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Minority_Data!$A$18:$A$38</c:f>
              <c:strCache>
                <c:ptCount val="20"/>
                <c:pt idx="0">
                  <c:v>Abington</c:v>
                </c:pt>
                <c:pt idx="1">
                  <c:v>Altoona</c:v>
                </c:pt>
                <c:pt idx="2">
                  <c:v>Beaver</c:v>
                </c:pt>
                <c:pt idx="3">
                  <c:v>Berks</c:v>
                </c:pt>
                <c:pt idx="4">
                  <c:v>Brandywine</c:v>
                </c:pt>
                <c:pt idx="5">
                  <c:v>DuBois</c:v>
                </c:pt>
                <c:pt idx="6">
                  <c:v>Erie</c:v>
                </c:pt>
                <c:pt idx="7">
                  <c:v>Fayette</c:v>
                </c:pt>
                <c:pt idx="8">
                  <c:v>Greater Allegheny</c:v>
                </c:pt>
                <c:pt idx="9">
                  <c:v>Harrisburg</c:v>
                </c:pt>
                <c:pt idx="10">
                  <c:v>Hazleton</c:v>
                </c:pt>
                <c:pt idx="11">
                  <c:v>Lehigh Valley</c:v>
                </c:pt>
                <c:pt idx="12">
                  <c:v>Mont Alto</c:v>
                </c:pt>
                <c:pt idx="13">
                  <c:v>New Kensington</c:v>
                </c:pt>
                <c:pt idx="14">
                  <c:v>Schuylkill</c:v>
                </c:pt>
                <c:pt idx="15">
                  <c:v>Scranton</c:v>
                </c:pt>
                <c:pt idx="16">
                  <c:v>Shenango</c:v>
                </c:pt>
                <c:pt idx="17">
                  <c:v>Wilkes-Barre</c:v>
                </c:pt>
                <c:pt idx="18">
                  <c:v>York</c:v>
                </c:pt>
                <c:pt idx="19">
                  <c:v>University Park</c:v>
                </c:pt>
              </c:strCache>
            </c:strRef>
          </c:cat>
          <c:val>
            <c:numRef>
              <c:f>Minority_Data!$B$18:$B$38</c:f>
              <c:numCache>
                <c:formatCode>0%</c:formatCode>
                <c:ptCount val="20"/>
                <c:pt idx="0">
                  <c:v>0.41484716157205243</c:v>
                </c:pt>
                <c:pt idx="1">
                  <c:v>0.17116599655370476</c:v>
                </c:pt>
                <c:pt idx="2">
                  <c:v>0.19847328244274809</c:v>
                </c:pt>
                <c:pt idx="3">
                  <c:v>0.27473335785215153</c:v>
                </c:pt>
                <c:pt idx="4">
                  <c:v>0.38178025034770513</c:v>
                </c:pt>
                <c:pt idx="5">
                  <c:v>5.9829059829059832E-2</c:v>
                </c:pt>
                <c:pt idx="6">
                  <c:v>0.12372278987116837</c:v>
                </c:pt>
                <c:pt idx="7">
                  <c:v>0.12269938650306748</c:v>
                </c:pt>
                <c:pt idx="8">
                  <c:v>0.34004024144869216</c:v>
                </c:pt>
                <c:pt idx="9">
                  <c:v>0.26787472917077015</c:v>
                </c:pt>
                <c:pt idx="10">
                  <c:v>0.30463576158940397</c:v>
                </c:pt>
                <c:pt idx="11">
                  <c:v>0.32317736670293795</c:v>
                </c:pt>
                <c:pt idx="12">
                  <c:v>0.16793893129770993</c:v>
                </c:pt>
                <c:pt idx="13">
                  <c:v>0.10588235294117647</c:v>
                </c:pt>
                <c:pt idx="14">
                  <c:v>0.25409836065573771</c:v>
                </c:pt>
                <c:pt idx="15">
                  <c:v>0.21768707482993196</c:v>
                </c:pt>
                <c:pt idx="16">
                  <c:v>0.12040816326530612</c:v>
                </c:pt>
                <c:pt idx="17">
                  <c:v>0.14132762312633834</c:v>
                </c:pt>
                <c:pt idx="18">
                  <c:v>0.20040691759918616</c:v>
                </c:pt>
                <c:pt idx="1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45A-48A3-9435-0D293255D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272896"/>
        <c:axId val="202273552"/>
      </c:barChart>
      <c:catAx>
        <c:axId val="2022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73552"/>
        <c:crosses val="autoZero"/>
        <c:auto val="1"/>
        <c:lblAlgn val="ctr"/>
        <c:lblOffset val="100"/>
        <c:noMultiLvlLbl val="0"/>
      </c:catAx>
      <c:valAx>
        <c:axId val="2022735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AAB5D0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0.8071</cdr:x>
      <cdr:y>0.96232</cdr:y>
    </cdr:from>
    <cdr:to>
      <cdr:x>0.99246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AE2E5F-0CAA-4F06-A1AD-A7191329CA2B}"/>
            </a:ext>
          </a:extLst>
        </cdr:cNvPr>
        <cdr:cNvSpPr txBox="1"/>
      </cdr:nvSpPr>
      <cdr:spPr>
        <a:xfrm xmlns:a="http://schemas.openxmlformats.org/drawingml/2006/main">
          <a:off x="6992471" y="6051175"/>
          <a:ext cx="1605963" cy="236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0.71574</cdr:x>
      <cdr:y>0.96081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89964F3-2584-4225-A35E-E5563805E2E8}"/>
            </a:ext>
          </a:extLst>
        </cdr:cNvPr>
        <cdr:cNvSpPr txBox="1"/>
      </cdr:nvSpPr>
      <cdr:spPr>
        <a:xfrm xmlns:a="http://schemas.openxmlformats.org/drawingml/2006/main">
          <a:off x="6545011" y="6100718"/>
          <a:ext cx="2599387" cy="248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Source:</a:t>
          </a:r>
          <a:r>
            <a:rPr lang="en-US" baseline="0" dirty="0"/>
            <a:t> </a:t>
          </a:r>
          <a:r>
            <a:rPr lang="en-US" dirty="0"/>
            <a:t>Official Fall Census Data 1999 -</a:t>
          </a:r>
          <a:r>
            <a:rPr lang="en-US" baseline="0" dirty="0"/>
            <a:t> 2018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0.95664</cdr:y>
    </cdr:from>
    <cdr:to>
      <cdr:x>0.24248</cdr:x>
      <cdr:y>0.98034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DCD1A0-C9BC-46B6-8442-045E1186B7E4}"/>
            </a:ext>
          </a:extLst>
        </cdr:cNvPr>
        <cdr:cNvSpPr txBox="1"/>
      </cdr:nvSpPr>
      <cdr:spPr>
        <a:xfrm xmlns:a="http://schemas.openxmlformats.org/drawingml/2006/main">
          <a:off x="0" y="5476138"/>
          <a:ext cx="2383530" cy="135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Source:  Penn State Office of Student Aid, Fall 2016</a:t>
          </a:r>
        </a:p>
      </cdr:txBody>
    </cdr:sp>
  </cdr:relSizeAnchor>
  <cdr:relSizeAnchor xmlns:cdr="http://schemas.openxmlformats.org/drawingml/2006/chartDrawing">
    <cdr:from>
      <cdr:x>0.39756</cdr:x>
      <cdr:y>0.37387</cdr:y>
    </cdr:from>
    <cdr:to>
      <cdr:x>0.50312</cdr:x>
      <cdr:y>0.51917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737B1C8-B736-43F9-88C6-71CB80C1E30A}"/>
            </a:ext>
          </a:extLst>
        </cdr:cNvPr>
        <cdr:cNvSpPr txBox="1"/>
      </cdr:nvSpPr>
      <cdr:spPr>
        <a:xfrm xmlns:a="http://schemas.openxmlformats.org/drawingml/2006/main">
          <a:off x="3443654" y="23527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0.43316</cdr:x>
      <cdr:y>0.30554</cdr:y>
    </cdr:from>
    <cdr:to>
      <cdr:x>0.61925</cdr:x>
      <cdr:y>0.34434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4FDB732-AEBE-4E34-BDC4-254959E30DB8}"/>
            </a:ext>
          </a:extLst>
        </cdr:cNvPr>
        <cdr:cNvSpPr txBox="1"/>
      </cdr:nvSpPr>
      <cdr:spPr>
        <a:xfrm xmlns:a="http://schemas.openxmlformats.org/drawingml/2006/main">
          <a:off x="3347769" y="1683873"/>
          <a:ext cx="1438226" cy="213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Median</a:t>
          </a:r>
          <a:r>
            <a:rPr lang="en-US" sz="1400" b="1" dirty="0"/>
            <a:t> </a:t>
          </a:r>
          <a:r>
            <a:rPr lang="en-US" sz="1600" b="1" dirty="0"/>
            <a:t>PA income - 2016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0.4307</cdr:x>
      <cdr:y>0.36618</cdr:y>
    </cdr:from>
    <cdr:to>
      <cdr:x>0.46547</cdr:x>
      <cdr:y>0.43733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00032650-F746-47DB-901F-F5EFCC47383F}"/>
            </a:ext>
          </a:extLst>
        </cdr:cNvPr>
        <cdr:cNvCxnSpPr/>
      </cdr:nvCxnSpPr>
      <cdr:spPr>
        <a:xfrm xmlns:a="http://schemas.openxmlformats.org/drawingml/2006/main" flipH="1">
          <a:off x="3328711" y="2018063"/>
          <a:ext cx="268725" cy="3921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0.67211</cdr:x>
      <cdr:y>0.95633</cdr:y>
    </cdr:from>
    <cdr:to>
      <cdr:x>0.91459</cdr:x>
      <cdr:y>0.98003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D2A00EA-FEBB-425C-8388-69E7845E2927}"/>
            </a:ext>
          </a:extLst>
        </cdr:cNvPr>
        <cdr:cNvSpPr txBox="1"/>
      </cdr:nvSpPr>
      <cdr:spPr>
        <a:xfrm xmlns:a="http://schemas.openxmlformats.org/drawingml/2006/main">
          <a:off x="6606681" y="5474379"/>
          <a:ext cx="2383530" cy="135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Data includes only students applying for aid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08088-2AFA-4700-B26F-D1E7D450529F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0FDC-5360-4A7F-8807-1CFD551C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639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BDB14-E4AB-4BAC-BB5A-EA4858225FE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748D-AC90-4E07-A3B3-1F47E23758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7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1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2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5D8E-E6FE-478F-8A97-4B9EC1F2CF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1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60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2AE732A-A94D-7948-AC8A-EA6E2776516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9918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2AE732A-A94D-7948-AC8A-EA6E2776516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623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2AE732A-A94D-7948-AC8A-EA6E2776516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5384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2AE732A-A94D-7948-AC8A-EA6E2776516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3507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09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6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85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53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28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2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4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1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76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3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1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0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2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33147"/>
            <a:ext cx="8534400" cy="1470025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32730"/>
            <a:ext cx="8534400" cy="644956"/>
          </a:xfrm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04201"/>
            <a:ext cx="12192000" cy="1753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10" descr="PSUrev_sht28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77" y="3300717"/>
            <a:ext cx="2536180" cy="1456383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828800" y="5263109"/>
            <a:ext cx="8373533" cy="530225"/>
          </a:xfrm>
        </p:spPr>
        <p:txBody>
          <a:bodyPr>
            <a:normAutofit/>
          </a:bodyPr>
          <a:lstStyle>
            <a:lvl1pPr marL="0" indent="0">
              <a:buNone/>
              <a:defRPr sz="24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26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08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6498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652029"/>
          </a:xfrm>
        </p:spPr>
        <p:txBody>
          <a:bodyPr vert="eaVert"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52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635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977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2000">
              <a:schemeClr val="accent2">
                <a:lumMod val="94000"/>
                <a:lumOff val="6000"/>
              </a:schemeClr>
            </a:gs>
            <a:gs pos="32000">
              <a:schemeClr val="accent2">
                <a:lumMod val="92000"/>
              </a:schemeClr>
            </a:gs>
            <a:gs pos="63000">
              <a:schemeClr val="accent2">
                <a:lumMod val="75000"/>
              </a:schemeClr>
            </a:gs>
            <a:gs pos="100000">
              <a:schemeClr val="accent2">
                <a:lumMod val="3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3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2000">
              <a:schemeClr val="accent2">
                <a:lumMod val="94000"/>
                <a:lumOff val="6000"/>
              </a:schemeClr>
            </a:gs>
            <a:gs pos="32000">
              <a:schemeClr val="accent2">
                <a:lumMod val="92000"/>
              </a:schemeClr>
            </a:gs>
            <a:gs pos="63000">
              <a:schemeClr val="accent2">
                <a:lumMod val="75000"/>
              </a:schemeClr>
            </a:gs>
            <a:gs pos="100000">
              <a:schemeClr val="accent2">
                <a:lumMod val="3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68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27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75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97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865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8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66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8569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1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731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294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16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316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190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66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24874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91143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90956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4" y="6304862"/>
            <a:ext cx="8643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4404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1107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1107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4" y="6304862"/>
            <a:ext cx="8545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51056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71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7671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374574" y="6304862"/>
            <a:ext cx="8530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34963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4" y="6304862"/>
            <a:ext cx="868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97885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4" y="6304862"/>
            <a:ext cx="877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4831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3052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468476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801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2306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565937"/>
            <a:ext cx="7315200" cy="566739"/>
          </a:xfrm>
        </p:spPr>
        <p:txBody>
          <a:bodyPr anchor="b"/>
          <a:lstStyle>
            <a:lvl1pPr algn="l">
              <a:defRPr sz="2667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1139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32677"/>
            <a:ext cx="7315200" cy="70932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62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0030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1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124914"/>
            <a:ext cx="12192000" cy="733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spc="1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6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B0F0">
                <a:lumMod val="92000"/>
                <a:lumOff val="8000"/>
              </a:srgbClr>
            </a:gs>
            <a:gs pos="37000">
              <a:schemeClr val="accent2">
                <a:lumMod val="99000"/>
              </a:schemeClr>
            </a:gs>
            <a:gs pos="58000">
              <a:schemeClr val="accent2">
                <a:lumMod val="75000"/>
              </a:schemeClr>
            </a:gs>
            <a:gs pos="100000">
              <a:schemeClr val="accent2">
                <a:lumMod val="29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00" y="-1549400"/>
            <a:ext cx="13512800" cy="1013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92" y="177800"/>
            <a:ext cx="2478617" cy="11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defTabSz="457177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Franklin Gothic Book"/>
          <a:ea typeface="+mn-ea"/>
          <a:cs typeface="+mn-cs"/>
        </a:defRPr>
      </a:lvl1pPr>
      <a:lvl2pPr marL="742913" indent="-285737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Franklin Gothic Book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Franklin Gothic Book"/>
          <a:ea typeface="+mn-ea"/>
          <a:cs typeface="+mn-cs"/>
        </a:defRPr>
      </a:lvl3pPr>
      <a:lvl4pPr marL="1600121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Franklin Gothic Book"/>
          <a:ea typeface="+mn-ea"/>
          <a:cs typeface="+mn-cs"/>
        </a:defRPr>
      </a:lvl4pPr>
      <a:lvl5pPr marL="2057298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Franklin Gothic Book"/>
          <a:ea typeface="+mn-ea"/>
          <a:cs typeface="+mn-cs"/>
        </a:defRPr>
      </a:lvl5pPr>
      <a:lvl6pPr marL="251447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B0F0"/>
            </a:gs>
            <a:gs pos="43000">
              <a:schemeClr val="accent2">
                <a:lumMod val="92000"/>
              </a:schemeClr>
            </a:gs>
            <a:gs pos="63000">
              <a:schemeClr val="accent2">
                <a:lumMod val="75000"/>
              </a:schemeClr>
            </a:gs>
            <a:gs pos="100000">
              <a:schemeClr val="accent2">
                <a:lumMod val="13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45851" y="1672165"/>
            <a:ext cx="12192000" cy="3585635"/>
            <a:chOff x="-34388" y="-1212850"/>
            <a:chExt cx="9144000" cy="2689226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711200" y="6351"/>
              <a:ext cx="7772400" cy="147002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342891" rtl="0" eaLnBrk="1" latinLnBrk="0" hangingPunct="1">
                <a:spcBef>
                  <a:spcPct val="0"/>
                </a:spcBef>
                <a:buNone/>
                <a:defRPr sz="3300" b="1" i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0666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4388" y="-1212850"/>
              <a:ext cx="9144000" cy="1710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4221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1769" y="2009177"/>
            <a:ext cx="1039650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Major Initiatives Underway at Penn State</a:t>
            </a:r>
          </a:p>
          <a:p>
            <a:pPr algn="ctr"/>
            <a:endParaRPr lang="en-US" sz="2400" b="1" dirty="0">
              <a:solidFill>
                <a:prstClr val="white"/>
              </a:solidFill>
            </a:endParaRP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Academic Leadership Forum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December 5, 2018</a:t>
            </a:r>
          </a:p>
          <a:p>
            <a:pPr algn="ctr"/>
            <a:endParaRPr lang="en-US" sz="4400" dirty="0">
              <a:solidFill>
                <a:srgbClr val="242852">
                  <a:lumMod val="50000"/>
                </a:srgbClr>
              </a:solidFill>
            </a:endParaRPr>
          </a:p>
          <a:p>
            <a:pPr algn="ctr"/>
            <a:endParaRPr lang="en-US" sz="4400" b="1" dirty="0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2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Matching Programs Update</a:t>
            </a:r>
            <a:br>
              <a:rPr lang="en-US" dirty="0"/>
            </a:br>
            <a:r>
              <a:rPr lang="en-US" sz="2133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of October 31, 2018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2248"/>
              </p:ext>
            </p:extLst>
          </p:nvPr>
        </p:nvGraphicFramePr>
        <p:xfrm>
          <a:off x="734292" y="1600202"/>
          <a:ext cx="9997439" cy="43688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949">
                  <a:extLst>
                    <a:ext uri="{9D8B030D-6E8A-4147-A177-3AD203B41FA5}">
                      <a16:colId xmlns:a16="http://schemas.microsoft.com/office/drawing/2014/main" val="904212746"/>
                    </a:ext>
                  </a:extLst>
                </a:gridCol>
                <a:gridCol w="1477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7881">
                  <a:extLst>
                    <a:ext uri="{9D8B030D-6E8A-4147-A177-3AD203B41FA5}">
                      <a16:colId xmlns:a16="http://schemas.microsoft.com/office/drawing/2014/main" val="2934000641"/>
                    </a:ext>
                  </a:extLst>
                </a:gridCol>
              </a:tblGrid>
              <a:tr h="9150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Matching Program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Committed Donor Gifts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Donor Gifts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Impact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Proposals Outstanding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Solicited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Total Impact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0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Doors Scholarship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$30,800,000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$92,400,000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$18,300,000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$54,900,000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First-time Scholarship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$14,300,000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$28,600,000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$6,900,000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$13,800,000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0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Matching Scholarship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$8,600,000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$17,200,000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$4,500,000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$9,000,000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0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Scholarship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$12,400,000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$24,800,000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$30,500,000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$61,000,000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020091"/>
                  </a:ext>
                </a:extLst>
              </a:tr>
            </a:tbl>
          </a:graphicData>
        </a:graphic>
      </p:graphicFrame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2DC2024C-1417-41D8-8B4C-2E8AE47D7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8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414091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dirty="0"/>
              <a:t>3. </a:t>
            </a:r>
            <a:r>
              <a:rPr lang="en-US" sz="4000" dirty="0">
                <a:solidFill>
                  <a:srgbClr val="629DD1"/>
                </a:solidFill>
              </a:rPr>
              <a:t>Greek Life Reform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290" y="1535925"/>
            <a:ext cx="102681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Franklin Gothic Book" panose="020B0503020102020204" pitchFamily="34" charset="0"/>
              </a:rPr>
              <a:t>Leading conversations at Penn State and on the national stage.</a:t>
            </a:r>
          </a:p>
          <a:p>
            <a:pPr marL="346075" indent="-3460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Franklin Gothic Book" panose="020B0503020102020204" pitchFamily="34" charset="0"/>
              </a:rPr>
              <a:t>Participated in </a:t>
            </a:r>
            <a:r>
              <a:rPr lang="en-US" sz="2800" i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The New York Tim</a:t>
            </a:r>
            <a:r>
              <a:rPr lang="en-US" sz="2800" dirty="0">
                <a:solidFill>
                  <a:schemeClr val="tx2"/>
                </a:solidFill>
                <a:latin typeface="Franklin Gothic Book" panose="020B0503020102020204" pitchFamily="34" charset="0"/>
              </a:rPr>
              <a:t>es Forum on May 31</a:t>
            </a:r>
            <a:r>
              <a:rPr lang="en-US" sz="2800" baseline="30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st</a:t>
            </a:r>
            <a:r>
              <a:rPr lang="en-US" sz="2800" dirty="0">
                <a:solidFill>
                  <a:schemeClr val="tx2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346075" indent="-3460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Franklin Gothic Book" panose="020B0503020102020204" pitchFamily="34" charset="0"/>
              </a:rPr>
              <a:t>Held discussions with other university leaders at APLU.</a:t>
            </a:r>
          </a:p>
          <a:p>
            <a:pPr marL="346075" indent="-3460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Franklin Gothic Book" panose="020B0503020102020204" pitchFamily="34" charset="0"/>
              </a:rPr>
              <a:t>Supported passage of the Timothy J. Piazza Antihazing legislation that was signed into law Oct. 19.</a:t>
            </a:r>
          </a:p>
          <a:p>
            <a:pPr marL="346075" indent="-3460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Franklin Gothic Book" panose="020B0503020102020204" pitchFamily="34" charset="0"/>
              </a:rPr>
              <a:t>Steve Veldkamp, Danny Shaha and members of the Office of Fraternity and Sorority Life discussed efforts at the national Association of Fraternity/Sorority Advisors on Dec. 1.</a:t>
            </a:r>
          </a:p>
          <a:p>
            <a:pPr marL="346075" indent="-34607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47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414091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dirty="0"/>
              <a:t>4. </a:t>
            </a:r>
            <a:r>
              <a:rPr lang="en-US" sz="4000" dirty="0">
                <a:solidFill>
                  <a:srgbClr val="629DD1"/>
                </a:solidFill>
              </a:rPr>
              <a:t>Invent Penn State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743" y="1623181"/>
            <a:ext cx="597408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/>
              <a:t>21 LaunchBoxes across the state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prstClr val="black"/>
                </a:solidFill>
              </a:rPr>
              <a:t>6 opened in 2016; 5 in 2017; 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prstClr val="black"/>
                </a:solidFill>
              </a:rPr>
              <a:t>4 in 2018; 5 in progress.</a:t>
            </a:r>
          </a:p>
          <a:p>
            <a:pPr>
              <a:spcBef>
                <a:spcPts val="600"/>
              </a:spcBef>
            </a:pPr>
            <a:endParaRPr lang="en-US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ED28A-0A7C-4DF8-B11B-830F0E5E6B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3736" y="3466822"/>
            <a:ext cx="3704890" cy="240636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6BFFAD6-E229-4B2C-B6EC-C1C5A7355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96746"/>
              </p:ext>
            </p:extLst>
          </p:nvPr>
        </p:nvGraphicFramePr>
        <p:xfrm>
          <a:off x="6096000" y="772230"/>
          <a:ext cx="4801312" cy="5100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642">
                  <a:extLst>
                    <a:ext uri="{9D8B030D-6E8A-4147-A177-3AD203B41FA5}">
                      <a16:colId xmlns:a16="http://schemas.microsoft.com/office/drawing/2014/main" val="3352127059"/>
                    </a:ext>
                  </a:extLst>
                </a:gridCol>
                <a:gridCol w="2377670">
                  <a:extLst>
                    <a:ext uri="{9D8B030D-6E8A-4147-A177-3AD203B41FA5}">
                      <a16:colId xmlns:a16="http://schemas.microsoft.com/office/drawing/2014/main" val="1630069315"/>
                    </a:ext>
                  </a:extLst>
                </a:gridCol>
              </a:tblGrid>
              <a:tr h="3724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Activity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FY ’16-‘18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302250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Entrepreneurs Assisted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1,792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68343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Students Engaged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4,529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313782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Faculty/Staff Engaged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519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311132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New Product Development Projects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170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584610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New Startups Program Graduates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154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08724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New Companies in PA Communities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45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678464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Jobs Created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107.5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831134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Internships Created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317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588334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In-Kind Support Est. Value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$781,306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641250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External Matched/Leverage Funds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$4,523,456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033115"/>
                  </a:ext>
                </a:extLst>
              </a:tr>
            </a:tbl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B26D33DD-E038-4FC0-9FF9-94953CED1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078" y="850790"/>
            <a:ext cx="59220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7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3166" y="300887"/>
            <a:ext cx="12077179" cy="1143000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5600" b="1" i="0" kern="1200">
                <a:solidFill>
                  <a:schemeClr val="accent1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3500" dirty="0"/>
              <a:t>Disclosures, Patents, Licenses and Startups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112182" y="1166911"/>
          <a:ext cx="9967635" cy="452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619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919" y="94994"/>
            <a:ext cx="11507536" cy="1143000"/>
          </a:xfrm>
        </p:spPr>
        <p:txBody>
          <a:bodyPr>
            <a:noAutofit/>
          </a:bodyPr>
          <a:lstStyle/>
          <a:p>
            <a:r>
              <a:rPr lang="en-US" sz="3600" dirty="0"/>
              <a:t>5. </a:t>
            </a:r>
            <a:r>
              <a:rPr lang="en-US" sz="3600" i="1" dirty="0">
                <a:solidFill>
                  <a:srgbClr val="629DD1"/>
                </a:solidFill>
              </a:rPr>
              <a:t>A Greater Penn State for 21</a:t>
            </a:r>
            <a:r>
              <a:rPr lang="en-US" sz="3600" i="1" baseline="30000" dirty="0">
                <a:solidFill>
                  <a:srgbClr val="629DD1"/>
                </a:solidFill>
              </a:rPr>
              <a:t>st</a:t>
            </a:r>
            <a:r>
              <a:rPr lang="en-US" sz="3600" i="1" dirty="0">
                <a:solidFill>
                  <a:srgbClr val="629DD1"/>
                </a:solidFill>
              </a:rPr>
              <a:t> Century Excellence</a:t>
            </a:r>
            <a:endParaRPr lang="en-US" sz="4000" i="1" dirty="0">
              <a:solidFill>
                <a:srgbClr val="629DD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290" y="1535925"/>
            <a:ext cx="102681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D4227-1F28-4CFE-8050-BCC8B064A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13" y="1316087"/>
            <a:ext cx="10138459" cy="47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9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16" y="212612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Commitments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006600"/>
          <a:ext cx="109728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000" y="1295401"/>
            <a:ext cx="71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to Date – July 1 through October 31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715F3EE1-1954-41A5-9277-3989C065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38106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/>
              <a:t>Receipts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006600"/>
          <a:ext cx="109728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000" y="1295401"/>
            <a:ext cx="71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to Date – July 1 through October 31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56DC2C3E-3201-4A52-937F-2EFE549BF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1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Gift PIPELINE</a:t>
            </a:r>
            <a:br>
              <a:rPr lang="en-US" dirty="0"/>
            </a:br>
            <a:r>
              <a:rPr lang="en-US" sz="2133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of October 31, 2018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19" y="1671595"/>
            <a:ext cx="10972800" cy="425964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513"/>
              </a:spcBef>
            </a:pPr>
            <a:r>
              <a:rPr lang="en-US" sz="3300" dirty="0">
                <a:solidFill>
                  <a:srgbClr val="404040"/>
                </a:solidFill>
                <a:ea typeface="Calibri" panose="020F0502020204030204" pitchFamily="34" charset="0"/>
              </a:rPr>
              <a:t>Activity from July 1 to October 31:</a:t>
            </a:r>
          </a:p>
          <a:p>
            <a:pPr marL="0" indent="0">
              <a:spcBef>
                <a:spcPts val="513"/>
              </a:spcBef>
              <a:buNone/>
            </a:pPr>
            <a:endParaRPr lang="en-US" sz="2800" dirty="0">
              <a:solidFill>
                <a:srgbClr val="404040"/>
              </a:solidFill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tabLst>
                <a:tab pos="609585" algn="l"/>
              </a:tabLst>
            </a:pP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1,042 pending or verbally awarded proposals valued at $52,812,000 </a:t>
            </a:r>
            <a:endParaRPr lang="en-US" sz="2800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609585" algn="l"/>
              </a:tabLst>
            </a:pPr>
            <a:endParaRPr lang="en-US" sz="2800" dirty="0">
              <a:solidFill>
                <a:srgbClr val="404040"/>
              </a:solidFill>
              <a:ea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609585" algn="l"/>
              </a:tabLst>
            </a:pP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2,173 prospects targeted or cleared for submission of proposals valued at $257,886,000</a:t>
            </a:r>
            <a:endParaRPr lang="en-US" sz="2800" dirty="0">
              <a:ea typeface="Calibri" panose="020F0502020204030204" pitchFamily="34" charset="0"/>
            </a:endParaRPr>
          </a:p>
          <a:p>
            <a:pPr marL="0" indent="0">
              <a:spcBef>
                <a:spcPts val="513"/>
              </a:spcBef>
              <a:buNone/>
            </a:pPr>
            <a:endParaRPr lang="en-US" sz="3300" dirty="0">
              <a:solidFill>
                <a:srgbClr val="404040"/>
              </a:solidFill>
              <a:ea typeface="Calibri" panose="020F0502020204030204" pitchFamily="34" charset="0"/>
            </a:endParaRPr>
          </a:p>
          <a:p>
            <a:pPr>
              <a:spcBef>
                <a:spcPts val="513"/>
              </a:spcBef>
            </a:pPr>
            <a:r>
              <a:rPr lang="en-US" sz="3300" dirty="0">
                <a:solidFill>
                  <a:srgbClr val="404040"/>
                </a:solidFill>
                <a:ea typeface="Calibri" panose="020F0502020204030204" pitchFamily="34" charset="0"/>
              </a:rPr>
              <a:t>Total proposals outstanding:</a:t>
            </a:r>
          </a:p>
          <a:p>
            <a:pPr marL="0" indent="0">
              <a:spcBef>
                <a:spcPts val="513"/>
              </a:spcBef>
              <a:buNone/>
            </a:pPr>
            <a:endParaRPr lang="en-US" sz="2800" dirty="0"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tabLst>
                <a:tab pos="609585" algn="l"/>
              </a:tabLst>
            </a:pP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69 proposals for $1 million or more totaling $217,205,000</a:t>
            </a:r>
            <a:endParaRPr lang="en-US" sz="28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609585" algn="l"/>
              </a:tabLst>
            </a:pPr>
            <a:endParaRPr lang="en-US" sz="2800" dirty="0">
              <a:solidFill>
                <a:srgbClr val="404040"/>
              </a:solidFill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tabLst>
                <a:tab pos="609585" algn="l"/>
              </a:tabLst>
            </a:pPr>
            <a:r>
              <a:rPr lang="en-US" sz="2800" dirty="0">
                <a:solidFill>
                  <a:srgbClr val="404040"/>
                </a:solidFill>
                <a:ea typeface="Calibri" panose="020F0502020204030204" pitchFamily="34" charset="0"/>
              </a:rPr>
              <a:t>2,422 pending proposals totaling $321,306,318</a:t>
            </a:r>
            <a:endParaRPr lang="en-US" sz="2800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F27C931F-3F62-4634-90CD-7CCD29A4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414091"/>
            <a:ext cx="11507536" cy="1143000"/>
          </a:xfrm>
        </p:spPr>
        <p:txBody>
          <a:bodyPr>
            <a:noAutofit/>
          </a:bodyPr>
          <a:lstStyle/>
          <a:p>
            <a:r>
              <a:rPr lang="en-US" sz="3800" dirty="0"/>
              <a:t>6. What Does it Mean to be a Modern Land-Grant University?</a:t>
            </a:r>
            <a:endParaRPr lang="en-US" sz="3800" dirty="0">
              <a:solidFill>
                <a:srgbClr val="629DD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767" y="1710675"/>
            <a:ext cx="6660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One Penn State 2025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The Commonwealth Campuses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Outreach and Service to Communities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Research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en-US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E5366-DC61-42B4-9AB6-349E933B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77" y="3627346"/>
            <a:ext cx="10059272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4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232" y="65580"/>
            <a:ext cx="11507536" cy="578832"/>
          </a:xfrm>
        </p:spPr>
        <p:txBody>
          <a:bodyPr>
            <a:normAutofit fontScale="90000"/>
          </a:bodyPr>
          <a:lstStyle/>
          <a:p>
            <a:br>
              <a:rPr lang="en-US" sz="5067" dirty="0"/>
            </a:br>
            <a:br>
              <a:rPr lang="en-US" sz="5067" dirty="0"/>
            </a:br>
            <a:r>
              <a:rPr lang="en-US" sz="4400" dirty="0"/>
              <a:t>One Penn State 2025: </a:t>
            </a:r>
            <a:r>
              <a:rPr lang="en-US" sz="4000" b="1" dirty="0">
                <a:solidFill>
                  <a:schemeClr val="accent1"/>
                </a:solidFill>
                <a:latin typeface="Rockwell" panose="02060603020205020403" pitchFamily="18" charset="0"/>
              </a:rPr>
              <a:t>Penn State as a Leader in the Transformation of Higher Education</a:t>
            </a:r>
            <a:endParaRPr lang="en-US" sz="49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221" y="1596884"/>
            <a:ext cx="87770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Academic ranking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istory as an online pioneer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B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rand strength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F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inancial stability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echnological capabilities and growth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fforts to tackle costs over the last decade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ll yield a potential for innovation that few institutions are capable of accomplishing.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A7F00D-F7FA-4DF8-87D8-3939BD77690C}"/>
              </a:ext>
            </a:extLst>
          </p:cNvPr>
          <p:cNvGrpSpPr/>
          <p:nvPr/>
        </p:nvGrpSpPr>
        <p:grpSpPr>
          <a:xfrm>
            <a:off x="0" y="5844201"/>
            <a:ext cx="12192000" cy="1244531"/>
            <a:chOff x="0" y="-238808"/>
            <a:chExt cx="12192000" cy="12445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CCEB41-3A02-4BDE-AC53-EECB16235FD5}"/>
                </a:ext>
              </a:extLst>
            </p:cNvPr>
            <p:cNvSpPr/>
            <p:nvPr/>
          </p:nvSpPr>
          <p:spPr>
            <a:xfrm>
              <a:off x="0" y="0"/>
              <a:ext cx="12192000" cy="7669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82BE7B-F3E6-47F5-A425-6E5870B64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38808"/>
              <a:ext cx="2689668" cy="1244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63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Our Focus…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843" y="1077030"/>
            <a:ext cx="110968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Appropriation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Access and Affordability Programs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Greek Life Reform 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Invent Penn State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/>
              <a:t>A Greater Penn State for 21</a:t>
            </a:r>
            <a:r>
              <a:rPr lang="en-US" sz="2800" i="1" baseline="30000" dirty="0"/>
              <a:t>st</a:t>
            </a:r>
            <a:r>
              <a:rPr lang="en-US" sz="2800" i="1" dirty="0"/>
              <a:t> Century Excellence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What Does It Mean to be a Modern Land-Grant University?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600" dirty="0"/>
              <a:t>One Penn State 2025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600" dirty="0"/>
              <a:t>The Commonwealth Campuses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600" dirty="0"/>
              <a:t>Research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600" dirty="0"/>
              <a:t>Outreach and Service to the Communities</a:t>
            </a:r>
          </a:p>
          <a:p>
            <a:pPr marL="1200150" lvl="1" indent="-7429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endParaRPr lang="en-US" sz="2800" b="1" dirty="0"/>
          </a:p>
          <a:p>
            <a:pPr marL="742950" indent="-742950">
              <a:buFont typeface="+mj-lt"/>
              <a:buAutoNum type="arabicPeriod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380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2662207"/>
            <a:ext cx="12192000" cy="14067"/>
          </a:xfrm>
          <a:prstGeom prst="line">
            <a:avLst/>
          </a:prstGeom>
          <a:ln w="47625">
            <a:solidFill>
              <a:srgbClr val="FD9C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66343" y="2001138"/>
            <a:ext cx="1389888" cy="1387366"/>
          </a:xfrm>
          <a:prstGeom prst="ellipse">
            <a:avLst/>
          </a:prstGeom>
          <a:solidFill>
            <a:srgbClr val="1E407C"/>
          </a:solidFill>
          <a:ln>
            <a:solidFill>
              <a:srgbClr val="1E40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133926" y="1769142"/>
            <a:ext cx="1854722" cy="1851357"/>
          </a:xfrm>
          <a:prstGeom prst="ellipse">
            <a:avLst/>
          </a:prstGeom>
          <a:solidFill>
            <a:srgbClr val="1E407C">
              <a:alpha val="35000"/>
            </a:srgbClr>
          </a:solidFill>
          <a:ln>
            <a:solidFill>
              <a:srgbClr val="1E407C">
                <a:alpha val="3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6877" y="2293840"/>
            <a:ext cx="1210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Oct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2016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1285" y="3909329"/>
            <a:ext cx="52662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Open Sans" charset="0"/>
                <a:cs typeface="Open Sans" charset="0"/>
              </a:rPr>
              <a:t>The Future of Online Learning and the Role of the World Campus Task Force charged to review trends, leverage the success of the World Campus and recommend a vision and framework for the future of online learning at Penn State.</a:t>
            </a:r>
          </a:p>
        </p:txBody>
      </p:sp>
      <p:cxnSp>
        <p:nvCxnSpPr>
          <p:cNvPr id="25" name="Straight Connector 24"/>
          <p:cNvCxnSpPr>
            <a:stCxn id="22" idx="4"/>
          </p:cNvCxnSpPr>
          <p:nvPr/>
        </p:nvCxnSpPr>
        <p:spPr>
          <a:xfrm flipH="1">
            <a:off x="2061286" y="3620499"/>
            <a:ext cx="1" cy="1262010"/>
          </a:xfrm>
          <a:prstGeom prst="line">
            <a:avLst/>
          </a:prstGeom>
          <a:ln>
            <a:solidFill>
              <a:srgbClr val="1E407C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835099" y="2001138"/>
            <a:ext cx="1389888" cy="1387366"/>
          </a:xfrm>
          <a:prstGeom prst="ellipse">
            <a:avLst/>
          </a:prstGeom>
          <a:solidFill>
            <a:srgbClr val="1E407C"/>
          </a:solidFill>
          <a:ln>
            <a:solidFill>
              <a:srgbClr val="1E40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602682" y="1769142"/>
            <a:ext cx="1854722" cy="1851357"/>
          </a:xfrm>
          <a:prstGeom prst="ellipse">
            <a:avLst/>
          </a:prstGeom>
          <a:solidFill>
            <a:srgbClr val="1E407C">
              <a:alpha val="35000"/>
            </a:srgbClr>
          </a:solidFill>
          <a:ln>
            <a:solidFill>
              <a:srgbClr val="1E407C">
                <a:alpha val="3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513294" y="430306"/>
            <a:ext cx="11691" cy="1294011"/>
          </a:xfrm>
          <a:prstGeom prst="line">
            <a:avLst/>
          </a:prstGeom>
          <a:ln>
            <a:solidFill>
              <a:srgbClr val="1E407C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091153" y="1968524"/>
            <a:ext cx="1389888" cy="1387366"/>
          </a:xfrm>
          <a:prstGeom prst="ellipse">
            <a:avLst/>
          </a:prstGeom>
          <a:solidFill>
            <a:srgbClr val="1E407C"/>
          </a:solidFill>
          <a:ln>
            <a:solidFill>
              <a:srgbClr val="1E40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858736" y="1736528"/>
            <a:ext cx="1854722" cy="1851357"/>
          </a:xfrm>
          <a:prstGeom prst="ellipse">
            <a:avLst/>
          </a:prstGeom>
          <a:solidFill>
            <a:srgbClr val="1E407C">
              <a:alpha val="35000"/>
            </a:srgbClr>
          </a:solidFill>
          <a:ln>
            <a:solidFill>
              <a:srgbClr val="1E407C">
                <a:alpha val="3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2821" y="2225392"/>
            <a:ext cx="116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2018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4985" y="119862"/>
            <a:ext cx="57661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Open Sans" charset="0"/>
                <a:cs typeface="Open Sans" charset="0"/>
              </a:rPr>
              <a:t>Gathered input from more than 600 academic leaders, faculty, students and staff;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anklin Gothic Book"/>
                <a:ea typeface="Open Sans" charset="0"/>
                <a:cs typeface="Open Sans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Open Sans" charset="0"/>
                <a:cs typeface="Open Sans" charset="0"/>
              </a:rPr>
              <a:t>expanded the role to learning at Penn State by leveraging the digital environment.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858736" y="2827554"/>
            <a:ext cx="0" cy="1832815"/>
          </a:xfrm>
          <a:prstGeom prst="line">
            <a:avLst/>
          </a:prstGeom>
          <a:ln>
            <a:solidFill>
              <a:srgbClr val="1E407C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0" y="5844201"/>
            <a:ext cx="12192000" cy="1244531"/>
            <a:chOff x="0" y="-238808"/>
            <a:chExt cx="12192000" cy="1244531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12192000" cy="7669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38808"/>
              <a:ext cx="2689668" cy="124453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79C22E-1064-4683-9D4C-4AA74BCF4B59}"/>
              </a:ext>
            </a:extLst>
          </p:cNvPr>
          <p:cNvSpPr txBox="1"/>
          <p:nvPr/>
        </p:nvSpPr>
        <p:spPr>
          <a:xfrm>
            <a:off x="284998" y="229094"/>
            <a:ext cx="3552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 Process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EF6575-DD6F-484F-B55A-2DAE6AD3E3B8}"/>
              </a:ext>
            </a:extLst>
          </p:cNvPr>
          <p:cNvSpPr txBox="1"/>
          <p:nvPr/>
        </p:nvSpPr>
        <p:spPr>
          <a:xfrm>
            <a:off x="4930866" y="2214943"/>
            <a:ext cx="116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2017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6103F-D8FC-4606-A7DF-CECF5F34FB2D}"/>
              </a:ext>
            </a:extLst>
          </p:cNvPr>
          <p:cNvSpPr txBox="1"/>
          <p:nvPr/>
        </p:nvSpPr>
        <p:spPr>
          <a:xfrm>
            <a:off x="7858735" y="3746782"/>
            <a:ext cx="4333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Open Sans" charset="0"/>
                <a:cs typeface="Open Sans" charset="0"/>
              </a:rPr>
              <a:t>Finalized report focusing on five Guiding Principles: business processes, curricula, timely content and modalities, lifelong engagement and support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Open Sans" charset="0"/>
                <a:cs typeface="Open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09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2" y="211561"/>
            <a:ext cx="11507536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Rockwell" panose="02060603020205020403" pitchFamily="18" charset="0"/>
              </a:rPr>
              <a:t>The Vision: One Penn State 2025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843" y="778930"/>
            <a:ext cx="6847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42" y="1259823"/>
            <a:ext cx="111832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 be more integrated, flexible and responsive as an institution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Seamless online access to curricula and processes across all Penn State campuses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Function 24/7/365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Serving needs of people where they 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higher level and strengthening of existing commitments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 be more diverse and inclusive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1D3CEC-F1C7-45C5-B7FE-E25B850A2102}"/>
              </a:ext>
            </a:extLst>
          </p:cNvPr>
          <p:cNvGrpSpPr/>
          <p:nvPr/>
        </p:nvGrpSpPr>
        <p:grpSpPr>
          <a:xfrm>
            <a:off x="0" y="5844201"/>
            <a:ext cx="12192000" cy="1244531"/>
            <a:chOff x="0" y="-238808"/>
            <a:chExt cx="12192000" cy="12445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C45501-8E17-4018-B780-F6325981F1F2}"/>
                </a:ext>
              </a:extLst>
            </p:cNvPr>
            <p:cNvSpPr/>
            <p:nvPr/>
          </p:nvSpPr>
          <p:spPr>
            <a:xfrm>
              <a:off x="0" y="0"/>
              <a:ext cx="12192000" cy="7669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1DA108-C0B2-4B41-8DF4-A3F7667D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38808"/>
              <a:ext cx="2689668" cy="1244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04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352285"/>
            <a:ext cx="11507536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Rockwell" panose="02060603020205020403" pitchFamily="18" charset="0"/>
              </a:rPr>
              <a:t>Guiding Principles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621" y="989074"/>
            <a:ext cx="113382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Provide a Seamless Student Experience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Achieve Curricular Coherence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Design Relevant and Responsive Programs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Engage Learners Throughout Their Lifetimes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Achieve the Highest Level of Efficiency of University Resources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9D86E9-DAA1-4657-8E70-AD4FC9BD293D}"/>
              </a:ext>
            </a:extLst>
          </p:cNvPr>
          <p:cNvGrpSpPr/>
          <p:nvPr/>
        </p:nvGrpSpPr>
        <p:grpSpPr>
          <a:xfrm>
            <a:off x="0" y="5844201"/>
            <a:ext cx="12192000" cy="1244531"/>
            <a:chOff x="0" y="-238808"/>
            <a:chExt cx="12192000" cy="12445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FD5107-FE31-4402-8A4B-2B3BBF37C459}"/>
                </a:ext>
              </a:extLst>
            </p:cNvPr>
            <p:cNvSpPr/>
            <p:nvPr/>
          </p:nvSpPr>
          <p:spPr>
            <a:xfrm>
              <a:off x="0" y="0"/>
              <a:ext cx="12192000" cy="7669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173EE3-BBE5-4BA4-8B2C-3840E3919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38808"/>
              <a:ext cx="2689668" cy="1244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71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44485"/>
            <a:ext cx="11507536" cy="578832"/>
          </a:xfrm>
        </p:spPr>
        <p:txBody>
          <a:bodyPr>
            <a:normAutofit fontScale="90000"/>
          </a:bodyPr>
          <a:lstStyle/>
          <a:p>
            <a:br>
              <a:rPr lang="en-US" sz="5067" dirty="0"/>
            </a:br>
            <a:br>
              <a:rPr lang="en-US" sz="5067" dirty="0"/>
            </a:br>
            <a:r>
              <a:rPr lang="en-US" sz="4400" dirty="0"/>
              <a:t>The Commonwealth Campuses:</a:t>
            </a:r>
            <a:br>
              <a:rPr lang="en-US" sz="4400" dirty="0"/>
            </a:br>
            <a:r>
              <a:rPr lang="en-US" sz="4400" dirty="0"/>
              <a:t>One University, 20 Undergraduate Campuses</a:t>
            </a:r>
            <a:endParaRPr lang="en-US" sz="44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743" y="1290851"/>
            <a:ext cx="8014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Integration across the state provides stability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Affordable access to a world-class degree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Pipeline for diversity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Economic impact to communities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Philanthropy tied to campuses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A7F00D-F7FA-4DF8-87D8-3939BD77690C}"/>
              </a:ext>
            </a:extLst>
          </p:cNvPr>
          <p:cNvGrpSpPr/>
          <p:nvPr/>
        </p:nvGrpSpPr>
        <p:grpSpPr>
          <a:xfrm>
            <a:off x="0" y="5844201"/>
            <a:ext cx="12192000" cy="1244531"/>
            <a:chOff x="0" y="-238808"/>
            <a:chExt cx="12192000" cy="12445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CCEB41-3A02-4BDE-AC53-EECB16235FD5}"/>
                </a:ext>
              </a:extLst>
            </p:cNvPr>
            <p:cNvSpPr/>
            <p:nvPr/>
          </p:nvSpPr>
          <p:spPr>
            <a:xfrm>
              <a:off x="0" y="0"/>
              <a:ext cx="12192000" cy="7669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82BE7B-F3E6-47F5-A425-6E5870B64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38808"/>
              <a:ext cx="2689668" cy="124453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ECF2C88-AE48-48F4-9632-146C41800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383" y="3048385"/>
            <a:ext cx="3934220" cy="28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0C96A6-0BD2-4D74-BDBD-B8BC50D59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20-Year Enrollment Trend: Commonwealth Campuses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1703B51-B280-4D70-9B4D-5D288500EE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880" y="891822"/>
          <a:ext cx="11540240" cy="568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646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Providing Access to More PA Residents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C3AFDC-2546-4E81-9EB7-3E913EF4E06E}"/>
              </a:ext>
            </a:extLst>
          </p:cNvPr>
          <p:cNvSpPr txBox="1"/>
          <p:nvPr/>
        </p:nvSpPr>
        <p:spPr>
          <a:xfrm>
            <a:off x="373034" y="1779570"/>
            <a:ext cx="39449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75.2% of PA residents live within a 15-mile radius of a campus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95.6% of PA residents live within a 30-mile radius of a campus</a:t>
            </a:r>
          </a:p>
        </p:txBody>
      </p:sp>
      <p:pic>
        <p:nvPicPr>
          <p:cNvPr id="1026" name="7990A225-D20E-44F3-8733-115FDE00A638" descr="7990A225-D20E-44F3-8733-115FDE00A638">
            <a:extLst>
              <a:ext uri="{FF2B5EF4-FFF2-40B4-BE49-F238E27FC236}">
                <a16:creationId xmlns:a16="http://schemas.microsoft.com/office/drawing/2014/main" id="{2D73EF9A-846D-41D2-9D30-B0226BF3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541" y="1039872"/>
            <a:ext cx="7510295" cy="50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84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F28B23-A2FD-4938-9C6F-810B7839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4E6587-1A50-4B92-A95D-28957687C07C}"/>
              </a:ext>
            </a:extLst>
          </p:cNvPr>
          <p:cNvSpPr txBox="1">
            <a:spLocks/>
          </p:cNvSpPr>
          <p:nvPr/>
        </p:nvSpPr>
        <p:spPr>
          <a:xfrm>
            <a:off x="320843" y="168808"/>
            <a:ext cx="1176638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600" b="1" i="0" kern="1200">
                <a:solidFill>
                  <a:schemeClr val="accent1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4000" dirty="0"/>
              <a:t>Serving Families of Modest Means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9460D3-8797-406F-AF91-48B4DF1077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0843" y="964846"/>
          <a:ext cx="11550313" cy="589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928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62B6A-9A30-47F3-913F-75A09EF7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6C42A3-1490-4B68-8B3F-954EF021B568}"/>
              </a:ext>
            </a:extLst>
          </p:cNvPr>
          <p:cNvSpPr txBox="1">
            <a:spLocks/>
          </p:cNvSpPr>
          <p:nvPr/>
        </p:nvSpPr>
        <p:spPr>
          <a:xfrm>
            <a:off x="342231" y="338142"/>
            <a:ext cx="1150753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600" b="1" i="0" kern="1200">
                <a:solidFill>
                  <a:schemeClr val="accent1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4000" dirty="0"/>
              <a:t>Minority Enrollment by Campus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70CE7A-1256-40C1-A452-C45E4CEBFD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8236" y="1143000"/>
          <a:ext cx="9915525" cy="554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8395C923-6D41-421D-8020-F8CC75AD83FC}"/>
              </a:ext>
            </a:extLst>
          </p:cNvPr>
          <p:cNvSpPr txBox="1"/>
          <p:nvPr/>
        </p:nvSpPr>
        <p:spPr>
          <a:xfrm>
            <a:off x="8812954" y="6458705"/>
            <a:ext cx="1759207" cy="4609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Source:</a:t>
            </a:r>
            <a:r>
              <a:rPr lang="en-US" sz="1000" baseline="0" dirty="0"/>
              <a:t> </a:t>
            </a:r>
            <a:r>
              <a:rPr lang="en-US" sz="1000" dirty="0"/>
              <a:t>Official Fall  2017 Census Data </a:t>
            </a:r>
          </a:p>
        </p:txBody>
      </p:sp>
    </p:spTree>
    <p:extLst>
      <p:ext uri="{BB962C8B-B14F-4D97-AF65-F5344CB8AC3E}">
        <p14:creationId xmlns:p14="http://schemas.microsoft.com/office/powerpoint/2010/main" val="2485215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dirty="0"/>
              <a:t>Philanthropy/Volunteers Tied to Campuses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947" y="1527674"/>
            <a:ext cx="99645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Individuals and businesses connected to Penn State through campuses.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PSAA: 21 Campus Societies and 200+ alumni volunteers serving more than 468,000 alumni who attended a CC.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20 CC Advisory Boards with 610 Board Members.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Franklin Gothic Book"/>
              </a:rPr>
              <a:t>294 CC Campaign Committee Members.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Local industries provide 3,500 internships annually.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000" dirty="0">
              <a:solidFill>
                <a:prstClr val="black"/>
              </a:solidFill>
              <a:highlight>
                <a:srgbClr val="FFFF00"/>
              </a:highlight>
              <a:latin typeface="Franklin Gothic Book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47470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0743" y="65580"/>
            <a:ext cx="11267635" cy="1331849"/>
          </a:xfrm>
        </p:spPr>
        <p:txBody>
          <a:bodyPr>
            <a:normAutofit/>
          </a:bodyPr>
          <a:lstStyle/>
          <a:p>
            <a:r>
              <a:rPr lang="en-US" sz="4000" dirty="0"/>
              <a:t>Recap of Initiatives 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743" y="1196814"/>
            <a:ext cx="10400769" cy="3782290"/>
          </a:xfrm>
        </p:spPr>
        <p:txBody>
          <a:bodyPr>
            <a:no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Appropriation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Access and Affordability Programs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Greek Life Reform 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Invent Penn State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>
                <a:solidFill>
                  <a:schemeClr val="tx1"/>
                </a:solidFill>
              </a:rPr>
              <a:t>A Greater Penn State for 21</a:t>
            </a:r>
            <a:r>
              <a:rPr lang="en-US" sz="2800" i="1" baseline="30000" dirty="0">
                <a:solidFill>
                  <a:schemeClr val="tx1"/>
                </a:solidFill>
              </a:rPr>
              <a:t>st</a:t>
            </a:r>
            <a:r>
              <a:rPr lang="en-US" sz="2800" i="1" dirty="0">
                <a:solidFill>
                  <a:schemeClr val="tx1"/>
                </a:solidFill>
              </a:rPr>
              <a:t> Century Excellence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does it mean to be a Modern Land-Grant University?</a:t>
            </a:r>
          </a:p>
          <a:p>
            <a:pPr marL="1200150" lvl="1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One Penn State 2025</a:t>
            </a:r>
          </a:p>
          <a:p>
            <a:pPr marL="1200150" lvl="1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Commonwealth Campuses</a:t>
            </a:r>
          </a:p>
          <a:p>
            <a:pPr marL="1200150" lvl="1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Research (February 2019)</a:t>
            </a:r>
          </a:p>
          <a:p>
            <a:pPr marL="1200150" lvl="1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Outreach and Service to the Communities (May 2019)</a:t>
            </a:r>
          </a:p>
          <a:p>
            <a:endParaRPr lang="en-US" sz="3000" b="1" dirty="0">
              <a:solidFill>
                <a:schemeClr val="tx1"/>
              </a:solidFill>
            </a:endParaRPr>
          </a:p>
          <a:p>
            <a:pPr marL="455073" indent="-455073">
              <a:buNone/>
            </a:pP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7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dirty="0"/>
              <a:t>1. Appropriation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0743" y="1311808"/>
            <a:ext cx="687802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State appropriation provides crucial funds that help keep a Penn State education affordable for PA resident students.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Funds help support Agricultural Research and Cooperative Extension, Medical Assistance Funding for the Penn State Health Milton S. Hershey Medical Center, and the Pennsylvania College of Technology.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A286A-2A74-4F4D-B376-4FFC8AF37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767" y="1421986"/>
            <a:ext cx="4757351" cy="2676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FA00F-48C8-4C33-8275-4DA3C19A0E91}"/>
              </a:ext>
            </a:extLst>
          </p:cNvPr>
          <p:cNvSpPr txBox="1"/>
          <p:nvPr/>
        </p:nvSpPr>
        <p:spPr>
          <a:xfrm>
            <a:off x="7678668" y="4208174"/>
            <a:ext cx="453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Representative Carol Hill-Evans speaking to the Council of Commonwealth Student Governments </a:t>
            </a:r>
          </a:p>
        </p:txBody>
      </p:sp>
    </p:spTree>
    <p:extLst>
      <p:ext uri="{BB962C8B-B14F-4D97-AF65-F5344CB8AC3E}">
        <p14:creationId xmlns:p14="http://schemas.microsoft.com/office/powerpoint/2010/main" val="77420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033229"/>
            <a:ext cx="10363200" cy="1362075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Discussion</a:t>
            </a:r>
            <a:br>
              <a:rPr lang="en-US" cap="none" dirty="0"/>
            </a:br>
            <a:r>
              <a:rPr lang="en-US" cap="none" dirty="0"/>
              <a:t>Questions?</a:t>
            </a:r>
            <a:endParaRPr lang="en-US" b="0" cap="none" dirty="0"/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2979" y="6318338"/>
            <a:ext cx="2781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977" y="921565"/>
            <a:ext cx="7045842" cy="46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918D-89A7-4EE3-823D-AD0F4F22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Appropriation</a:t>
            </a:r>
            <a:r>
              <a:rPr lang="en-US" sz="4800" dirty="0"/>
              <a:t> </a:t>
            </a:r>
            <a:r>
              <a:rPr lang="en-US" sz="4000" dirty="0"/>
              <a:t>Request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537C-D0F9-4A8F-AC3D-15BC8C146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9458"/>
            <a:ext cx="10972800" cy="4219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Developed by senior leadership of the University.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Presented/discussed/approved by Board of Trustees; typically submitted to the state in late September.</a:t>
            </a:r>
          </a:p>
          <a:p>
            <a:r>
              <a:rPr lang="en-US" sz="2800" dirty="0">
                <a:solidFill>
                  <a:prstClr val="black"/>
                </a:solidFill>
              </a:rPr>
              <a:t>Appropriation hearings in Feb./March.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Discussions continue until the budget is approved by June 30.</a:t>
            </a:r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B9E59504-1E40-4163-BDFC-1A47CBAD0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7CF98F-1ECD-4122-A579-05ACFCE0074B}"/>
              </a:ext>
            </a:extLst>
          </p:cNvPr>
          <p:cNvSpPr/>
          <p:nvPr/>
        </p:nvSpPr>
        <p:spPr>
          <a:xfrm>
            <a:off x="-629187" y="70592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63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438" y="316067"/>
            <a:ext cx="11507536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Request Considerations: PA Resident Tuition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648" y="1307048"/>
            <a:ext cx="11405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Desire to keep PA resident tuition increases as low as possible.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b="1" dirty="0">
              <a:solidFill>
                <a:prstClr val="black"/>
              </a:solidFill>
              <a:latin typeface="Franklin Gothic Book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3AD07-822B-4F77-8AA8-88EE590BFC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1"/>
          <a:stretch/>
        </p:blipFill>
        <p:spPr>
          <a:xfrm>
            <a:off x="465438" y="2184211"/>
            <a:ext cx="10955754" cy="378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494889"/>
            <a:ext cx="11507536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Expense Increases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648" y="1667405"/>
            <a:ext cx="1114169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Salary pool for faculty/staff of 2.5% ($32.9M)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Capital improvement, facilities, and maintenance ($19.9M)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Strategic investment/innovation ($12M)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Health insurance and retirement ($9.1M)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Uncertainty: Unknown SERS increase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21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341806"/>
            <a:ext cx="11507536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Additional Considerations</a:t>
            </a:r>
            <a:br>
              <a:rPr lang="en-US" sz="5067" dirty="0"/>
            </a:br>
            <a:r>
              <a:rPr lang="en-US" sz="4000" dirty="0"/>
              <a:t>Revenue increases/cost savings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843" y="1814323"/>
            <a:ext cx="11183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Targeted budget reductions and reallocations to be identified ($13.4M commitment)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Increased Facilities &amp; Administration cost recovery due to growth in sponsored research grants ($7.0M)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</a:rPr>
              <a:t>Some elements of the budget are not yet identified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</a:rPr>
              <a:t>Gap without other revenue/savings could be $38.3M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</a:rPr>
              <a:t>Gap will determine tuition scenario proposals  </a:t>
            </a:r>
            <a:endParaRPr lang="en-US" sz="32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3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58" y="388653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Proposed 2019-20 State Appropriation Request</a:t>
            </a:r>
            <a:br>
              <a:rPr lang="en-US" sz="3600" dirty="0"/>
            </a:br>
            <a:r>
              <a:rPr lang="en-US" sz="3200" dirty="0"/>
              <a:t>($ in 000’s)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2" y="1483743"/>
            <a:ext cx="10524226" cy="434416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9600" y="1579563"/>
          <a:ext cx="1091882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8054481" imgH="2872879" progId="Excel.Sheet.12">
                  <p:embed/>
                </p:oleObj>
              </mc:Choice>
              <mc:Fallback>
                <p:oleObj name="Worksheet" r:id="rId4" imgW="8054481" imgH="2872879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579563"/>
                        <a:ext cx="10918825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PS_HOR_REV_CMYK_2C.eps">
            <a:extLst>
              <a:ext uri="{FF2B5EF4-FFF2-40B4-BE49-F238E27FC236}">
                <a16:creationId xmlns:a16="http://schemas.microsoft.com/office/drawing/2014/main" id="{3D3422D4-877B-47FE-A7CC-764D726AE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dirty="0"/>
              <a:t>2. Access and Affordability Initiatives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316" y="1108175"/>
            <a:ext cx="1026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Targeting total cost of a degree, student borrowing, reducing time to graduation, and success of need-based students.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104" y="1939172"/>
            <a:ext cx="1105460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 Raise.me Micro-Scholarship Program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Began in 5 Phila. Schools; now in 24 urban and rural schools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Pathway to Success Summer Start (PaSSS)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More than 550 have now enrolled in PaSSS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  Student Transitional Experiences Program (STEP)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Began with Smeal; now open to all colleges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   Financial Literacy &amp; Wellness Center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  Complete Penn State</a:t>
            </a:r>
          </a:p>
        </p:txBody>
      </p:sp>
    </p:spTree>
    <p:extLst>
      <p:ext uri="{BB962C8B-B14F-4D97-AF65-F5344CB8AC3E}">
        <p14:creationId xmlns:p14="http://schemas.microsoft.com/office/powerpoint/2010/main" val="1363438698"/>
      </p:ext>
    </p:extLst>
  </p:cSld>
  <p:clrMapOvr>
    <a:masterClrMapping/>
  </p:clrMapOvr>
</p:sld>
</file>

<file path=ppt/theme/theme1.xml><?xml version="1.0" encoding="utf-8"?>
<a:theme xmlns:a="http://schemas.openxmlformats.org/drawingml/2006/main" name="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">
  <a:themeElements>
    <a:clrScheme name="Custom 3">
      <a:dk1>
        <a:srgbClr val="2B76C8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596cf31-caaa-46ba-a55f-3befb4344fdf">Barron Files/Barron Archived Speeches/EJB Archived Speeches 2017-18/66 ALF11-16-17.REV.pptx</MigrationWizId>
    <MigrationWizIdPermissionLevels xmlns="5596cf31-caaa-46ba-a55f-3befb4344fdf" xsi:nil="true"/>
    <MigrationWizIdPermissions xmlns="5596cf31-caaa-46ba-a55f-3befb4344fdf" xsi:nil="true"/>
    <MigrationWizIdDocumentLibraryPermissions xmlns="5596cf31-caaa-46ba-a55f-3befb4344fdf" xsi:nil="true"/>
    <MigrationWizIdSecurityGroups xmlns="5596cf31-caaa-46ba-a55f-3befb4344f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655222FAC69478FDB4DB9A1082BF0" ma:contentTypeVersion="13" ma:contentTypeDescription="Create a new document." ma:contentTypeScope="" ma:versionID="09b19a5db87e378ee944f0ca5d227c72">
  <xsd:schema xmlns:xsd="http://www.w3.org/2001/XMLSchema" xmlns:xs="http://www.w3.org/2001/XMLSchema" xmlns:p="http://schemas.microsoft.com/office/2006/metadata/properties" xmlns:ns2="5596cf31-caaa-46ba-a55f-3befb4344fdf" targetNamespace="http://schemas.microsoft.com/office/2006/metadata/properties" ma:root="true" ma:fieldsID="31d6060e5044b640129a7c876b262b43" ns2:_="">
    <xsd:import namespace="5596cf31-caaa-46ba-a55f-3befb4344fd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6cf31-caaa-46ba-a55f-3befb4344fd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C006F-2715-4FDD-A495-1E28FF20CA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650115-49C3-4F66-8834-9A13AB4395A4}">
  <ds:schemaRefs>
    <ds:schemaRef ds:uri="5596cf31-caaa-46ba-a55f-3befb4344fd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4757E5-948F-4D38-933A-D33A49CE6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6cf31-caaa-46ba-a55f-3befb4344f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25235</TotalTime>
  <Words>1218</Words>
  <Application>Microsoft Office PowerPoint</Application>
  <PresentationFormat>Widescreen</PresentationFormat>
  <Paragraphs>256</Paragraphs>
  <Slides>30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Franklin Gothic Book</vt:lpstr>
      <vt:lpstr>Franklin Gothic Medium</vt:lpstr>
      <vt:lpstr>Open Sans</vt:lpstr>
      <vt:lpstr>Rockwell</vt:lpstr>
      <vt:lpstr>Wingdings</vt:lpstr>
      <vt:lpstr>PSLH master</vt:lpstr>
      <vt:lpstr>pres</vt:lpstr>
      <vt:lpstr>Worksheet</vt:lpstr>
      <vt:lpstr>PowerPoint Presentation</vt:lpstr>
      <vt:lpstr>Our Focus…</vt:lpstr>
      <vt:lpstr>1. Appropriation</vt:lpstr>
      <vt:lpstr>Appropriation Request Cycle</vt:lpstr>
      <vt:lpstr>Request Considerations: PA Resident Tuition</vt:lpstr>
      <vt:lpstr>Expense Increases</vt:lpstr>
      <vt:lpstr>Additional Considerations Revenue increases/cost savings</vt:lpstr>
      <vt:lpstr>Proposed 2019-20 State Appropriation Request ($ in 000’s)</vt:lpstr>
      <vt:lpstr>2. Access and Affordability Initiatives</vt:lpstr>
      <vt:lpstr>Matching Programs Update As of October 31, 2018</vt:lpstr>
      <vt:lpstr>3. Greek Life Reform</vt:lpstr>
      <vt:lpstr>4. Invent Penn State</vt:lpstr>
      <vt:lpstr>PowerPoint Presentation</vt:lpstr>
      <vt:lpstr>5. A Greater Penn State for 21st Century Excellence</vt:lpstr>
      <vt:lpstr>Commitments</vt:lpstr>
      <vt:lpstr>Receipts </vt:lpstr>
      <vt:lpstr>Major Gift PIPELINE As of October 31, 2018</vt:lpstr>
      <vt:lpstr>6. What Does it Mean to be a Modern Land-Grant University?</vt:lpstr>
      <vt:lpstr>  One Penn State 2025: Penn State as a Leader in the Transformation of Higher Education</vt:lpstr>
      <vt:lpstr>PowerPoint Presentation</vt:lpstr>
      <vt:lpstr>The Vision: One Penn State 2025</vt:lpstr>
      <vt:lpstr>Guiding Principles</vt:lpstr>
      <vt:lpstr>  The Commonwealth Campuses: One University, 20 Undergraduate Campuses</vt:lpstr>
      <vt:lpstr>20-Year Enrollment Trend: Commonwealth Campuses</vt:lpstr>
      <vt:lpstr>Providing Access to More PA Residents</vt:lpstr>
      <vt:lpstr>PowerPoint Presentation</vt:lpstr>
      <vt:lpstr>PowerPoint Presentation</vt:lpstr>
      <vt:lpstr>Philanthropy/Volunteers Tied to Campuses</vt:lpstr>
      <vt:lpstr>Recap of Initiatives </vt:lpstr>
      <vt:lpstr>Discussion Questions?</vt:lpstr>
    </vt:vector>
  </TitlesOfParts>
  <Company>Penn State 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Sky, Courtney</dc:creator>
  <cp:lastModifiedBy>Blumenthal, Wendy J</cp:lastModifiedBy>
  <cp:revision>643</cp:revision>
  <cp:lastPrinted>2018-12-04T14:22:40Z</cp:lastPrinted>
  <dcterms:created xsi:type="dcterms:W3CDTF">2014-07-22T14:51:06Z</dcterms:created>
  <dcterms:modified xsi:type="dcterms:W3CDTF">2018-12-04T15:00:56Z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0x0101001CD655222FAC69478FDB4DB9A1082BF0</vt:lpwstr>
  </property>
</Properties>
</file>