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7" r:id="rId5"/>
    <p:sldId id="283" r:id="rId6"/>
    <p:sldId id="297" r:id="rId7"/>
    <p:sldId id="284" r:id="rId8"/>
    <p:sldId id="282" r:id="rId9"/>
    <p:sldId id="296" r:id="rId10"/>
    <p:sldId id="298" r:id="rId11"/>
    <p:sldId id="299" r:id="rId12"/>
    <p:sldId id="300" r:id="rId13"/>
    <p:sldId id="301" r:id="rId14"/>
    <p:sldId id="302" r:id="rId15"/>
    <p:sldId id="303" r:id="rId16"/>
    <p:sldId id="304" r:id="rId17"/>
    <p:sldId id="305" r:id="rId18"/>
    <p:sldId id="29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8"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84AD20-EAF8-459D-A2E0-FBD57BEE2323}"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098013B1-0DB7-471C-B542-6637F9118109}">
      <dgm:prSet phldrT="[Text]"/>
      <dgm:spPr/>
      <dgm:t>
        <a:bodyPr/>
        <a:lstStyle/>
        <a:p>
          <a:r>
            <a:rPr lang="en-US" dirty="0"/>
            <a:t>Given the vision and guiding principles, pursue next steps with each group—considering the opportunities, the questions still to be explored, and the pace of adoption.</a:t>
          </a:r>
        </a:p>
      </dgm:t>
    </dgm:pt>
    <dgm:pt modelId="{5A92EB9F-AD32-419F-8BE7-C9222DFC8C3A}" type="parTrans" cxnId="{9FB30C77-F672-4545-86BD-54BFC64D9309}">
      <dgm:prSet/>
      <dgm:spPr/>
      <dgm:t>
        <a:bodyPr/>
        <a:lstStyle/>
        <a:p>
          <a:endParaRPr lang="en-US"/>
        </a:p>
      </dgm:t>
    </dgm:pt>
    <dgm:pt modelId="{6728ED8A-C76F-41B8-A451-08AE91DCD0F5}" type="sibTrans" cxnId="{9FB30C77-F672-4545-86BD-54BFC64D9309}">
      <dgm:prSet/>
      <dgm:spPr/>
      <dgm:t>
        <a:bodyPr/>
        <a:lstStyle/>
        <a:p>
          <a:endParaRPr lang="en-US"/>
        </a:p>
      </dgm:t>
    </dgm:pt>
    <dgm:pt modelId="{0824107F-E826-4433-8B3B-302E41758788}">
      <dgm:prSet phldrT="[Text]"/>
      <dgm:spPr/>
      <dgm:t>
        <a:bodyPr/>
        <a:lstStyle/>
        <a:p>
          <a:r>
            <a:rPr lang="en-US" dirty="0"/>
            <a:t>Building on the input from stakeholders, create an approach to define and further refine actionable strategies as an extension of the guiding principles; present to the Transforming Education Steering and Executive Committees</a:t>
          </a:r>
        </a:p>
      </dgm:t>
    </dgm:pt>
    <dgm:pt modelId="{166FA29B-FF61-47E3-B826-9CA80C9C8796}" type="parTrans" cxnId="{F3CDA6E9-58E0-4782-BB7B-60FA4965FC92}">
      <dgm:prSet/>
      <dgm:spPr/>
      <dgm:t>
        <a:bodyPr/>
        <a:lstStyle/>
        <a:p>
          <a:endParaRPr lang="en-US"/>
        </a:p>
      </dgm:t>
    </dgm:pt>
    <dgm:pt modelId="{00869447-3866-448E-A766-C8DF55287936}" type="sibTrans" cxnId="{F3CDA6E9-58E0-4782-BB7B-60FA4965FC92}">
      <dgm:prSet/>
      <dgm:spPr/>
      <dgm:t>
        <a:bodyPr/>
        <a:lstStyle/>
        <a:p>
          <a:endParaRPr lang="en-US"/>
        </a:p>
      </dgm:t>
    </dgm:pt>
    <dgm:pt modelId="{BBD65F1A-036D-4385-89C8-9D4D8675B635}">
      <dgm:prSet phldrT="[Text]"/>
      <dgm:spPr/>
      <dgm:t>
        <a:bodyPr/>
        <a:lstStyle/>
        <a:p>
          <a:r>
            <a:rPr lang="en-US" dirty="0"/>
            <a:t>Identify key stakeholder groups to ensure that each guiding principle will benefit from focused discussion; prepare presentation to facilitate getting input</a:t>
          </a:r>
        </a:p>
      </dgm:t>
    </dgm:pt>
    <dgm:pt modelId="{DC8315DD-9411-4561-B35D-733E431528F0}" type="sibTrans" cxnId="{BDB3E31F-0D90-4C29-880F-1D322CD689E4}">
      <dgm:prSet/>
      <dgm:spPr/>
      <dgm:t>
        <a:bodyPr/>
        <a:lstStyle/>
        <a:p>
          <a:endParaRPr lang="en-US"/>
        </a:p>
      </dgm:t>
    </dgm:pt>
    <dgm:pt modelId="{2A93053A-AD71-4071-8738-1F22123B0221}" type="parTrans" cxnId="{BDB3E31F-0D90-4C29-880F-1D322CD689E4}">
      <dgm:prSet/>
      <dgm:spPr/>
      <dgm:t>
        <a:bodyPr/>
        <a:lstStyle/>
        <a:p>
          <a:endParaRPr lang="en-US"/>
        </a:p>
      </dgm:t>
    </dgm:pt>
    <dgm:pt modelId="{9F43100D-146B-49E7-ABAE-8D8CEE17C9DB}" type="pres">
      <dgm:prSet presAssocID="{1D84AD20-EAF8-459D-A2E0-FBD57BEE2323}" presName="arrowDiagram" presStyleCnt="0">
        <dgm:presLayoutVars>
          <dgm:chMax val="5"/>
          <dgm:dir/>
          <dgm:resizeHandles val="exact"/>
        </dgm:presLayoutVars>
      </dgm:prSet>
      <dgm:spPr/>
    </dgm:pt>
    <dgm:pt modelId="{23C05AD9-A6C2-44B8-A810-4E5C1A6ACD00}" type="pres">
      <dgm:prSet presAssocID="{1D84AD20-EAF8-459D-A2E0-FBD57BEE2323}" presName="arrow" presStyleLbl="bgShp" presStyleIdx="0" presStyleCnt="1"/>
      <dgm:spPr/>
    </dgm:pt>
    <dgm:pt modelId="{61B77F47-A146-448D-9D7B-16C105627B68}" type="pres">
      <dgm:prSet presAssocID="{1D84AD20-EAF8-459D-A2E0-FBD57BEE2323}" presName="arrowDiagram3" presStyleCnt="0"/>
      <dgm:spPr/>
    </dgm:pt>
    <dgm:pt modelId="{BFA915D3-9275-4F34-871E-683E82F43BCD}" type="pres">
      <dgm:prSet presAssocID="{BBD65F1A-036D-4385-89C8-9D4D8675B635}" presName="bullet3a" presStyleLbl="node1" presStyleIdx="0" presStyleCnt="3"/>
      <dgm:spPr/>
    </dgm:pt>
    <dgm:pt modelId="{7730BD88-18FD-43AD-88CE-416ADB058136}" type="pres">
      <dgm:prSet presAssocID="{BBD65F1A-036D-4385-89C8-9D4D8675B635}" presName="textBox3a" presStyleLbl="revTx" presStyleIdx="0" presStyleCnt="3">
        <dgm:presLayoutVars>
          <dgm:bulletEnabled val="1"/>
        </dgm:presLayoutVars>
      </dgm:prSet>
      <dgm:spPr/>
    </dgm:pt>
    <dgm:pt modelId="{81ADBAE3-7CB3-485C-B3A2-12096EDC04AC}" type="pres">
      <dgm:prSet presAssocID="{098013B1-0DB7-471C-B542-6637F9118109}" presName="bullet3b" presStyleLbl="node1" presStyleIdx="1" presStyleCnt="3"/>
      <dgm:spPr/>
    </dgm:pt>
    <dgm:pt modelId="{94C2E797-DFED-4EE2-988A-D5E943A7A87F}" type="pres">
      <dgm:prSet presAssocID="{098013B1-0DB7-471C-B542-6637F9118109}" presName="textBox3b" presStyleLbl="revTx" presStyleIdx="1" presStyleCnt="3" custScaleX="113260" custLinFactNeighborX="8428" custLinFactNeighborY="4224">
        <dgm:presLayoutVars>
          <dgm:bulletEnabled val="1"/>
        </dgm:presLayoutVars>
      </dgm:prSet>
      <dgm:spPr/>
    </dgm:pt>
    <dgm:pt modelId="{22B1A511-A85B-490B-984F-185D23B2BBC0}" type="pres">
      <dgm:prSet presAssocID="{0824107F-E826-4433-8B3B-302E41758788}" presName="bullet3c" presStyleLbl="node1" presStyleIdx="2" presStyleCnt="3"/>
      <dgm:spPr/>
    </dgm:pt>
    <dgm:pt modelId="{E36C8C71-D6D6-4198-BB95-D3FABE30F103}" type="pres">
      <dgm:prSet presAssocID="{0824107F-E826-4433-8B3B-302E41758788}" presName="textBox3c" presStyleLbl="revTx" presStyleIdx="2" presStyleCnt="3">
        <dgm:presLayoutVars>
          <dgm:bulletEnabled val="1"/>
        </dgm:presLayoutVars>
      </dgm:prSet>
      <dgm:spPr/>
    </dgm:pt>
  </dgm:ptLst>
  <dgm:cxnLst>
    <dgm:cxn modelId="{D8927D06-3297-4026-AF58-51FBA9E7B125}" type="presOf" srcId="{0824107F-E826-4433-8B3B-302E41758788}" destId="{E36C8C71-D6D6-4198-BB95-D3FABE30F103}" srcOrd="0" destOrd="0" presId="urn:microsoft.com/office/officeart/2005/8/layout/arrow2"/>
    <dgm:cxn modelId="{BDB3E31F-0D90-4C29-880F-1D322CD689E4}" srcId="{1D84AD20-EAF8-459D-A2E0-FBD57BEE2323}" destId="{BBD65F1A-036D-4385-89C8-9D4D8675B635}" srcOrd="0" destOrd="0" parTransId="{2A93053A-AD71-4071-8738-1F22123B0221}" sibTransId="{DC8315DD-9411-4561-B35D-733E431528F0}"/>
    <dgm:cxn modelId="{8B8E0B38-EA3E-44D7-B472-78B2CF6C1078}" type="presOf" srcId="{1D84AD20-EAF8-459D-A2E0-FBD57BEE2323}" destId="{9F43100D-146B-49E7-ABAE-8D8CEE17C9DB}" srcOrd="0" destOrd="0" presId="urn:microsoft.com/office/officeart/2005/8/layout/arrow2"/>
    <dgm:cxn modelId="{A92D4464-2688-438A-9C07-F37B069F1DD1}" type="presOf" srcId="{098013B1-0DB7-471C-B542-6637F9118109}" destId="{94C2E797-DFED-4EE2-988A-D5E943A7A87F}" srcOrd="0" destOrd="0" presId="urn:microsoft.com/office/officeart/2005/8/layout/arrow2"/>
    <dgm:cxn modelId="{341ED571-BF7F-4A79-8FE0-BCEAC6A7D957}" type="presOf" srcId="{BBD65F1A-036D-4385-89C8-9D4D8675B635}" destId="{7730BD88-18FD-43AD-88CE-416ADB058136}" srcOrd="0" destOrd="0" presId="urn:microsoft.com/office/officeart/2005/8/layout/arrow2"/>
    <dgm:cxn modelId="{9FB30C77-F672-4545-86BD-54BFC64D9309}" srcId="{1D84AD20-EAF8-459D-A2E0-FBD57BEE2323}" destId="{098013B1-0DB7-471C-B542-6637F9118109}" srcOrd="1" destOrd="0" parTransId="{5A92EB9F-AD32-419F-8BE7-C9222DFC8C3A}" sibTransId="{6728ED8A-C76F-41B8-A451-08AE91DCD0F5}"/>
    <dgm:cxn modelId="{F3CDA6E9-58E0-4782-BB7B-60FA4965FC92}" srcId="{1D84AD20-EAF8-459D-A2E0-FBD57BEE2323}" destId="{0824107F-E826-4433-8B3B-302E41758788}" srcOrd="2" destOrd="0" parTransId="{166FA29B-FF61-47E3-B826-9CA80C9C8796}" sibTransId="{00869447-3866-448E-A766-C8DF55287936}"/>
    <dgm:cxn modelId="{3F3526B7-9BB0-4314-ACCA-491EF5A6D9AB}" type="presParOf" srcId="{9F43100D-146B-49E7-ABAE-8D8CEE17C9DB}" destId="{23C05AD9-A6C2-44B8-A810-4E5C1A6ACD00}" srcOrd="0" destOrd="0" presId="urn:microsoft.com/office/officeart/2005/8/layout/arrow2"/>
    <dgm:cxn modelId="{31BA9FCD-DDAC-447F-8AA7-1376476BFDD3}" type="presParOf" srcId="{9F43100D-146B-49E7-ABAE-8D8CEE17C9DB}" destId="{61B77F47-A146-448D-9D7B-16C105627B68}" srcOrd="1" destOrd="0" presId="urn:microsoft.com/office/officeart/2005/8/layout/arrow2"/>
    <dgm:cxn modelId="{5EB0E2B9-783E-49CC-9A30-E58AAE8A583E}" type="presParOf" srcId="{61B77F47-A146-448D-9D7B-16C105627B68}" destId="{BFA915D3-9275-4F34-871E-683E82F43BCD}" srcOrd="0" destOrd="0" presId="urn:microsoft.com/office/officeart/2005/8/layout/arrow2"/>
    <dgm:cxn modelId="{44742477-F5F4-4FCB-AA6F-A1547DBE5334}" type="presParOf" srcId="{61B77F47-A146-448D-9D7B-16C105627B68}" destId="{7730BD88-18FD-43AD-88CE-416ADB058136}" srcOrd="1" destOrd="0" presId="urn:microsoft.com/office/officeart/2005/8/layout/arrow2"/>
    <dgm:cxn modelId="{80B0287D-3D65-4251-B1D7-5F53A675E13E}" type="presParOf" srcId="{61B77F47-A146-448D-9D7B-16C105627B68}" destId="{81ADBAE3-7CB3-485C-B3A2-12096EDC04AC}" srcOrd="2" destOrd="0" presId="urn:microsoft.com/office/officeart/2005/8/layout/arrow2"/>
    <dgm:cxn modelId="{FA6C4BEB-4D72-417D-B883-2951D94799F8}" type="presParOf" srcId="{61B77F47-A146-448D-9D7B-16C105627B68}" destId="{94C2E797-DFED-4EE2-988A-D5E943A7A87F}" srcOrd="3" destOrd="0" presId="urn:microsoft.com/office/officeart/2005/8/layout/arrow2"/>
    <dgm:cxn modelId="{7235FF6D-B659-4DE5-BF5A-B92873820892}" type="presParOf" srcId="{61B77F47-A146-448D-9D7B-16C105627B68}" destId="{22B1A511-A85B-490B-984F-185D23B2BBC0}" srcOrd="4" destOrd="0" presId="urn:microsoft.com/office/officeart/2005/8/layout/arrow2"/>
    <dgm:cxn modelId="{10594537-92D2-4567-A938-707E46A37B4E}" type="presParOf" srcId="{61B77F47-A146-448D-9D7B-16C105627B68}" destId="{E36C8C71-D6D6-4198-BB95-D3FABE30F103}"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61E3CB-975E-4A61-9128-F87A855C5C6A}"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485B8EF3-C5BE-4381-B24F-06B98CC0F0AA}">
      <dgm:prSet phldrT="[Text]"/>
      <dgm:spPr>
        <a:solidFill>
          <a:schemeClr val="accent1">
            <a:lumMod val="60000"/>
            <a:lumOff val="40000"/>
          </a:schemeClr>
        </a:solidFill>
      </dgm:spPr>
      <dgm:t>
        <a:bodyPr/>
        <a:lstStyle/>
        <a:p>
          <a:pPr algn="l"/>
          <a:r>
            <a:rPr lang="en-US" b="1" dirty="0">
              <a:solidFill>
                <a:schemeClr val="tx1"/>
              </a:solidFill>
            </a:rPr>
            <a:t>Guiding Principle 1: Provide a Seamless Student Experience.</a:t>
          </a:r>
          <a:r>
            <a:rPr lang="en-US" dirty="0">
              <a:solidFill>
                <a:schemeClr val="tx1"/>
              </a:solidFill>
            </a:rPr>
            <a:t> In 2025, Penn State will provide students with a seamless, mobile student experience in all student interactions with the institution, whether this be the admissions or enrollment processes, the process of taking courses, co-curricular learning, or full access to the curricula and support services offered across the University.</a:t>
          </a:r>
        </a:p>
      </dgm:t>
    </dgm:pt>
    <dgm:pt modelId="{EB399E39-CC1D-4CAA-9566-75C17F946316}" type="parTrans" cxnId="{1DDFCC07-823C-422A-94A2-DEF21FC886D8}">
      <dgm:prSet/>
      <dgm:spPr/>
      <dgm:t>
        <a:bodyPr/>
        <a:lstStyle/>
        <a:p>
          <a:endParaRPr lang="en-US"/>
        </a:p>
      </dgm:t>
    </dgm:pt>
    <dgm:pt modelId="{02F3ED10-049E-4BE2-ABD2-26EF3C37B289}" type="sibTrans" cxnId="{1DDFCC07-823C-422A-94A2-DEF21FC886D8}">
      <dgm:prSet/>
      <dgm:spPr/>
      <dgm:t>
        <a:bodyPr/>
        <a:lstStyle/>
        <a:p>
          <a:endParaRPr lang="en-US"/>
        </a:p>
      </dgm:t>
    </dgm:pt>
    <dgm:pt modelId="{67659DA1-50C1-41F3-A226-B774F9E04551}">
      <dgm:prSet phldrT="[Text]" custT="1"/>
      <dgm:spPr/>
      <dgm:t>
        <a:bodyPr anchor="t"/>
        <a:lstStyle/>
        <a:p>
          <a:pPr algn="ctr"/>
          <a:r>
            <a:rPr lang="en-US" sz="1800" dirty="0"/>
            <a:t>Longstanding:</a:t>
          </a:r>
        </a:p>
        <a:p>
          <a:pPr algn="l"/>
          <a:endParaRPr lang="en-US" sz="1800" dirty="0"/>
        </a:p>
        <a:p>
          <a:pPr algn="l"/>
          <a:r>
            <a:rPr lang="en-US" sz="1800" dirty="0"/>
            <a:t>E-learning cooperative (now Digital Cooperative) provides a platform and process for students to take courses offered at another campus. </a:t>
          </a:r>
        </a:p>
        <a:p>
          <a:pPr algn="l"/>
          <a:endParaRPr lang="en-US" sz="1800" dirty="0"/>
        </a:p>
        <a:p>
          <a:pPr algn="l"/>
          <a:r>
            <a:rPr lang="en-US" sz="1800" dirty="0"/>
            <a:t>Resident students can enroll in open seats (10-days prior to semester) in many World Campus courses as part of their regular enrollment.</a:t>
          </a:r>
        </a:p>
        <a:p>
          <a:pPr algn="l"/>
          <a:endParaRPr lang="en-US" sz="1800" dirty="0"/>
        </a:p>
      </dgm:t>
    </dgm:pt>
    <dgm:pt modelId="{FEE27C63-062F-4764-B8E8-9711223D0242}" type="parTrans" cxnId="{EDF5F35B-DAEF-47D2-A458-0C3F8FA2848E}">
      <dgm:prSet/>
      <dgm:spPr/>
      <dgm:t>
        <a:bodyPr/>
        <a:lstStyle/>
        <a:p>
          <a:endParaRPr lang="en-US"/>
        </a:p>
      </dgm:t>
    </dgm:pt>
    <dgm:pt modelId="{4B2B96F3-B0B1-475C-A6D9-1521C006F101}" type="sibTrans" cxnId="{EDF5F35B-DAEF-47D2-A458-0C3F8FA2848E}">
      <dgm:prSet/>
      <dgm:spPr/>
      <dgm:t>
        <a:bodyPr/>
        <a:lstStyle/>
        <a:p>
          <a:endParaRPr lang="en-US"/>
        </a:p>
      </dgm:t>
    </dgm:pt>
    <dgm:pt modelId="{57B81D92-F6F4-4EF9-997E-FC96350757F8}">
      <dgm:prSet phldrT="[Text]" custT="1"/>
      <dgm:spPr/>
      <dgm:t>
        <a:bodyPr anchor="t"/>
        <a:lstStyle/>
        <a:p>
          <a:pPr algn="ctr"/>
          <a:r>
            <a:rPr lang="en-US" sz="1800" dirty="0"/>
            <a:t>Underway: </a:t>
          </a:r>
        </a:p>
        <a:p>
          <a:pPr algn="l"/>
          <a:endParaRPr lang="en-US" sz="1800" dirty="0"/>
        </a:p>
        <a:p>
          <a:pPr algn="l"/>
          <a:r>
            <a:rPr lang="en-US" sz="1800" dirty="0"/>
            <a:t>Exploring the creation of a digital integrative portal that can serve as a single sign-on and one-stop access to transactional functions.</a:t>
          </a:r>
        </a:p>
        <a:p>
          <a:pPr algn="l"/>
          <a:endParaRPr lang="en-US" sz="1800" dirty="0"/>
        </a:p>
        <a:p>
          <a:pPr algn="l"/>
          <a:r>
            <a:rPr lang="en-US" sz="1800" dirty="0"/>
            <a:t>Developing approaches to streamline student services that respond to student requests with triaged and tiered approach.</a:t>
          </a:r>
        </a:p>
        <a:p>
          <a:pPr algn="l"/>
          <a:endParaRPr lang="en-US" sz="1600" dirty="0"/>
        </a:p>
        <a:p>
          <a:pPr algn="l"/>
          <a:endParaRPr lang="en-US" sz="1600" dirty="0"/>
        </a:p>
      </dgm:t>
    </dgm:pt>
    <dgm:pt modelId="{39EA0354-9238-4D19-BDA7-80CBB8CB088C}" type="parTrans" cxnId="{038F7BD0-D41F-4AC9-A727-C016C610B4CE}">
      <dgm:prSet/>
      <dgm:spPr/>
      <dgm:t>
        <a:bodyPr/>
        <a:lstStyle/>
        <a:p>
          <a:endParaRPr lang="en-US"/>
        </a:p>
      </dgm:t>
    </dgm:pt>
    <dgm:pt modelId="{6B350410-5519-4F55-ADAA-3E073C66ADE9}" type="sibTrans" cxnId="{038F7BD0-D41F-4AC9-A727-C016C610B4CE}">
      <dgm:prSet/>
      <dgm:spPr/>
      <dgm:t>
        <a:bodyPr/>
        <a:lstStyle/>
        <a:p>
          <a:endParaRPr lang="en-US"/>
        </a:p>
      </dgm:t>
    </dgm:pt>
    <dgm:pt modelId="{8AC26D58-6AD0-41AF-BC2A-04924FE444E3}">
      <dgm:prSet custT="1"/>
      <dgm:spPr/>
      <dgm:t>
        <a:bodyPr anchor="t"/>
        <a:lstStyle/>
        <a:p>
          <a:pPr algn="ctr"/>
          <a:r>
            <a:rPr lang="en-US" sz="1800" dirty="0"/>
            <a:t>Possibilities for the Future: </a:t>
          </a:r>
        </a:p>
        <a:p>
          <a:pPr algn="l"/>
          <a:endParaRPr lang="en-US" sz="1800" dirty="0"/>
        </a:p>
        <a:p>
          <a:pPr algn="l"/>
          <a:r>
            <a:rPr lang="en-US" sz="1800" dirty="0"/>
            <a:t>Review policies and procedures  for out-of-class activities to create flexibility across campuses.</a:t>
          </a:r>
        </a:p>
        <a:p>
          <a:pPr algn="l"/>
          <a:endParaRPr lang="en-US" sz="1800" dirty="0"/>
        </a:p>
        <a:p>
          <a:pPr algn="l"/>
          <a:r>
            <a:rPr lang="en-US" sz="1800" dirty="0"/>
            <a:t>Develop long-range enrollment planning that accounts for greater student mobility throughout degree completion.</a:t>
          </a:r>
        </a:p>
      </dgm:t>
    </dgm:pt>
    <dgm:pt modelId="{9C5B698B-4C86-42D3-8E17-3ADCD20FF977}" type="parTrans" cxnId="{BD7EDB5E-F7CF-40BF-B3B3-7D5724581553}">
      <dgm:prSet/>
      <dgm:spPr/>
      <dgm:t>
        <a:bodyPr/>
        <a:lstStyle/>
        <a:p>
          <a:endParaRPr lang="en-US"/>
        </a:p>
      </dgm:t>
    </dgm:pt>
    <dgm:pt modelId="{450393F5-4F27-42FC-A1B4-D1FC74F252B0}" type="sibTrans" cxnId="{BD7EDB5E-F7CF-40BF-B3B3-7D5724581553}">
      <dgm:prSet/>
      <dgm:spPr/>
      <dgm:t>
        <a:bodyPr/>
        <a:lstStyle/>
        <a:p>
          <a:endParaRPr lang="en-US"/>
        </a:p>
      </dgm:t>
    </dgm:pt>
    <dgm:pt modelId="{AE70B5DD-30BC-4762-88A3-F53B6FD9D371}" type="pres">
      <dgm:prSet presAssocID="{8161E3CB-975E-4A61-9128-F87A855C5C6A}" presName="composite" presStyleCnt="0">
        <dgm:presLayoutVars>
          <dgm:chMax val="1"/>
          <dgm:dir/>
          <dgm:resizeHandles val="exact"/>
        </dgm:presLayoutVars>
      </dgm:prSet>
      <dgm:spPr/>
    </dgm:pt>
    <dgm:pt modelId="{A1A1D451-043A-40F6-8EED-E60FD450D229}" type="pres">
      <dgm:prSet presAssocID="{485B8EF3-C5BE-4381-B24F-06B98CC0F0AA}" presName="roof" presStyleLbl="dkBgShp" presStyleIdx="0" presStyleCnt="2"/>
      <dgm:spPr/>
    </dgm:pt>
    <dgm:pt modelId="{155F405B-AA38-470F-9BF5-006E762441B8}" type="pres">
      <dgm:prSet presAssocID="{485B8EF3-C5BE-4381-B24F-06B98CC0F0AA}" presName="pillars" presStyleCnt="0"/>
      <dgm:spPr/>
    </dgm:pt>
    <dgm:pt modelId="{1E5A37E1-A2C4-4725-BAA9-F4A02D26AB0B}" type="pres">
      <dgm:prSet presAssocID="{485B8EF3-C5BE-4381-B24F-06B98CC0F0AA}" presName="pillar1" presStyleLbl="node1" presStyleIdx="0" presStyleCnt="3">
        <dgm:presLayoutVars>
          <dgm:bulletEnabled val="1"/>
        </dgm:presLayoutVars>
      </dgm:prSet>
      <dgm:spPr/>
    </dgm:pt>
    <dgm:pt modelId="{C6E8129D-E769-4468-AAB1-803F7036F1A9}" type="pres">
      <dgm:prSet presAssocID="{57B81D92-F6F4-4EF9-997E-FC96350757F8}" presName="pillarX" presStyleLbl="node1" presStyleIdx="1" presStyleCnt="3">
        <dgm:presLayoutVars>
          <dgm:bulletEnabled val="1"/>
        </dgm:presLayoutVars>
      </dgm:prSet>
      <dgm:spPr/>
    </dgm:pt>
    <dgm:pt modelId="{DA3EA2F2-040E-433F-9178-7870F096AD27}" type="pres">
      <dgm:prSet presAssocID="{8AC26D58-6AD0-41AF-BC2A-04924FE444E3}" presName="pillarX" presStyleLbl="node1" presStyleIdx="2" presStyleCnt="3">
        <dgm:presLayoutVars>
          <dgm:bulletEnabled val="1"/>
        </dgm:presLayoutVars>
      </dgm:prSet>
      <dgm:spPr/>
    </dgm:pt>
    <dgm:pt modelId="{86C49EE1-2A56-4662-812C-D8EC9D806A6B}" type="pres">
      <dgm:prSet presAssocID="{485B8EF3-C5BE-4381-B24F-06B98CC0F0AA}" presName="base" presStyleLbl="dkBgShp" presStyleIdx="1" presStyleCnt="2"/>
      <dgm:spPr>
        <a:solidFill>
          <a:schemeClr val="accent1">
            <a:lumMod val="60000"/>
            <a:lumOff val="40000"/>
          </a:schemeClr>
        </a:solidFill>
      </dgm:spPr>
    </dgm:pt>
  </dgm:ptLst>
  <dgm:cxnLst>
    <dgm:cxn modelId="{1DDFCC07-823C-422A-94A2-DEF21FC886D8}" srcId="{8161E3CB-975E-4A61-9128-F87A855C5C6A}" destId="{485B8EF3-C5BE-4381-B24F-06B98CC0F0AA}" srcOrd="0" destOrd="0" parTransId="{EB399E39-CC1D-4CAA-9566-75C17F946316}" sibTransId="{02F3ED10-049E-4BE2-ABD2-26EF3C37B289}"/>
    <dgm:cxn modelId="{ADDA5F39-79DB-4892-8F02-E9E5670CEA23}" type="presOf" srcId="{8161E3CB-975E-4A61-9128-F87A855C5C6A}" destId="{AE70B5DD-30BC-4762-88A3-F53B6FD9D371}" srcOrd="0" destOrd="0" presId="urn:microsoft.com/office/officeart/2005/8/layout/hList3"/>
    <dgm:cxn modelId="{EDF5F35B-DAEF-47D2-A458-0C3F8FA2848E}" srcId="{485B8EF3-C5BE-4381-B24F-06B98CC0F0AA}" destId="{67659DA1-50C1-41F3-A226-B774F9E04551}" srcOrd="0" destOrd="0" parTransId="{FEE27C63-062F-4764-B8E8-9711223D0242}" sibTransId="{4B2B96F3-B0B1-475C-A6D9-1521C006F101}"/>
    <dgm:cxn modelId="{BD7EDB5E-F7CF-40BF-B3B3-7D5724581553}" srcId="{485B8EF3-C5BE-4381-B24F-06B98CC0F0AA}" destId="{8AC26D58-6AD0-41AF-BC2A-04924FE444E3}" srcOrd="2" destOrd="0" parTransId="{9C5B698B-4C86-42D3-8E17-3ADCD20FF977}" sibTransId="{450393F5-4F27-42FC-A1B4-D1FC74F252B0}"/>
    <dgm:cxn modelId="{D983296B-2385-4AD6-A0C3-4997A0A1D9BA}" type="presOf" srcId="{8AC26D58-6AD0-41AF-BC2A-04924FE444E3}" destId="{DA3EA2F2-040E-433F-9178-7870F096AD27}" srcOrd="0" destOrd="0" presId="urn:microsoft.com/office/officeart/2005/8/layout/hList3"/>
    <dgm:cxn modelId="{767917CB-0116-4C9E-8598-C2E52BE09B7F}" type="presOf" srcId="{67659DA1-50C1-41F3-A226-B774F9E04551}" destId="{1E5A37E1-A2C4-4725-BAA9-F4A02D26AB0B}" srcOrd="0" destOrd="0" presId="urn:microsoft.com/office/officeart/2005/8/layout/hList3"/>
    <dgm:cxn modelId="{038F7BD0-D41F-4AC9-A727-C016C610B4CE}" srcId="{485B8EF3-C5BE-4381-B24F-06B98CC0F0AA}" destId="{57B81D92-F6F4-4EF9-997E-FC96350757F8}" srcOrd="1" destOrd="0" parTransId="{39EA0354-9238-4D19-BDA7-80CBB8CB088C}" sibTransId="{6B350410-5519-4F55-ADAA-3E073C66ADE9}"/>
    <dgm:cxn modelId="{A37008F2-6161-4282-99A2-155F3E039967}" type="presOf" srcId="{57B81D92-F6F4-4EF9-997E-FC96350757F8}" destId="{C6E8129D-E769-4468-AAB1-803F7036F1A9}" srcOrd="0" destOrd="0" presId="urn:microsoft.com/office/officeart/2005/8/layout/hList3"/>
    <dgm:cxn modelId="{65F318FA-FB96-4BAB-B9C7-9F82299E5426}" type="presOf" srcId="{485B8EF3-C5BE-4381-B24F-06B98CC0F0AA}" destId="{A1A1D451-043A-40F6-8EED-E60FD450D229}" srcOrd="0" destOrd="0" presId="urn:microsoft.com/office/officeart/2005/8/layout/hList3"/>
    <dgm:cxn modelId="{8F8B54CF-1D96-4316-84D2-3E3425DE2204}" type="presParOf" srcId="{AE70B5DD-30BC-4762-88A3-F53B6FD9D371}" destId="{A1A1D451-043A-40F6-8EED-E60FD450D229}" srcOrd="0" destOrd="0" presId="urn:microsoft.com/office/officeart/2005/8/layout/hList3"/>
    <dgm:cxn modelId="{216E3E92-DA44-4FFA-B2B5-EEB4F00B0E1C}" type="presParOf" srcId="{AE70B5DD-30BC-4762-88A3-F53B6FD9D371}" destId="{155F405B-AA38-470F-9BF5-006E762441B8}" srcOrd="1" destOrd="0" presId="urn:microsoft.com/office/officeart/2005/8/layout/hList3"/>
    <dgm:cxn modelId="{DA7A1674-10DB-42C2-A445-5FE57A66826F}" type="presParOf" srcId="{155F405B-AA38-470F-9BF5-006E762441B8}" destId="{1E5A37E1-A2C4-4725-BAA9-F4A02D26AB0B}" srcOrd="0" destOrd="0" presId="urn:microsoft.com/office/officeart/2005/8/layout/hList3"/>
    <dgm:cxn modelId="{1EFBC708-4298-4DDA-BDD5-965214EBB482}" type="presParOf" srcId="{155F405B-AA38-470F-9BF5-006E762441B8}" destId="{C6E8129D-E769-4468-AAB1-803F7036F1A9}" srcOrd="1" destOrd="0" presId="urn:microsoft.com/office/officeart/2005/8/layout/hList3"/>
    <dgm:cxn modelId="{F025607F-2ADC-4A70-8997-7D487B4309D7}" type="presParOf" srcId="{155F405B-AA38-470F-9BF5-006E762441B8}" destId="{DA3EA2F2-040E-433F-9178-7870F096AD27}" srcOrd="2" destOrd="0" presId="urn:microsoft.com/office/officeart/2005/8/layout/hList3"/>
    <dgm:cxn modelId="{F2DEEC38-191D-4C3F-A730-BCE4A3386399}" type="presParOf" srcId="{AE70B5DD-30BC-4762-88A3-F53B6FD9D371}" destId="{86C49EE1-2A56-4662-812C-D8EC9D806A6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61E3CB-975E-4A61-9128-F87A855C5C6A}"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485B8EF3-C5BE-4381-B24F-06B98CC0F0AA}">
      <dgm:prSet phldrT="[Text]" custT="1"/>
      <dgm:spPr>
        <a:solidFill>
          <a:schemeClr val="accent1">
            <a:lumMod val="60000"/>
            <a:lumOff val="40000"/>
          </a:schemeClr>
        </a:solidFill>
      </dgm:spPr>
      <dgm:t>
        <a:bodyPr/>
        <a:lstStyle/>
        <a:p>
          <a:pPr algn="l"/>
          <a:r>
            <a:rPr lang="en-US" sz="2100" b="1" dirty="0">
              <a:solidFill>
                <a:schemeClr val="tx1"/>
              </a:solidFill>
            </a:rPr>
            <a:t>Guiding Principle 2: Achieve Curricular Coherence</a:t>
          </a:r>
          <a:r>
            <a:rPr lang="en-US" sz="2100" dirty="0">
              <a:solidFill>
                <a:schemeClr val="tx1"/>
              </a:solidFill>
            </a:rPr>
            <a:t>. In 2025, Penn State will have one curriculum across each degree, minor, and certificate program and will offer only one version of each program. Strong disciplinary and interdisciplinary communities and multiple and flexible models of course taking will form the basis of this transformation.</a:t>
          </a:r>
        </a:p>
      </dgm:t>
    </dgm:pt>
    <dgm:pt modelId="{EB399E39-CC1D-4CAA-9566-75C17F946316}" type="parTrans" cxnId="{1DDFCC07-823C-422A-94A2-DEF21FC886D8}">
      <dgm:prSet/>
      <dgm:spPr/>
      <dgm:t>
        <a:bodyPr/>
        <a:lstStyle/>
        <a:p>
          <a:endParaRPr lang="en-US"/>
        </a:p>
      </dgm:t>
    </dgm:pt>
    <dgm:pt modelId="{02F3ED10-049E-4BE2-ABD2-26EF3C37B289}" type="sibTrans" cxnId="{1DDFCC07-823C-422A-94A2-DEF21FC886D8}">
      <dgm:prSet/>
      <dgm:spPr/>
      <dgm:t>
        <a:bodyPr/>
        <a:lstStyle/>
        <a:p>
          <a:endParaRPr lang="en-US"/>
        </a:p>
      </dgm:t>
    </dgm:pt>
    <dgm:pt modelId="{67659DA1-50C1-41F3-A226-B774F9E04551}">
      <dgm:prSet phldrT="[Text]" custT="1"/>
      <dgm:spPr/>
      <dgm:t>
        <a:bodyPr anchor="t"/>
        <a:lstStyle/>
        <a:p>
          <a:pPr algn="ctr"/>
          <a:r>
            <a:rPr lang="en-US" sz="1800" dirty="0"/>
            <a:t>Longstanding:</a:t>
          </a:r>
        </a:p>
        <a:p>
          <a:pPr algn="l"/>
          <a:r>
            <a:rPr lang="en-US" sz="1800" dirty="0"/>
            <a:t>Shared curriculum via the 2006 </a:t>
          </a:r>
          <a:r>
            <a:rPr lang="en-US" sz="1800" i="1" dirty="0"/>
            <a:t>Uniform Course Abbreviation</a:t>
          </a:r>
          <a:r>
            <a:rPr lang="en-US" sz="1800" dirty="0"/>
            <a:t> initiative phased out duplicative discipline abbreviations and courses.</a:t>
          </a:r>
        </a:p>
        <a:p>
          <a:pPr algn="l"/>
          <a:endParaRPr lang="en-US" sz="1800" dirty="0"/>
        </a:p>
        <a:p>
          <a:pPr algn="l"/>
          <a:r>
            <a:rPr lang="en-US" sz="1800" dirty="0"/>
            <a:t>2011 Faculty Senate legislation enabled students at any Penn State campus to complete the requirements for academic minors and certificates.</a:t>
          </a:r>
        </a:p>
      </dgm:t>
    </dgm:pt>
    <dgm:pt modelId="{FEE27C63-062F-4764-B8E8-9711223D0242}" type="parTrans" cxnId="{EDF5F35B-DAEF-47D2-A458-0C3F8FA2848E}">
      <dgm:prSet/>
      <dgm:spPr/>
      <dgm:t>
        <a:bodyPr/>
        <a:lstStyle/>
        <a:p>
          <a:endParaRPr lang="en-US"/>
        </a:p>
      </dgm:t>
    </dgm:pt>
    <dgm:pt modelId="{4B2B96F3-B0B1-475C-A6D9-1521C006F101}" type="sibTrans" cxnId="{EDF5F35B-DAEF-47D2-A458-0C3F8FA2848E}">
      <dgm:prSet/>
      <dgm:spPr/>
      <dgm:t>
        <a:bodyPr/>
        <a:lstStyle/>
        <a:p>
          <a:endParaRPr lang="en-US"/>
        </a:p>
      </dgm:t>
    </dgm:pt>
    <dgm:pt modelId="{57B81D92-F6F4-4EF9-997E-FC96350757F8}">
      <dgm:prSet phldrT="[Text]" custT="1"/>
      <dgm:spPr/>
      <dgm:t>
        <a:bodyPr anchor="t"/>
        <a:lstStyle/>
        <a:p>
          <a:pPr algn="ctr"/>
          <a:r>
            <a:rPr lang="en-US" sz="1800" dirty="0"/>
            <a:t>Underway: </a:t>
          </a:r>
        </a:p>
        <a:p>
          <a:pPr algn="l"/>
          <a:r>
            <a:rPr lang="en-US" sz="1800" dirty="0"/>
            <a:t>Common program (learning) outcomes supported program assessment and accreditation processes. </a:t>
          </a:r>
        </a:p>
        <a:p>
          <a:pPr algn="l"/>
          <a:endParaRPr lang="en-US" sz="1800" dirty="0"/>
        </a:p>
        <a:p>
          <a:pPr algn="l"/>
          <a:r>
            <a:rPr lang="en-US" sz="1800" dirty="0"/>
            <a:t>BS Health Policy and Administration faculty across multiple campuses are designing the curriculum, coordinating academic resources (e.g., internships), working with one certification, faculty support for teaching, etc. together with one vision for the program.</a:t>
          </a:r>
        </a:p>
        <a:p>
          <a:pPr algn="l"/>
          <a:endParaRPr lang="en-US" sz="2200" dirty="0"/>
        </a:p>
        <a:p>
          <a:pPr algn="l"/>
          <a:endParaRPr lang="en-US" sz="2200" dirty="0"/>
        </a:p>
        <a:p>
          <a:pPr algn="l"/>
          <a:endParaRPr lang="en-US" sz="2200" dirty="0"/>
        </a:p>
      </dgm:t>
    </dgm:pt>
    <dgm:pt modelId="{39EA0354-9238-4D19-BDA7-80CBB8CB088C}" type="parTrans" cxnId="{038F7BD0-D41F-4AC9-A727-C016C610B4CE}">
      <dgm:prSet/>
      <dgm:spPr/>
      <dgm:t>
        <a:bodyPr/>
        <a:lstStyle/>
        <a:p>
          <a:endParaRPr lang="en-US"/>
        </a:p>
      </dgm:t>
    </dgm:pt>
    <dgm:pt modelId="{6B350410-5519-4F55-ADAA-3E073C66ADE9}" type="sibTrans" cxnId="{038F7BD0-D41F-4AC9-A727-C016C610B4CE}">
      <dgm:prSet/>
      <dgm:spPr/>
      <dgm:t>
        <a:bodyPr/>
        <a:lstStyle/>
        <a:p>
          <a:endParaRPr lang="en-US"/>
        </a:p>
      </dgm:t>
    </dgm:pt>
    <dgm:pt modelId="{8AC26D58-6AD0-41AF-BC2A-04924FE444E3}">
      <dgm:prSet custT="1"/>
      <dgm:spPr/>
      <dgm:t>
        <a:bodyPr anchor="t"/>
        <a:lstStyle/>
        <a:p>
          <a:pPr algn="ctr"/>
          <a:r>
            <a:rPr lang="en-US" sz="1800" dirty="0"/>
            <a:t>Possibilities for the future: </a:t>
          </a:r>
        </a:p>
        <a:p>
          <a:pPr algn="l"/>
          <a:r>
            <a:rPr lang="en-US" sz="1800" dirty="0"/>
            <a:t>Design curriculum with the intent to enable greater flexibility for subsequent degrees or for greater mobility for students.</a:t>
          </a:r>
        </a:p>
      </dgm:t>
    </dgm:pt>
    <dgm:pt modelId="{9C5B698B-4C86-42D3-8E17-3ADCD20FF977}" type="parTrans" cxnId="{BD7EDB5E-F7CF-40BF-B3B3-7D5724581553}">
      <dgm:prSet/>
      <dgm:spPr/>
      <dgm:t>
        <a:bodyPr/>
        <a:lstStyle/>
        <a:p>
          <a:endParaRPr lang="en-US"/>
        </a:p>
      </dgm:t>
    </dgm:pt>
    <dgm:pt modelId="{450393F5-4F27-42FC-A1B4-D1FC74F252B0}" type="sibTrans" cxnId="{BD7EDB5E-F7CF-40BF-B3B3-7D5724581553}">
      <dgm:prSet/>
      <dgm:spPr/>
      <dgm:t>
        <a:bodyPr/>
        <a:lstStyle/>
        <a:p>
          <a:endParaRPr lang="en-US"/>
        </a:p>
      </dgm:t>
    </dgm:pt>
    <dgm:pt modelId="{AE70B5DD-30BC-4762-88A3-F53B6FD9D371}" type="pres">
      <dgm:prSet presAssocID="{8161E3CB-975E-4A61-9128-F87A855C5C6A}" presName="composite" presStyleCnt="0">
        <dgm:presLayoutVars>
          <dgm:chMax val="1"/>
          <dgm:dir/>
          <dgm:resizeHandles val="exact"/>
        </dgm:presLayoutVars>
      </dgm:prSet>
      <dgm:spPr/>
    </dgm:pt>
    <dgm:pt modelId="{A1A1D451-043A-40F6-8EED-E60FD450D229}" type="pres">
      <dgm:prSet presAssocID="{485B8EF3-C5BE-4381-B24F-06B98CC0F0AA}" presName="roof" presStyleLbl="dkBgShp" presStyleIdx="0" presStyleCnt="2"/>
      <dgm:spPr/>
    </dgm:pt>
    <dgm:pt modelId="{155F405B-AA38-470F-9BF5-006E762441B8}" type="pres">
      <dgm:prSet presAssocID="{485B8EF3-C5BE-4381-B24F-06B98CC0F0AA}" presName="pillars" presStyleCnt="0"/>
      <dgm:spPr/>
    </dgm:pt>
    <dgm:pt modelId="{1E5A37E1-A2C4-4725-BAA9-F4A02D26AB0B}" type="pres">
      <dgm:prSet presAssocID="{485B8EF3-C5BE-4381-B24F-06B98CC0F0AA}" presName="pillar1" presStyleLbl="node1" presStyleIdx="0" presStyleCnt="3">
        <dgm:presLayoutVars>
          <dgm:bulletEnabled val="1"/>
        </dgm:presLayoutVars>
      </dgm:prSet>
      <dgm:spPr/>
    </dgm:pt>
    <dgm:pt modelId="{C6E8129D-E769-4468-AAB1-803F7036F1A9}" type="pres">
      <dgm:prSet presAssocID="{57B81D92-F6F4-4EF9-997E-FC96350757F8}" presName="pillarX" presStyleLbl="node1" presStyleIdx="1" presStyleCnt="3">
        <dgm:presLayoutVars>
          <dgm:bulletEnabled val="1"/>
        </dgm:presLayoutVars>
      </dgm:prSet>
      <dgm:spPr/>
    </dgm:pt>
    <dgm:pt modelId="{DA3EA2F2-040E-433F-9178-7870F096AD27}" type="pres">
      <dgm:prSet presAssocID="{8AC26D58-6AD0-41AF-BC2A-04924FE444E3}" presName="pillarX" presStyleLbl="node1" presStyleIdx="2" presStyleCnt="3" custLinFactNeighborX="147" custLinFactNeighborY="-17">
        <dgm:presLayoutVars>
          <dgm:bulletEnabled val="1"/>
        </dgm:presLayoutVars>
      </dgm:prSet>
      <dgm:spPr/>
    </dgm:pt>
    <dgm:pt modelId="{86C49EE1-2A56-4662-812C-D8EC9D806A6B}" type="pres">
      <dgm:prSet presAssocID="{485B8EF3-C5BE-4381-B24F-06B98CC0F0AA}" presName="base" presStyleLbl="dkBgShp" presStyleIdx="1" presStyleCnt="2"/>
      <dgm:spPr>
        <a:solidFill>
          <a:schemeClr val="accent1">
            <a:lumMod val="60000"/>
            <a:lumOff val="40000"/>
          </a:schemeClr>
        </a:solidFill>
      </dgm:spPr>
    </dgm:pt>
  </dgm:ptLst>
  <dgm:cxnLst>
    <dgm:cxn modelId="{1DDFCC07-823C-422A-94A2-DEF21FC886D8}" srcId="{8161E3CB-975E-4A61-9128-F87A855C5C6A}" destId="{485B8EF3-C5BE-4381-B24F-06B98CC0F0AA}" srcOrd="0" destOrd="0" parTransId="{EB399E39-CC1D-4CAA-9566-75C17F946316}" sibTransId="{02F3ED10-049E-4BE2-ABD2-26EF3C37B289}"/>
    <dgm:cxn modelId="{ADDA5F39-79DB-4892-8F02-E9E5670CEA23}" type="presOf" srcId="{8161E3CB-975E-4A61-9128-F87A855C5C6A}" destId="{AE70B5DD-30BC-4762-88A3-F53B6FD9D371}" srcOrd="0" destOrd="0" presId="urn:microsoft.com/office/officeart/2005/8/layout/hList3"/>
    <dgm:cxn modelId="{EDF5F35B-DAEF-47D2-A458-0C3F8FA2848E}" srcId="{485B8EF3-C5BE-4381-B24F-06B98CC0F0AA}" destId="{67659DA1-50C1-41F3-A226-B774F9E04551}" srcOrd="0" destOrd="0" parTransId="{FEE27C63-062F-4764-B8E8-9711223D0242}" sibTransId="{4B2B96F3-B0B1-475C-A6D9-1521C006F101}"/>
    <dgm:cxn modelId="{BD7EDB5E-F7CF-40BF-B3B3-7D5724581553}" srcId="{485B8EF3-C5BE-4381-B24F-06B98CC0F0AA}" destId="{8AC26D58-6AD0-41AF-BC2A-04924FE444E3}" srcOrd="2" destOrd="0" parTransId="{9C5B698B-4C86-42D3-8E17-3ADCD20FF977}" sibTransId="{450393F5-4F27-42FC-A1B4-D1FC74F252B0}"/>
    <dgm:cxn modelId="{D983296B-2385-4AD6-A0C3-4997A0A1D9BA}" type="presOf" srcId="{8AC26D58-6AD0-41AF-BC2A-04924FE444E3}" destId="{DA3EA2F2-040E-433F-9178-7870F096AD27}" srcOrd="0" destOrd="0" presId="urn:microsoft.com/office/officeart/2005/8/layout/hList3"/>
    <dgm:cxn modelId="{767917CB-0116-4C9E-8598-C2E52BE09B7F}" type="presOf" srcId="{67659DA1-50C1-41F3-A226-B774F9E04551}" destId="{1E5A37E1-A2C4-4725-BAA9-F4A02D26AB0B}" srcOrd="0" destOrd="0" presId="urn:microsoft.com/office/officeart/2005/8/layout/hList3"/>
    <dgm:cxn modelId="{038F7BD0-D41F-4AC9-A727-C016C610B4CE}" srcId="{485B8EF3-C5BE-4381-B24F-06B98CC0F0AA}" destId="{57B81D92-F6F4-4EF9-997E-FC96350757F8}" srcOrd="1" destOrd="0" parTransId="{39EA0354-9238-4D19-BDA7-80CBB8CB088C}" sibTransId="{6B350410-5519-4F55-ADAA-3E073C66ADE9}"/>
    <dgm:cxn modelId="{A37008F2-6161-4282-99A2-155F3E039967}" type="presOf" srcId="{57B81D92-F6F4-4EF9-997E-FC96350757F8}" destId="{C6E8129D-E769-4468-AAB1-803F7036F1A9}" srcOrd="0" destOrd="0" presId="urn:microsoft.com/office/officeart/2005/8/layout/hList3"/>
    <dgm:cxn modelId="{65F318FA-FB96-4BAB-B9C7-9F82299E5426}" type="presOf" srcId="{485B8EF3-C5BE-4381-B24F-06B98CC0F0AA}" destId="{A1A1D451-043A-40F6-8EED-E60FD450D229}" srcOrd="0" destOrd="0" presId="urn:microsoft.com/office/officeart/2005/8/layout/hList3"/>
    <dgm:cxn modelId="{8F8B54CF-1D96-4316-84D2-3E3425DE2204}" type="presParOf" srcId="{AE70B5DD-30BC-4762-88A3-F53B6FD9D371}" destId="{A1A1D451-043A-40F6-8EED-E60FD450D229}" srcOrd="0" destOrd="0" presId="urn:microsoft.com/office/officeart/2005/8/layout/hList3"/>
    <dgm:cxn modelId="{216E3E92-DA44-4FFA-B2B5-EEB4F00B0E1C}" type="presParOf" srcId="{AE70B5DD-30BC-4762-88A3-F53B6FD9D371}" destId="{155F405B-AA38-470F-9BF5-006E762441B8}" srcOrd="1" destOrd="0" presId="urn:microsoft.com/office/officeart/2005/8/layout/hList3"/>
    <dgm:cxn modelId="{DA7A1674-10DB-42C2-A445-5FE57A66826F}" type="presParOf" srcId="{155F405B-AA38-470F-9BF5-006E762441B8}" destId="{1E5A37E1-A2C4-4725-BAA9-F4A02D26AB0B}" srcOrd="0" destOrd="0" presId="urn:microsoft.com/office/officeart/2005/8/layout/hList3"/>
    <dgm:cxn modelId="{1EFBC708-4298-4DDA-BDD5-965214EBB482}" type="presParOf" srcId="{155F405B-AA38-470F-9BF5-006E762441B8}" destId="{C6E8129D-E769-4468-AAB1-803F7036F1A9}" srcOrd="1" destOrd="0" presId="urn:microsoft.com/office/officeart/2005/8/layout/hList3"/>
    <dgm:cxn modelId="{F025607F-2ADC-4A70-8997-7D487B4309D7}" type="presParOf" srcId="{155F405B-AA38-470F-9BF5-006E762441B8}" destId="{DA3EA2F2-040E-433F-9178-7870F096AD27}" srcOrd="2" destOrd="0" presId="urn:microsoft.com/office/officeart/2005/8/layout/hList3"/>
    <dgm:cxn modelId="{F2DEEC38-191D-4C3F-A730-BCE4A3386399}" type="presParOf" srcId="{AE70B5DD-30BC-4762-88A3-F53B6FD9D371}" destId="{86C49EE1-2A56-4662-812C-D8EC9D806A6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61E3CB-975E-4A61-9128-F87A855C5C6A}"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485B8EF3-C5BE-4381-B24F-06B98CC0F0AA}">
      <dgm:prSet phldrT="[Text]" custT="1"/>
      <dgm:spPr>
        <a:solidFill>
          <a:schemeClr val="accent1">
            <a:lumMod val="60000"/>
            <a:lumOff val="40000"/>
          </a:schemeClr>
        </a:solidFill>
      </dgm:spPr>
      <dgm:t>
        <a:bodyPr/>
        <a:lstStyle/>
        <a:p>
          <a:pPr algn="l"/>
          <a:r>
            <a:rPr lang="en-US" sz="2100" b="1" dirty="0">
              <a:solidFill>
                <a:schemeClr val="tx1"/>
              </a:solidFill>
            </a:rPr>
            <a:t>Guiding Principle 3: Design Relevant and Responsive Programs.</a:t>
          </a:r>
          <a:r>
            <a:rPr lang="en-US" sz="2100" dirty="0">
              <a:solidFill>
                <a:schemeClr val="tx1"/>
              </a:solidFill>
            </a:rPr>
            <a:t> In 2025, Penn State will offer degrees and programs with learning outcomes defined by disciplinary communities and contemporary needs while also offering flexibility in achieving these outcomes via multiple pathways.</a:t>
          </a:r>
        </a:p>
      </dgm:t>
    </dgm:pt>
    <dgm:pt modelId="{EB399E39-CC1D-4CAA-9566-75C17F946316}" type="parTrans" cxnId="{1DDFCC07-823C-422A-94A2-DEF21FC886D8}">
      <dgm:prSet/>
      <dgm:spPr/>
      <dgm:t>
        <a:bodyPr/>
        <a:lstStyle/>
        <a:p>
          <a:endParaRPr lang="en-US"/>
        </a:p>
      </dgm:t>
    </dgm:pt>
    <dgm:pt modelId="{02F3ED10-049E-4BE2-ABD2-26EF3C37B289}" type="sibTrans" cxnId="{1DDFCC07-823C-422A-94A2-DEF21FC886D8}">
      <dgm:prSet/>
      <dgm:spPr/>
      <dgm:t>
        <a:bodyPr/>
        <a:lstStyle/>
        <a:p>
          <a:endParaRPr lang="en-US"/>
        </a:p>
      </dgm:t>
    </dgm:pt>
    <dgm:pt modelId="{67659DA1-50C1-41F3-A226-B774F9E04551}">
      <dgm:prSet phldrT="[Text]" custT="1"/>
      <dgm:spPr/>
      <dgm:t>
        <a:bodyPr anchor="t"/>
        <a:lstStyle/>
        <a:p>
          <a:pPr algn="ctr"/>
          <a:r>
            <a:rPr lang="en-US" sz="1800" dirty="0"/>
            <a:t>Longstanding:</a:t>
          </a:r>
        </a:p>
        <a:p>
          <a:pPr algn="l"/>
          <a:endParaRPr lang="en-US" sz="1800" dirty="0"/>
        </a:p>
        <a:p>
          <a:pPr algn="l"/>
          <a:r>
            <a:rPr lang="en-US" sz="1800" dirty="0"/>
            <a:t>An array of minors span concentrated areas of study as well as opportunities for students to augment degree programs with a focus that is outside their direct discipline.</a:t>
          </a:r>
        </a:p>
        <a:p>
          <a:pPr algn="l"/>
          <a:endParaRPr lang="en-US" sz="1800" dirty="0"/>
        </a:p>
        <a:p>
          <a:pPr algn="l"/>
          <a:r>
            <a:rPr lang="en-US" sz="1800" dirty="0"/>
            <a:t>Accelerated summer schedule, such as ‘</a:t>
          </a:r>
          <a:r>
            <a:rPr lang="en-US" sz="1800" dirty="0" err="1"/>
            <a:t>Maymester</a:t>
          </a:r>
          <a:r>
            <a:rPr lang="en-US" sz="1800" dirty="0"/>
            <a:t>’ to facilitate academic progress and concentrated studies. </a:t>
          </a:r>
        </a:p>
        <a:p>
          <a:pPr algn="l"/>
          <a:endParaRPr lang="en-US" sz="1800" dirty="0"/>
        </a:p>
      </dgm:t>
    </dgm:pt>
    <dgm:pt modelId="{FEE27C63-062F-4764-B8E8-9711223D0242}" type="parTrans" cxnId="{EDF5F35B-DAEF-47D2-A458-0C3F8FA2848E}">
      <dgm:prSet/>
      <dgm:spPr/>
      <dgm:t>
        <a:bodyPr/>
        <a:lstStyle/>
        <a:p>
          <a:endParaRPr lang="en-US"/>
        </a:p>
      </dgm:t>
    </dgm:pt>
    <dgm:pt modelId="{4B2B96F3-B0B1-475C-A6D9-1521C006F101}" type="sibTrans" cxnId="{EDF5F35B-DAEF-47D2-A458-0C3F8FA2848E}">
      <dgm:prSet/>
      <dgm:spPr/>
      <dgm:t>
        <a:bodyPr/>
        <a:lstStyle/>
        <a:p>
          <a:endParaRPr lang="en-US"/>
        </a:p>
      </dgm:t>
    </dgm:pt>
    <dgm:pt modelId="{57B81D92-F6F4-4EF9-997E-FC96350757F8}">
      <dgm:prSet phldrT="[Text]" custT="1"/>
      <dgm:spPr/>
      <dgm:t>
        <a:bodyPr anchor="t"/>
        <a:lstStyle/>
        <a:p>
          <a:pPr algn="ctr"/>
          <a:r>
            <a:rPr lang="en-US" sz="1800" dirty="0"/>
            <a:t>Underway: </a:t>
          </a:r>
        </a:p>
        <a:p>
          <a:pPr algn="l"/>
          <a:endParaRPr lang="en-US" sz="1800" dirty="0"/>
        </a:p>
        <a:p>
          <a:pPr algn="l"/>
          <a:r>
            <a:rPr lang="en-US" sz="1800" dirty="0"/>
            <a:t>Micro-credentialing in timely workforce topics (technical skills, business acumen) to supplement degree programs. </a:t>
          </a:r>
        </a:p>
        <a:p>
          <a:pPr algn="l"/>
          <a:endParaRPr lang="en-US" sz="1800" dirty="0"/>
        </a:p>
        <a:p>
          <a:pPr algn="l"/>
          <a:r>
            <a:rPr lang="en-US" sz="1800" dirty="0"/>
            <a:t>Credit courses designed and delivered in a 7.5 week format to facilitate learners taking back-to-back courses in a single semester.</a:t>
          </a:r>
        </a:p>
        <a:p>
          <a:pPr algn="l"/>
          <a:endParaRPr lang="en-US" sz="2400" dirty="0"/>
        </a:p>
        <a:p>
          <a:pPr algn="l"/>
          <a:endParaRPr lang="en-US" sz="2400" dirty="0"/>
        </a:p>
      </dgm:t>
    </dgm:pt>
    <dgm:pt modelId="{39EA0354-9238-4D19-BDA7-80CBB8CB088C}" type="parTrans" cxnId="{038F7BD0-D41F-4AC9-A727-C016C610B4CE}">
      <dgm:prSet/>
      <dgm:spPr/>
      <dgm:t>
        <a:bodyPr/>
        <a:lstStyle/>
        <a:p>
          <a:endParaRPr lang="en-US"/>
        </a:p>
      </dgm:t>
    </dgm:pt>
    <dgm:pt modelId="{6B350410-5519-4F55-ADAA-3E073C66ADE9}" type="sibTrans" cxnId="{038F7BD0-D41F-4AC9-A727-C016C610B4CE}">
      <dgm:prSet/>
      <dgm:spPr/>
      <dgm:t>
        <a:bodyPr/>
        <a:lstStyle/>
        <a:p>
          <a:endParaRPr lang="en-US"/>
        </a:p>
      </dgm:t>
    </dgm:pt>
    <dgm:pt modelId="{8AC26D58-6AD0-41AF-BC2A-04924FE444E3}">
      <dgm:prSet custT="1"/>
      <dgm:spPr/>
      <dgm:t>
        <a:bodyPr anchor="t"/>
        <a:lstStyle/>
        <a:p>
          <a:pPr algn="ctr"/>
          <a:r>
            <a:rPr lang="en-US" sz="1800" dirty="0"/>
            <a:t>Possibilities for the Future:</a:t>
          </a:r>
        </a:p>
        <a:p>
          <a:pPr algn="ctr"/>
          <a:endParaRPr lang="en-US" sz="1800" dirty="0"/>
        </a:p>
        <a:p>
          <a:pPr algn="l"/>
          <a:r>
            <a:rPr lang="en-US" sz="1800" dirty="0"/>
            <a:t>Create and accommodate alternate forms of engagement (3-credit courses offered as three 1-credit courses). </a:t>
          </a:r>
        </a:p>
        <a:p>
          <a:pPr algn="l"/>
          <a:endParaRPr lang="en-US" sz="1800" dirty="0"/>
        </a:p>
        <a:p>
          <a:pPr algn="l"/>
          <a:r>
            <a:rPr lang="en-US" sz="1800" dirty="0"/>
            <a:t>Create alternative curriculum structures or offerings for self-paced learning, or concentrated delivery (e.g., over winter break). </a:t>
          </a:r>
        </a:p>
      </dgm:t>
    </dgm:pt>
    <dgm:pt modelId="{9C5B698B-4C86-42D3-8E17-3ADCD20FF977}" type="parTrans" cxnId="{BD7EDB5E-F7CF-40BF-B3B3-7D5724581553}">
      <dgm:prSet/>
      <dgm:spPr/>
      <dgm:t>
        <a:bodyPr/>
        <a:lstStyle/>
        <a:p>
          <a:endParaRPr lang="en-US"/>
        </a:p>
      </dgm:t>
    </dgm:pt>
    <dgm:pt modelId="{450393F5-4F27-42FC-A1B4-D1FC74F252B0}" type="sibTrans" cxnId="{BD7EDB5E-F7CF-40BF-B3B3-7D5724581553}">
      <dgm:prSet/>
      <dgm:spPr/>
      <dgm:t>
        <a:bodyPr/>
        <a:lstStyle/>
        <a:p>
          <a:endParaRPr lang="en-US"/>
        </a:p>
      </dgm:t>
    </dgm:pt>
    <dgm:pt modelId="{AE70B5DD-30BC-4762-88A3-F53B6FD9D371}" type="pres">
      <dgm:prSet presAssocID="{8161E3CB-975E-4A61-9128-F87A855C5C6A}" presName="composite" presStyleCnt="0">
        <dgm:presLayoutVars>
          <dgm:chMax val="1"/>
          <dgm:dir/>
          <dgm:resizeHandles val="exact"/>
        </dgm:presLayoutVars>
      </dgm:prSet>
      <dgm:spPr/>
    </dgm:pt>
    <dgm:pt modelId="{A1A1D451-043A-40F6-8EED-E60FD450D229}" type="pres">
      <dgm:prSet presAssocID="{485B8EF3-C5BE-4381-B24F-06B98CC0F0AA}" presName="roof" presStyleLbl="dkBgShp" presStyleIdx="0" presStyleCnt="2"/>
      <dgm:spPr/>
    </dgm:pt>
    <dgm:pt modelId="{155F405B-AA38-470F-9BF5-006E762441B8}" type="pres">
      <dgm:prSet presAssocID="{485B8EF3-C5BE-4381-B24F-06B98CC0F0AA}" presName="pillars" presStyleCnt="0"/>
      <dgm:spPr/>
    </dgm:pt>
    <dgm:pt modelId="{1E5A37E1-A2C4-4725-BAA9-F4A02D26AB0B}" type="pres">
      <dgm:prSet presAssocID="{485B8EF3-C5BE-4381-B24F-06B98CC0F0AA}" presName="pillar1" presStyleLbl="node1" presStyleIdx="0" presStyleCnt="3">
        <dgm:presLayoutVars>
          <dgm:bulletEnabled val="1"/>
        </dgm:presLayoutVars>
      </dgm:prSet>
      <dgm:spPr/>
    </dgm:pt>
    <dgm:pt modelId="{C6E8129D-E769-4468-AAB1-803F7036F1A9}" type="pres">
      <dgm:prSet presAssocID="{57B81D92-F6F4-4EF9-997E-FC96350757F8}" presName="pillarX" presStyleLbl="node1" presStyleIdx="1" presStyleCnt="3" custScaleY="100422" custLinFactNeighborY="229">
        <dgm:presLayoutVars>
          <dgm:bulletEnabled val="1"/>
        </dgm:presLayoutVars>
      </dgm:prSet>
      <dgm:spPr/>
    </dgm:pt>
    <dgm:pt modelId="{DA3EA2F2-040E-433F-9178-7870F096AD27}" type="pres">
      <dgm:prSet presAssocID="{8AC26D58-6AD0-41AF-BC2A-04924FE444E3}" presName="pillarX" presStyleLbl="node1" presStyleIdx="2" presStyleCnt="3">
        <dgm:presLayoutVars>
          <dgm:bulletEnabled val="1"/>
        </dgm:presLayoutVars>
      </dgm:prSet>
      <dgm:spPr/>
    </dgm:pt>
    <dgm:pt modelId="{86C49EE1-2A56-4662-812C-D8EC9D806A6B}" type="pres">
      <dgm:prSet presAssocID="{485B8EF3-C5BE-4381-B24F-06B98CC0F0AA}" presName="base" presStyleLbl="dkBgShp" presStyleIdx="1" presStyleCnt="2"/>
      <dgm:spPr>
        <a:solidFill>
          <a:schemeClr val="accent1">
            <a:lumMod val="60000"/>
            <a:lumOff val="40000"/>
          </a:schemeClr>
        </a:solidFill>
      </dgm:spPr>
    </dgm:pt>
  </dgm:ptLst>
  <dgm:cxnLst>
    <dgm:cxn modelId="{1DDFCC07-823C-422A-94A2-DEF21FC886D8}" srcId="{8161E3CB-975E-4A61-9128-F87A855C5C6A}" destId="{485B8EF3-C5BE-4381-B24F-06B98CC0F0AA}" srcOrd="0" destOrd="0" parTransId="{EB399E39-CC1D-4CAA-9566-75C17F946316}" sibTransId="{02F3ED10-049E-4BE2-ABD2-26EF3C37B289}"/>
    <dgm:cxn modelId="{ADDA5F39-79DB-4892-8F02-E9E5670CEA23}" type="presOf" srcId="{8161E3CB-975E-4A61-9128-F87A855C5C6A}" destId="{AE70B5DD-30BC-4762-88A3-F53B6FD9D371}" srcOrd="0" destOrd="0" presId="urn:microsoft.com/office/officeart/2005/8/layout/hList3"/>
    <dgm:cxn modelId="{EDF5F35B-DAEF-47D2-A458-0C3F8FA2848E}" srcId="{485B8EF3-C5BE-4381-B24F-06B98CC0F0AA}" destId="{67659DA1-50C1-41F3-A226-B774F9E04551}" srcOrd="0" destOrd="0" parTransId="{FEE27C63-062F-4764-B8E8-9711223D0242}" sibTransId="{4B2B96F3-B0B1-475C-A6D9-1521C006F101}"/>
    <dgm:cxn modelId="{BD7EDB5E-F7CF-40BF-B3B3-7D5724581553}" srcId="{485B8EF3-C5BE-4381-B24F-06B98CC0F0AA}" destId="{8AC26D58-6AD0-41AF-BC2A-04924FE444E3}" srcOrd="2" destOrd="0" parTransId="{9C5B698B-4C86-42D3-8E17-3ADCD20FF977}" sibTransId="{450393F5-4F27-42FC-A1B4-D1FC74F252B0}"/>
    <dgm:cxn modelId="{D983296B-2385-4AD6-A0C3-4997A0A1D9BA}" type="presOf" srcId="{8AC26D58-6AD0-41AF-BC2A-04924FE444E3}" destId="{DA3EA2F2-040E-433F-9178-7870F096AD27}" srcOrd="0" destOrd="0" presId="urn:microsoft.com/office/officeart/2005/8/layout/hList3"/>
    <dgm:cxn modelId="{767917CB-0116-4C9E-8598-C2E52BE09B7F}" type="presOf" srcId="{67659DA1-50C1-41F3-A226-B774F9E04551}" destId="{1E5A37E1-A2C4-4725-BAA9-F4A02D26AB0B}" srcOrd="0" destOrd="0" presId="urn:microsoft.com/office/officeart/2005/8/layout/hList3"/>
    <dgm:cxn modelId="{038F7BD0-D41F-4AC9-A727-C016C610B4CE}" srcId="{485B8EF3-C5BE-4381-B24F-06B98CC0F0AA}" destId="{57B81D92-F6F4-4EF9-997E-FC96350757F8}" srcOrd="1" destOrd="0" parTransId="{39EA0354-9238-4D19-BDA7-80CBB8CB088C}" sibTransId="{6B350410-5519-4F55-ADAA-3E073C66ADE9}"/>
    <dgm:cxn modelId="{A37008F2-6161-4282-99A2-155F3E039967}" type="presOf" srcId="{57B81D92-F6F4-4EF9-997E-FC96350757F8}" destId="{C6E8129D-E769-4468-AAB1-803F7036F1A9}" srcOrd="0" destOrd="0" presId="urn:microsoft.com/office/officeart/2005/8/layout/hList3"/>
    <dgm:cxn modelId="{65F318FA-FB96-4BAB-B9C7-9F82299E5426}" type="presOf" srcId="{485B8EF3-C5BE-4381-B24F-06B98CC0F0AA}" destId="{A1A1D451-043A-40F6-8EED-E60FD450D229}" srcOrd="0" destOrd="0" presId="urn:microsoft.com/office/officeart/2005/8/layout/hList3"/>
    <dgm:cxn modelId="{8F8B54CF-1D96-4316-84D2-3E3425DE2204}" type="presParOf" srcId="{AE70B5DD-30BC-4762-88A3-F53B6FD9D371}" destId="{A1A1D451-043A-40F6-8EED-E60FD450D229}" srcOrd="0" destOrd="0" presId="urn:microsoft.com/office/officeart/2005/8/layout/hList3"/>
    <dgm:cxn modelId="{216E3E92-DA44-4FFA-B2B5-EEB4F00B0E1C}" type="presParOf" srcId="{AE70B5DD-30BC-4762-88A3-F53B6FD9D371}" destId="{155F405B-AA38-470F-9BF5-006E762441B8}" srcOrd="1" destOrd="0" presId="urn:microsoft.com/office/officeart/2005/8/layout/hList3"/>
    <dgm:cxn modelId="{DA7A1674-10DB-42C2-A445-5FE57A66826F}" type="presParOf" srcId="{155F405B-AA38-470F-9BF5-006E762441B8}" destId="{1E5A37E1-A2C4-4725-BAA9-F4A02D26AB0B}" srcOrd="0" destOrd="0" presId="urn:microsoft.com/office/officeart/2005/8/layout/hList3"/>
    <dgm:cxn modelId="{1EFBC708-4298-4DDA-BDD5-965214EBB482}" type="presParOf" srcId="{155F405B-AA38-470F-9BF5-006E762441B8}" destId="{C6E8129D-E769-4468-AAB1-803F7036F1A9}" srcOrd="1" destOrd="0" presId="urn:microsoft.com/office/officeart/2005/8/layout/hList3"/>
    <dgm:cxn modelId="{F025607F-2ADC-4A70-8997-7D487B4309D7}" type="presParOf" srcId="{155F405B-AA38-470F-9BF5-006E762441B8}" destId="{DA3EA2F2-040E-433F-9178-7870F096AD27}" srcOrd="2" destOrd="0" presId="urn:microsoft.com/office/officeart/2005/8/layout/hList3"/>
    <dgm:cxn modelId="{F2DEEC38-191D-4C3F-A730-BCE4A3386399}" type="presParOf" srcId="{AE70B5DD-30BC-4762-88A3-F53B6FD9D371}" destId="{86C49EE1-2A56-4662-812C-D8EC9D806A6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61E3CB-975E-4A61-9128-F87A855C5C6A}"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485B8EF3-C5BE-4381-B24F-06B98CC0F0AA}">
      <dgm:prSet phldrT="[Text]" custT="1"/>
      <dgm:spPr>
        <a:solidFill>
          <a:schemeClr val="accent1">
            <a:lumMod val="60000"/>
            <a:lumOff val="40000"/>
          </a:schemeClr>
        </a:solidFill>
      </dgm:spPr>
      <dgm:t>
        <a:bodyPr/>
        <a:lstStyle/>
        <a:p>
          <a:pPr algn="l"/>
          <a:r>
            <a:rPr lang="en-US" sz="2100" b="1" dirty="0">
              <a:solidFill>
                <a:schemeClr val="tx1"/>
              </a:solidFill>
            </a:rPr>
            <a:t>Guiding Principle 4: Engage Learners Throughout Their Lifetimes</a:t>
          </a:r>
          <a:r>
            <a:rPr lang="en-US" sz="2100" dirty="0">
              <a:solidFill>
                <a:schemeClr val="tx1"/>
              </a:solidFill>
            </a:rPr>
            <a:t>. In 2025, Penn State will engage learners throughout their lifetimes with content that is timely, topical, and relevant to their personal and professional wellbeing. </a:t>
          </a:r>
        </a:p>
      </dgm:t>
    </dgm:pt>
    <dgm:pt modelId="{EB399E39-CC1D-4CAA-9566-75C17F946316}" type="parTrans" cxnId="{1DDFCC07-823C-422A-94A2-DEF21FC886D8}">
      <dgm:prSet/>
      <dgm:spPr/>
      <dgm:t>
        <a:bodyPr/>
        <a:lstStyle/>
        <a:p>
          <a:endParaRPr lang="en-US"/>
        </a:p>
      </dgm:t>
    </dgm:pt>
    <dgm:pt modelId="{02F3ED10-049E-4BE2-ABD2-26EF3C37B289}" type="sibTrans" cxnId="{1DDFCC07-823C-422A-94A2-DEF21FC886D8}">
      <dgm:prSet/>
      <dgm:spPr/>
      <dgm:t>
        <a:bodyPr/>
        <a:lstStyle/>
        <a:p>
          <a:endParaRPr lang="en-US"/>
        </a:p>
      </dgm:t>
    </dgm:pt>
    <dgm:pt modelId="{67659DA1-50C1-41F3-A226-B774F9E04551}">
      <dgm:prSet phldrT="[Text]" custT="1"/>
      <dgm:spPr/>
      <dgm:t>
        <a:bodyPr anchor="t"/>
        <a:lstStyle/>
        <a:p>
          <a:pPr algn="ctr"/>
          <a:r>
            <a:rPr lang="en-US" sz="1800" dirty="0"/>
            <a:t>Longstanding:</a:t>
          </a:r>
        </a:p>
        <a:p>
          <a:pPr algn="l"/>
          <a:r>
            <a:rPr lang="en-US" sz="1800" dirty="0"/>
            <a:t>OLLI (</a:t>
          </a:r>
          <a:r>
            <a:rPr lang="en-US" sz="1800" dirty="0" err="1"/>
            <a:t>Osher</a:t>
          </a:r>
          <a:r>
            <a:rPr lang="en-US" sz="1800" dirty="0"/>
            <a:t> Lifelong Learning Institute) at two campuses provides hundreds of courses/year to senior learners. </a:t>
          </a:r>
        </a:p>
        <a:p>
          <a:pPr algn="l"/>
          <a:endParaRPr lang="en-US" sz="1800" dirty="0"/>
        </a:p>
        <a:p>
          <a:pPr algn="l"/>
          <a:r>
            <a:rPr lang="en-US" sz="1800" dirty="0"/>
            <a:t>Penn State Alumni Association provides educational programs (tours), Huddle with the Faculty, etc.</a:t>
          </a:r>
        </a:p>
        <a:p>
          <a:pPr algn="l"/>
          <a:endParaRPr lang="en-US" sz="1800" dirty="0"/>
        </a:p>
        <a:p>
          <a:pPr algn="l"/>
          <a:r>
            <a:rPr lang="en-US" sz="1800" dirty="0"/>
            <a:t>Executive programs provide a blend of non-credit content for corporate training. </a:t>
          </a:r>
        </a:p>
      </dgm:t>
    </dgm:pt>
    <dgm:pt modelId="{FEE27C63-062F-4764-B8E8-9711223D0242}" type="parTrans" cxnId="{EDF5F35B-DAEF-47D2-A458-0C3F8FA2848E}">
      <dgm:prSet/>
      <dgm:spPr/>
      <dgm:t>
        <a:bodyPr/>
        <a:lstStyle/>
        <a:p>
          <a:endParaRPr lang="en-US"/>
        </a:p>
      </dgm:t>
    </dgm:pt>
    <dgm:pt modelId="{4B2B96F3-B0B1-475C-A6D9-1521C006F101}" type="sibTrans" cxnId="{EDF5F35B-DAEF-47D2-A458-0C3F8FA2848E}">
      <dgm:prSet/>
      <dgm:spPr/>
      <dgm:t>
        <a:bodyPr/>
        <a:lstStyle/>
        <a:p>
          <a:endParaRPr lang="en-US"/>
        </a:p>
      </dgm:t>
    </dgm:pt>
    <dgm:pt modelId="{57B81D92-F6F4-4EF9-997E-FC96350757F8}">
      <dgm:prSet phldrT="[Text]" custT="1"/>
      <dgm:spPr/>
      <dgm:t>
        <a:bodyPr anchor="t"/>
        <a:lstStyle/>
        <a:p>
          <a:pPr algn="ctr"/>
          <a:r>
            <a:rPr lang="en-US" sz="1800" dirty="0"/>
            <a:t>Underway: </a:t>
          </a:r>
        </a:p>
        <a:p>
          <a:pPr algn="l"/>
          <a:r>
            <a:rPr lang="en-US" sz="1800" dirty="0"/>
            <a:t>A portal (ATLAS) recently launched by Penn State Extension provides an array of content from webinars, to papers, and online short courses reaching the agricultural sciences community with relevant and timely content. </a:t>
          </a:r>
        </a:p>
        <a:p>
          <a:pPr algn="l"/>
          <a:endParaRPr lang="en-US" sz="1800" dirty="0"/>
        </a:p>
        <a:p>
          <a:pPr algn="l"/>
          <a:r>
            <a:rPr lang="en-US" sz="1800" dirty="0"/>
            <a:t>Repackaging credit content for non-credit use, e.g., law education.</a:t>
          </a:r>
        </a:p>
        <a:p>
          <a:pPr algn="l"/>
          <a:endParaRPr lang="en-US" sz="1800" dirty="0"/>
        </a:p>
        <a:p>
          <a:pPr algn="l"/>
          <a:endParaRPr lang="en-US" sz="1800" dirty="0"/>
        </a:p>
        <a:p>
          <a:pPr algn="l"/>
          <a:endParaRPr lang="en-US" sz="2400" dirty="0"/>
        </a:p>
        <a:p>
          <a:pPr algn="l"/>
          <a:endParaRPr lang="en-US" sz="2400" dirty="0"/>
        </a:p>
      </dgm:t>
    </dgm:pt>
    <dgm:pt modelId="{39EA0354-9238-4D19-BDA7-80CBB8CB088C}" type="parTrans" cxnId="{038F7BD0-D41F-4AC9-A727-C016C610B4CE}">
      <dgm:prSet/>
      <dgm:spPr/>
      <dgm:t>
        <a:bodyPr/>
        <a:lstStyle/>
        <a:p>
          <a:endParaRPr lang="en-US"/>
        </a:p>
      </dgm:t>
    </dgm:pt>
    <dgm:pt modelId="{6B350410-5519-4F55-ADAA-3E073C66ADE9}" type="sibTrans" cxnId="{038F7BD0-D41F-4AC9-A727-C016C610B4CE}">
      <dgm:prSet/>
      <dgm:spPr/>
      <dgm:t>
        <a:bodyPr/>
        <a:lstStyle/>
        <a:p>
          <a:endParaRPr lang="en-US"/>
        </a:p>
      </dgm:t>
    </dgm:pt>
    <dgm:pt modelId="{8AC26D58-6AD0-41AF-BC2A-04924FE444E3}">
      <dgm:prSet custT="1"/>
      <dgm:spPr/>
      <dgm:t>
        <a:bodyPr anchor="t"/>
        <a:lstStyle/>
        <a:p>
          <a:pPr algn="ctr"/>
          <a:r>
            <a:rPr lang="en-US" sz="1800" dirty="0"/>
            <a:t>Possibilities for the Future: </a:t>
          </a:r>
        </a:p>
        <a:p>
          <a:pPr algn="l"/>
          <a:r>
            <a:rPr lang="en-US" sz="1800" dirty="0"/>
            <a:t>Create fee structures that incentivize collaboration and are sustainable, and consider subscription services, pay-as-you-go options.</a:t>
          </a:r>
        </a:p>
        <a:p>
          <a:pPr algn="l"/>
          <a:endParaRPr lang="en-US" sz="1800" dirty="0"/>
        </a:p>
        <a:p>
          <a:pPr algn="l"/>
          <a:r>
            <a:rPr lang="en-US" sz="1800" dirty="0"/>
            <a:t>Provide access to single courses, single lectures to alumni as refreshers or to support their current needs.  </a:t>
          </a:r>
        </a:p>
      </dgm:t>
    </dgm:pt>
    <dgm:pt modelId="{9C5B698B-4C86-42D3-8E17-3ADCD20FF977}" type="parTrans" cxnId="{BD7EDB5E-F7CF-40BF-B3B3-7D5724581553}">
      <dgm:prSet/>
      <dgm:spPr/>
      <dgm:t>
        <a:bodyPr/>
        <a:lstStyle/>
        <a:p>
          <a:endParaRPr lang="en-US"/>
        </a:p>
      </dgm:t>
    </dgm:pt>
    <dgm:pt modelId="{450393F5-4F27-42FC-A1B4-D1FC74F252B0}" type="sibTrans" cxnId="{BD7EDB5E-F7CF-40BF-B3B3-7D5724581553}">
      <dgm:prSet/>
      <dgm:spPr/>
      <dgm:t>
        <a:bodyPr/>
        <a:lstStyle/>
        <a:p>
          <a:endParaRPr lang="en-US"/>
        </a:p>
      </dgm:t>
    </dgm:pt>
    <dgm:pt modelId="{AE70B5DD-30BC-4762-88A3-F53B6FD9D371}" type="pres">
      <dgm:prSet presAssocID="{8161E3CB-975E-4A61-9128-F87A855C5C6A}" presName="composite" presStyleCnt="0">
        <dgm:presLayoutVars>
          <dgm:chMax val="1"/>
          <dgm:dir/>
          <dgm:resizeHandles val="exact"/>
        </dgm:presLayoutVars>
      </dgm:prSet>
      <dgm:spPr/>
    </dgm:pt>
    <dgm:pt modelId="{A1A1D451-043A-40F6-8EED-E60FD450D229}" type="pres">
      <dgm:prSet presAssocID="{485B8EF3-C5BE-4381-B24F-06B98CC0F0AA}" presName="roof" presStyleLbl="dkBgShp" presStyleIdx="0" presStyleCnt="2"/>
      <dgm:spPr/>
    </dgm:pt>
    <dgm:pt modelId="{155F405B-AA38-470F-9BF5-006E762441B8}" type="pres">
      <dgm:prSet presAssocID="{485B8EF3-C5BE-4381-B24F-06B98CC0F0AA}" presName="pillars" presStyleCnt="0"/>
      <dgm:spPr/>
    </dgm:pt>
    <dgm:pt modelId="{1E5A37E1-A2C4-4725-BAA9-F4A02D26AB0B}" type="pres">
      <dgm:prSet presAssocID="{485B8EF3-C5BE-4381-B24F-06B98CC0F0AA}" presName="pillar1" presStyleLbl="node1" presStyleIdx="0" presStyleCnt="3">
        <dgm:presLayoutVars>
          <dgm:bulletEnabled val="1"/>
        </dgm:presLayoutVars>
      </dgm:prSet>
      <dgm:spPr/>
    </dgm:pt>
    <dgm:pt modelId="{C6E8129D-E769-4468-AAB1-803F7036F1A9}" type="pres">
      <dgm:prSet presAssocID="{57B81D92-F6F4-4EF9-997E-FC96350757F8}" presName="pillarX" presStyleLbl="node1" presStyleIdx="1" presStyleCnt="3">
        <dgm:presLayoutVars>
          <dgm:bulletEnabled val="1"/>
        </dgm:presLayoutVars>
      </dgm:prSet>
      <dgm:spPr/>
    </dgm:pt>
    <dgm:pt modelId="{DA3EA2F2-040E-433F-9178-7870F096AD27}" type="pres">
      <dgm:prSet presAssocID="{8AC26D58-6AD0-41AF-BC2A-04924FE444E3}" presName="pillarX" presStyleLbl="node1" presStyleIdx="2" presStyleCnt="3">
        <dgm:presLayoutVars>
          <dgm:bulletEnabled val="1"/>
        </dgm:presLayoutVars>
      </dgm:prSet>
      <dgm:spPr/>
    </dgm:pt>
    <dgm:pt modelId="{86C49EE1-2A56-4662-812C-D8EC9D806A6B}" type="pres">
      <dgm:prSet presAssocID="{485B8EF3-C5BE-4381-B24F-06B98CC0F0AA}" presName="base" presStyleLbl="dkBgShp" presStyleIdx="1" presStyleCnt="2"/>
      <dgm:spPr>
        <a:solidFill>
          <a:schemeClr val="accent1">
            <a:lumMod val="60000"/>
            <a:lumOff val="40000"/>
          </a:schemeClr>
        </a:solidFill>
      </dgm:spPr>
    </dgm:pt>
  </dgm:ptLst>
  <dgm:cxnLst>
    <dgm:cxn modelId="{1DDFCC07-823C-422A-94A2-DEF21FC886D8}" srcId="{8161E3CB-975E-4A61-9128-F87A855C5C6A}" destId="{485B8EF3-C5BE-4381-B24F-06B98CC0F0AA}" srcOrd="0" destOrd="0" parTransId="{EB399E39-CC1D-4CAA-9566-75C17F946316}" sibTransId="{02F3ED10-049E-4BE2-ABD2-26EF3C37B289}"/>
    <dgm:cxn modelId="{ADDA5F39-79DB-4892-8F02-E9E5670CEA23}" type="presOf" srcId="{8161E3CB-975E-4A61-9128-F87A855C5C6A}" destId="{AE70B5DD-30BC-4762-88A3-F53B6FD9D371}" srcOrd="0" destOrd="0" presId="urn:microsoft.com/office/officeart/2005/8/layout/hList3"/>
    <dgm:cxn modelId="{EDF5F35B-DAEF-47D2-A458-0C3F8FA2848E}" srcId="{485B8EF3-C5BE-4381-B24F-06B98CC0F0AA}" destId="{67659DA1-50C1-41F3-A226-B774F9E04551}" srcOrd="0" destOrd="0" parTransId="{FEE27C63-062F-4764-B8E8-9711223D0242}" sibTransId="{4B2B96F3-B0B1-475C-A6D9-1521C006F101}"/>
    <dgm:cxn modelId="{BD7EDB5E-F7CF-40BF-B3B3-7D5724581553}" srcId="{485B8EF3-C5BE-4381-B24F-06B98CC0F0AA}" destId="{8AC26D58-6AD0-41AF-BC2A-04924FE444E3}" srcOrd="2" destOrd="0" parTransId="{9C5B698B-4C86-42D3-8E17-3ADCD20FF977}" sibTransId="{450393F5-4F27-42FC-A1B4-D1FC74F252B0}"/>
    <dgm:cxn modelId="{D983296B-2385-4AD6-A0C3-4997A0A1D9BA}" type="presOf" srcId="{8AC26D58-6AD0-41AF-BC2A-04924FE444E3}" destId="{DA3EA2F2-040E-433F-9178-7870F096AD27}" srcOrd="0" destOrd="0" presId="urn:microsoft.com/office/officeart/2005/8/layout/hList3"/>
    <dgm:cxn modelId="{767917CB-0116-4C9E-8598-C2E52BE09B7F}" type="presOf" srcId="{67659DA1-50C1-41F3-A226-B774F9E04551}" destId="{1E5A37E1-A2C4-4725-BAA9-F4A02D26AB0B}" srcOrd="0" destOrd="0" presId="urn:microsoft.com/office/officeart/2005/8/layout/hList3"/>
    <dgm:cxn modelId="{038F7BD0-D41F-4AC9-A727-C016C610B4CE}" srcId="{485B8EF3-C5BE-4381-B24F-06B98CC0F0AA}" destId="{57B81D92-F6F4-4EF9-997E-FC96350757F8}" srcOrd="1" destOrd="0" parTransId="{39EA0354-9238-4D19-BDA7-80CBB8CB088C}" sibTransId="{6B350410-5519-4F55-ADAA-3E073C66ADE9}"/>
    <dgm:cxn modelId="{A37008F2-6161-4282-99A2-155F3E039967}" type="presOf" srcId="{57B81D92-F6F4-4EF9-997E-FC96350757F8}" destId="{C6E8129D-E769-4468-AAB1-803F7036F1A9}" srcOrd="0" destOrd="0" presId="urn:microsoft.com/office/officeart/2005/8/layout/hList3"/>
    <dgm:cxn modelId="{65F318FA-FB96-4BAB-B9C7-9F82299E5426}" type="presOf" srcId="{485B8EF3-C5BE-4381-B24F-06B98CC0F0AA}" destId="{A1A1D451-043A-40F6-8EED-E60FD450D229}" srcOrd="0" destOrd="0" presId="urn:microsoft.com/office/officeart/2005/8/layout/hList3"/>
    <dgm:cxn modelId="{8F8B54CF-1D96-4316-84D2-3E3425DE2204}" type="presParOf" srcId="{AE70B5DD-30BC-4762-88A3-F53B6FD9D371}" destId="{A1A1D451-043A-40F6-8EED-E60FD450D229}" srcOrd="0" destOrd="0" presId="urn:microsoft.com/office/officeart/2005/8/layout/hList3"/>
    <dgm:cxn modelId="{216E3E92-DA44-4FFA-B2B5-EEB4F00B0E1C}" type="presParOf" srcId="{AE70B5DD-30BC-4762-88A3-F53B6FD9D371}" destId="{155F405B-AA38-470F-9BF5-006E762441B8}" srcOrd="1" destOrd="0" presId="urn:microsoft.com/office/officeart/2005/8/layout/hList3"/>
    <dgm:cxn modelId="{DA7A1674-10DB-42C2-A445-5FE57A66826F}" type="presParOf" srcId="{155F405B-AA38-470F-9BF5-006E762441B8}" destId="{1E5A37E1-A2C4-4725-BAA9-F4A02D26AB0B}" srcOrd="0" destOrd="0" presId="urn:microsoft.com/office/officeart/2005/8/layout/hList3"/>
    <dgm:cxn modelId="{1EFBC708-4298-4DDA-BDD5-965214EBB482}" type="presParOf" srcId="{155F405B-AA38-470F-9BF5-006E762441B8}" destId="{C6E8129D-E769-4468-AAB1-803F7036F1A9}" srcOrd="1" destOrd="0" presId="urn:microsoft.com/office/officeart/2005/8/layout/hList3"/>
    <dgm:cxn modelId="{F025607F-2ADC-4A70-8997-7D487B4309D7}" type="presParOf" srcId="{155F405B-AA38-470F-9BF5-006E762441B8}" destId="{DA3EA2F2-040E-433F-9178-7870F096AD27}" srcOrd="2" destOrd="0" presId="urn:microsoft.com/office/officeart/2005/8/layout/hList3"/>
    <dgm:cxn modelId="{F2DEEC38-191D-4C3F-A730-BCE4A3386399}" type="presParOf" srcId="{AE70B5DD-30BC-4762-88A3-F53B6FD9D371}" destId="{86C49EE1-2A56-4662-812C-D8EC9D806A6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61E3CB-975E-4A61-9128-F87A855C5C6A}"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en-US"/>
        </a:p>
      </dgm:t>
    </dgm:pt>
    <dgm:pt modelId="{485B8EF3-C5BE-4381-B24F-06B98CC0F0AA}">
      <dgm:prSet phldrT="[Text]" custT="1"/>
      <dgm:spPr>
        <a:solidFill>
          <a:schemeClr val="accent1">
            <a:lumMod val="60000"/>
            <a:lumOff val="40000"/>
          </a:schemeClr>
        </a:solidFill>
      </dgm:spPr>
      <dgm:t>
        <a:bodyPr/>
        <a:lstStyle/>
        <a:p>
          <a:pPr algn="l"/>
          <a:r>
            <a:rPr lang="en-US" sz="2100" b="1" dirty="0">
              <a:solidFill>
                <a:schemeClr val="tx1"/>
              </a:solidFill>
            </a:rPr>
            <a:t>Guiding Principle 5: Achieve the Highest Level of Efficiency of University Resources</a:t>
          </a:r>
          <a:r>
            <a:rPr lang="en-US" sz="2100" dirty="0">
              <a:solidFill>
                <a:schemeClr val="tx1"/>
              </a:solidFill>
            </a:rPr>
            <a:t>. In 2025, Penn State will leverage digital resources and align faculty, academic, and administrative resources to strengthen learning, research, and student support opportunities, thereby achieving greater institutional efficiency to address equity of, access to, and affordability for a high-quality Penn State education.  </a:t>
          </a:r>
        </a:p>
      </dgm:t>
    </dgm:pt>
    <dgm:pt modelId="{EB399E39-CC1D-4CAA-9566-75C17F946316}" type="parTrans" cxnId="{1DDFCC07-823C-422A-94A2-DEF21FC886D8}">
      <dgm:prSet/>
      <dgm:spPr/>
      <dgm:t>
        <a:bodyPr/>
        <a:lstStyle/>
        <a:p>
          <a:endParaRPr lang="en-US"/>
        </a:p>
      </dgm:t>
    </dgm:pt>
    <dgm:pt modelId="{02F3ED10-049E-4BE2-ABD2-26EF3C37B289}" type="sibTrans" cxnId="{1DDFCC07-823C-422A-94A2-DEF21FC886D8}">
      <dgm:prSet/>
      <dgm:spPr/>
      <dgm:t>
        <a:bodyPr/>
        <a:lstStyle/>
        <a:p>
          <a:endParaRPr lang="en-US"/>
        </a:p>
      </dgm:t>
    </dgm:pt>
    <dgm:pt modelId="{67659DA1-50C1-41F3-A226-B774F9E04551}">
      <dgm:prSet phldrT="[Text]" custT="1"/>
      <dgm:spPr/>
      <dgm:t>
        <a:bodyPr anchor="t"/>
        <a:lstStyle/>
        <a:p>
          <a:pPr algn="ctr"/>
          <a:r>
            <a:rPr lang="en-US" sz="1800" dirty="0"/>
            <a:t>Longstanding:</a:t>
          </a:r>
        </a:p>
        <a:p>
          <a:pPr algn="l"/>
          <a:r>
            <a:rPr lang="en-US" sz="1800" dirty="0"/>
            <a:t>A common learning management system (LMS) was selected and adopted for curricular offerings. </a:t>
          </a:r>
        </a:p>
        <a:p>
          <a:pPr algn="l"/>
          <a:endParaRPr lang="en-US" sz="1800" dirty="0"/>
        </a:p>
        <a:p>
          <a:pPr algn="l"/>
          <a:r>
            <a:rPr lang="en-US" sz="1800" dirty="0"/>
            <a:t>Resident students can enroll in open seats (10-days prior to semester) in many World Campus courses as part of their regular enrollment.</a:t>
          </a:r>
        </a:p>
      </dgm:t>
    </dgm:pt>
    <dgm:pt modelId="{FEE27C63-062F-4764-B8E8-9711223D0242}" type="parTrans" cxnId="{EDF5F35B-DAEF-47D2-A458-0C3F8FA2848E}">
      <dgm:prSet/>
      <dgm:spPr/>
      <dgm:t>
        <a:bodyPr/>
        <a:lstStyle/>
        <a:p>
          <a:endParaRPr lang="en-US"/>
        </a:p>
      </dgm:t>
    </dgm:pt>
    <dgm:pt modelId="{4B2B96F3-B0B1-475C-A6D9-1521C006F101}" type="sibTrans" cxnId="{EDF5F35B-DAEF-47D2-A458-0C3F8FA2848E}">
      <dgm:prSet/>
      <dgm:spPr/>
      <dgm:t>
        <a:bodyPr/>
        <a:lstStyle/>
        <a:p>
          <a:endParaRPr lang="en-US"/>
        </a:p>
      </dgm:t>
    </dgm:pt>
    <dgm:pt modelId="{57B81D92-F6F4-4EF9-997E-FC96350757F8}">
      <dgm:prSet phldrT="[Text]" custT="1"/>
      <dgm:spPr/>
      <dgm:t>
        <a:bodyPr anchor="t"/>
        <a:lstStyle/>
        <a:p>
          <a:pPr algn="ctr"/>
          <a:r>
            <a:rPr lang="en-US" sz="1800" dirty="0"/>
            <a:t>Underway: </a:t>
          </a:r>
        </a:p>
        <a:p>
          <a:pPr algn="l"/>
          <a:r>
            <a:rPr lang="en-US" sz="1800" dirty="0"/>
            <a:t>Adopted an enterprise-wide advising platform and recently added support for data analytics capability to support student success.</a:t>
          </a:r>
        </a:p>
        <a:p>
          <a:pPr algn="l"/>
          <a:endParaRPr lang="en-US" sz="1800" dirty="0"/>
        </a:p>
        <a:p>
          <a:pPr algn="l"/>
          <a:r>
            <a:rPr lang="en-US" sz="1800" dirty="0"/>
            <a:t>Recently launched an integrated career system for 37 Penn State career units leading to a more unified, seamless student, alumni, employer and staff experience. </a:t>
          </a:r>
        </a:p>
        <a:p>
          <a:pPr algn="l"/>
          <a:endParaRPr lang="en-US" sz="2600" dirty="0"/>
        </a:p>
        <a:p>
          <a:pPr algn="l"/>
          <a:endParaRPr lang="en-US" sz="2600" dirty="0"/>
        </a:p>
      </dgm:t>
    </dgm:pt>
    <dgm:pt modelId="{39EA0354-9238-4D19-BDA7-80CBB8CB088C}" type="parTrans" cxnId="{038F7BD0-D41F-4AC9-A727-C016C610B4CE}">
      <dgm:prSet/>
      <dgm:spPr/>
      <dgm:t>
        <a:bodyPr/>
        <a:lstStyle/>
        <a:p>
          <a:endParaRPr lang="en-US"/>
        </a:p>
      </dgm:t>
    </dgm:pt>
    <dgm:pt modelId="{6B350410-5519-4F55-ADAA-3E073C66ADE9}" type="sibTrans" cxnId="{038F7BD0-D41F-4AC9-A727-C016C610B4CE}">
      <dgm:prSet/>
      <dgm:spPr/>
      <dgm:t>
        <a:bodyPr/>
        <a:lstStyle/>
        <a:p>
          <a:endParaRPr lang="en-US"/>
        </a:p>
      </dgm:t>
    </dgm:pt>
    <dgm:pt modelId="{8AC26D58-6AD0-41AF-BC2A-04924FE444E3}">
      <dgm:prSet custT="1"/>
      <dgm:spPr/>
      <dgm:t>
        <a:bodyPr anchor="t"/>
        <a:lstStyle/>
        <a:p>
          <a:pPr algn="ctr"/>
          <a:r>
            <a:rPr lang="en-US" sz="1800" dirty="0"/>
            <a:t>Possibilities for the Future:</a:t>
          </a:r>
        </a:p>
        <a:p>
          <a:pPr algn="l"/>
          <a:r>
            <a:rPr lang="en-US" sz="1800" dirty="0"/>
            <a:t>Exploring a common or coordinated content management systems to support shared curriculum and dual-purpose of course content.</a:t>
          </a:r>
        </a:p>
        <a:p>
          <a:pPr algn="l"/>
          <a:endParaRPr lang="en-US" sz="1800" dirty="0"/>
        </a:p>
        <a:p>
          <a:pPr algn="l"/>
          <a:r>
            <a:rPr lang="en-US" sz="1800" dirty="0"/>
            <a:t>Create lifelong digital access to Pen State (identity </a:t>
          </a:r>
          <a:r>
            <a:rPr lang="en-US" sz="1800"/>
            <a:t>services).</a:t>
          </a:r>
          <a:endParaRPr lang="en-US" sz="1800" dirty="0"/>
        </a:p>
        <a:p>
          <a:pPr algn="l"/>
          <a:endParaRPr lang="en-US" sz="1800" dirty="0"/>
        </a:p>
        <a:p>
          <a:pPr algn="l"/>
          <a:endParaRPr lang="en-US" sz="1800" dirty="0"/>
        </a:p>
      </dgm:t>
    </dgm:pt>
    <dgm:pt modelId="{9C5B698B-4C86-42D3-8E17-3ADCD20FF977}" type="parTrans" cxnId="{BD7EDB5E-F7CF-40BF-B3B3-7D5724581553}">
      <dgm:prSet/>
      <dgm:spPr/>
      <dgm:t>
        <a:bodyPr/>
        <a:lstStyle/>
        <a:p>
          <a:endParaRPr lang="en-US"/>
        </a:p>
      </dgm:t>
    </dgm:pt>
    <dgm:pt modelId="{450393F5-4F27-42FC-A1B4-D1FC74F252B0}" type="sibTrans" cxnId="{BD7EDB5E-F7CF-40BF-B3B3-7D5724581553}">
      <dgm:prSet/>
      <dgm:spPr/>
      <dgm:t>
        <a:bodyPr/>
        <a:lstStyle/>
        <a:p>
          <a:endParaRPr lang="en-US"/>
        </a:p>
      </dgm:t>
    </dgm:pt>
    <dgm:pt modelId="{AE70B5DD-30BC-4762-88A3-F53B6FD9D371}" type="pres">
      <dgm:prSet presAssocID="{8161E3CB-975E-4A61-9128-F87A855C5C6A}" presName="composite" presStyleCnt="0">
        <dgm:presLayoutVars>
          <dgm:chMax val="1"/>
          <dgm:dir/>
          <dgm:resizeHandles val="exact"/>
        </dgm:presLayoutVars>
      </dgm:prSet>
      <dgm:spPr/>
    </dgm:pt>
    <dgm:pt modelId="{A1A1D451-043A-40F6-8EED-E60FD450D229}" type="pres">
      <dgm:prSet presAssocID="{485B8EF3-C5BE-4381-B24F-06B98CC0F0AA}" presName="roof" presStyleLbl="dkBgShp" presStyleIdx="0" presStyleCnt="2"/>
      <dgm:spPr/>
    </dgm:pt>
    <dgm:pt modelId="{155F405B-AA38-470F-9BF5-006E762441B8}" type="pres">
      <dgm:prSet presAssocID="{485B8EF3-C5BE-4381-B24F-06B98CC0F0AA}" presName="pillars" presStyleCnt="0"/>
      <dgm:spPr/>
    </dgm:pt>
    <dgm:pt modelId="{1E5A37E1-A2C4-4725-BAA9-F4A02D26AB0B}" type="pres">
      <dgm:prSet presAssocID="{485B8EF3-C5BE-4381-B24F-06B98CC0F0AA}" presName="pillar1" presStyleLbl="node1" presStyleIdx="0" presStyleCnt="3">
        <dgm:presLayoutVars>
          <dgm:bulletEnabled val="1"/>
        </dgm:presLayoutVars>
      </dgm:prSet>
      <dgm:spPr/>
    </dgm:pt>
    <dgm:pt modelId="{C6E8129D-E769-4468-AAB1-803F7036F1A9}" type="pres">
      <dgm:prSet presAssocID="{57B81D92-F6F4-4EF9-997E-FC96350757F8}" presName="pillarX" presStyleLbl="node1" presStyleIdx="1" presStyleCnt="3">
        <dgm:presLayoutVars>
          <dgm:bulletEnabled val="1"/>
        </dgm:presLayoutVars>
      </dgm:prSet>
      <dgm:spPr/>
    </dgm:pt>
    <dgm:pt modelId="{DA3EA2F2-040E-433F-9178-7870F096AD27}" type="pres">
      <dgm:prSet presAssocID="{8AC26D58-6AD0-41AF-BC2A-04924FE444E3}" presName="pillarX" presStyleLbl="node1" presStyleIdx="2" presStyleCnt="3">
        <dgm:presLayoutVars>
          <dgm:bulletEnabled val="1"/>
        </dgm:presLayoutVars>
      </dgm:prSet>
      <dgm:spPr/>
    </dgm:pt>
    <dgm:pt modelId="{86C49EE1-2A56-4662-812C-D8EC9D806A6B}" type="pres">
      <dgm:prSet presAssocID="{485B8EF3-C5BE-4381-B24F-06B98CC0F0AA}" presName="base" presStyleLbl="dkBgShp" presStyleIdx="1" presStyleCnt="2"/>
      <dgm:spPr>
        <a:solidFill>
          <a:schemeClr val="accent1">
            <a:lumMod val="60000"/>
            <a:lumOff val="40000"/>
          </a:schemeClr>
        </a:solidFill>
      </dgm:spPr>
    </dgm:pt>
  </dgm:ptLst>
  <dgm:cxnLst>
    <dgm:cxn modelId="{1DDFCC07-823C-422A-94A2-DEF21FC886D8}" srcId="{8161E3CB-975E-4A61-9128-F87A855C5C6A}" destId="{485B8EF3-C5BE-4381-B24F-06B98CC0F0AA}" srcOrd="0" destOrd="0" parTransId="{EB399E39-CC1D-4CAA-9566-75C17F946316}" sibTransId="{02F3ED10-049E-4BE2-ABD2-26EF3C37B289}"/>
    <dgm:cxn modelId="{ADDA5F39-79DB-4892-8F02-E9E5670CEA23}" type="presOf" srcId="{8161E3CB-975E-4A61-9128-F87A855C5C6A}" destId="{AE70B5DD-30BC-4762-88A3-F53B6FD9D371}" srcOrd="0" destOrd="0" presId="urn:microsoft.com/office/officeart/2005/8/layout/hList3"/>
    <dgm:cxn modelId="{EDF5F35B-DAEF-47D2-A458-0C3F8FA2848E}" srcId="{485B8EF3-C5BE-4381-B24F-06B98CC0F0AA}" destId="{67659DA1-50C1-41F3-A226-B774F9E04551}" srcOrd="0" destOrd="0" parTransId="{FEE27C63-062F-4764-B8E8-9711223D0242}" sibTransId="{4B2B96F3-B0B1-475C-A6D9-1521C006F101}"/>
    <dgm:cxn modelId="{BD7EDB5E-F7CF-40BF-B3B3-7D5724581553}" srcId="{485B8EF3-C5BE-4381-B24F-06B98CC0F0AA}" destId="{8AC26D58-6AD0-41AF-BC2A-04924FE444E3}" srcOrd="2" destOrd="0" parTransId="{9C5B698B-4C86-42D3-8E17-3ADCD20FF977}" sibTransId="{450393F5-4F27-42FC-A1B4-D1FC74F252B0}"/>
    <dgm:cxn modelId="{D983296B-2385-4AD6-A0C3-4997A0A1D9BA}" type="presOf" srcId="{8AC26D58-6AD0-41AF-BC2A-04924FE444E3}" destId="{DA3EA2F2-040E-433F-9178-7870F096AD27}" srcOrd="0" destOrd="0" presId="urn:microsoft.com/office/officeart/2005/8/layout/hList3"/>
    <dgm:cxn modelId="{767917CB-0116-4C9E-8598-C2E52BE09B7F}" type="presOf" srcId="{67659DA1-50C1-41F3-A226-B774F9E04551}" destId="{1E5A37E1-A2C4-4725-BAA9-F4A02D26AB0B}" srcOrd="0" destOrd="0" presId="urn:microsoft.com/office/officeart/2005/8/layout/hList3"/>
    <dgm:cxn modelId="{038F7BD0-D41F-4AC9-A727-C016C610B4CE}" srcId="{485B8EF3-C5BE-4381-B24F-06B98CC0F0AA}" destId="{57B81D92-F6F4-4EF9-997E-FC96350757F8}" srcOrd="1" destOrd="0" parTransId="{39EA0354-9238-4D19-BDA7-80CBB8CB088C}" sibTransId="{6B350410-5519-4F55-ADAA-3E073C66ADE9}"/>
    <dgm:cxn modelId="{A37008F2-6161-4282-99A2-155F3E039967}" type="presOf" srcId="{57B81D92-F6F4-4EF9-997E-FC96350757F8}" destId="{C6E8129D-E769-4468-AAB1-803F7036F1A9}" srcOrd="0" destOrd="0" presId="urn:microsoft.com/office/officeart/2005/8/layout/hList3"/>
    <dgm:cxn modelId="{65F318FA-FB96-4BAB-B9C7-9F82299E5426}" type="presOf" srcId="{485B8EF3-C5BE-4381-B24F-06B98CC0F0AA}" destId="{A1A1D451-043A-40F6-8EED-E60FD450D229}" srcOrd="0" destOrd="0" presId="urn:microsoft.com/office/officeart/2005/8/layout/hList3"/>
    <dgm:cxn modelId="{8F8B54CF-1D96-4316-84D2-3E3425DE2204}" type="presParOf" srcId="{AE70B5DD-30BC-4762-88A3-F53B6FD9D371}" destId="{A1A1D451-043A-40F6-8EED-E60FD450D229}" srcOrd="0" destOrd="0" presId="urn:microsoft.com/office/officeart/2005/8/layout/hList3"/>
    <dgm:cxn modelId="{216E3E92-DA44-4FFA-B2B5-EEB4F00B0E1C}" type="presParOf" srcId="{AE70B5DD-30BC-4762-88A3-F53B6FD9D371}" destId="{155F405B-AA38-470F-9BF5-006E762441B8}" srcOrd="1" destOrd="0" presId="urn:microsoft.com/office/officeart/2005/8/layout/hList3"/>
    <dgm:cxn modelId="{DA7A1674-10DB-42C2-A445-5FE57A66826F}" type="presParOf" srcId="{155F405B-AA38-470F-9BF5-006E762441B8}" destId="{1E5A37E1-A2C4-4725-BAA9-F4A02D26AB0B}" srcOrd="0" destOrd="0" presId="urn:microsoft.com/office/officeart/2005/8/layout/hList3"/>
    <dgm:cxn modelId="{1EFBC708-4298-4DDA-BDD5-965214EBB482}" type="presParOf" srcId="{155F405B-AA38-470F-9BF5-006E762441B8}" destId="{C6E8129D-E769-4468-AAB1-803F7036F1A9}" srcOrd="1" destOrd="0" presId="urn:microsoft.com/office/officeart/2005/8/layout/hList3"/>
    <dgm:cxn modelId="{F025607F-2ADC-4A70-8997-7D487B4309D7}" type="presParOf" srcId="{155F405B-AA38-470F-9BF5-006E762441B8}" destId="{DA3EA2F2-040E-433F-9178-7870F096AD27}" srcOrd="2" destOrd="0" presId="urn:microsoft.com/office/officeart/2005/8/layout/hList3"/>
    <dgm:cxn modelId="{F2DEEC38-191D-4C3F-A730-BCE4A3386399}" type="presParOf" srcId="{AE70B5DD-30BC-4762-88A3-F53B6FD9D371}" destId="{86C49EE1-2A56-4662-812C-D8EC9D806A6B}"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C05AD9-A6C2-44B8-A810-4E5C1A6ACD00}">
      <dsp:nvSpPr>
        <dsp:cNvPr id="0" name=""/>
        <dsp:cNvSpPr/>
      </dsp:nvSpPr>
      <dsp:spPr>
        <a:xfrm>
          <a:off x="662387" y="0"/>
          <a:ext cx="8314179" cy="5196362"/>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A915D3-9275-4F34-871E-683E82F43BCD}">
      <dsp:nvSpPr>
        <dsp:cNvPr id="0" name=""/>
        <dsp:cNvSpPr/>
      </dsp:nvSpPr>
      <dsp:spPr>
        <a:xfrm>
          <a:off x="1718288" y="3586529"/>
          <a:ext cx="216168" cy="2161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30BD88-18FD-43AD-88CE-416ADB058136}">
      <dsp:nvSpPr>
        <dsp:cNvPr id="0" name=""/>
        <dsp:cNvSpPr/>
      </dsp:nvSpPr>
      <dsp:spPr>
        <a:xfrm>
          <a:off x="1826372" y="3694613"/>
          <a:ext cx="1937203" cy="15017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543" tIns="0" rIns="0" bIns="0" numCol="1" spcCol="1270" anchor="t" anchorCtr="0">
          <a:noAutofit/>
        </a:bodyPr>
        <a:lstStyle/>
        <a:p>
          <a:pPr marL="0" lvl="0" indent="0" algn="l" defTabSz="622300">
            <a:lnSpc>
              <a:spcPct val="90000"/>
            </a:lnSpc>
            <a:spcBef>
              <a:spcPct val="0"/>
            </a:spcBef>
            <a:spcAft>
              <a:spcPct val="35000"/>
            </a:spcAft>
            <a:buNone/>
          </a:pPr>
          <a:r>
            <a:rPr lang="en-US" sz="1400" kern="1200" dirty="0"/>
            <a:t>Identify key stakeholder groups to ensure that each guiding principle will benefit from focused discussion; prepare presentation to facilitate getting input</a:t>
          </a:r>
        </a:p>
      </dsp:txBody>
      <dsp:txXfrm>
        <a:off x="1826372" y="3694613"/>
        <a:ext cx="1937203" cy="1501748"/>
      </dsp:txXfrm>
    </dsp:sp>
    <dsp:sp modelId="{81ADBAE3-7CB3-485C-B3A2-12096EDC04AC}">
      <dsp:nvSpPr>
        <dsp:cNvPr id="0" name=""/>
        <dsp:cNvSpPr/>
      </dsp:nvSpPr>
      <dsp:spPr>
        <a:xfrm>
          <a:off x="3626392" y="2174157"/>
          <a:ext cx="390766" cy="3907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C2E797-DFED-4EE2-988A-D5E943A7A87F}">
      <dsp:nvSpPr>
        <dsp:cNvPr id="0" name=""/>
        <dsp:cNvSpPr/>
      </dsp:nvSpPr>
      <dsp:spPr>
        <a:xfrm>
          <a:off x="3857652" y="2369541"/>
          <a:ext cx="2259993" cy="2826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7059" tIns="0" rIns="0" bIns="0" numCol="1" spcCol="1270" anchor="t" anchorCtr="0">
          <a:noAutofit/>
        </a:bodyPr>
        <a:lstStyle/>
        <a:p>
          <a:pPr marL="0" lvl="0" indent="0" algn="l" defTabSz="622300">
            <a:lnSpc>
              <a:spcPct val="90000"/>
            </a:lnSpc>
            <a:spcBef>
              <a:spcPct val="0"/>
            </a:spcBef>
            <a:spcAft>
              <a:spcPct val="35000"/>
            </a:spcAft>
            <a:buNone/>
          </a:pPr>
          <a:r>
            <a:rPr lang="en-US" sz="1400" kern="1200" dirty="0"/>
            <a:t>Given the vision and guiding principles, pursue next steps with each group—considering the opportunities, the questions still to be explored, and the pace of adoption.</a:t>
          </a:r>
        </a:p>
      </dsp:txBody>
      <dsp:txXfrm>
        <a:off x="3857652" y="2369541"/>
        <a:ext cx="2259993" cy="2826820"/>
      </dsp:txXfrm>
    </dsp:sp>
    <dsp:sp modelId="{22B1A511-A85B-490B-984F-185D23B2BBC0}">
      <dsp:nvSpPr>
        <dsp:cNvPr id="0" name=""/>
        <dsp:cNvSpPr/>
      </dsp:nvSpPr>
      <dsp:spPr>
        <a:xfrm>
          <a:off x="5921105" y="1314679"/>
          <a:ext cx="540421" cy="5404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6C8C71-D6D6-4198-BB95-D3FABE30F103}">
      <dsp:nvSpPr>
        <dsp:cNvPr id="0" name=""/>
        <dsp:cNvSpPr/>
      </dsp:nvSpPr>
      <dsp:spPr>
        <a:xfrm>
          <a:off x="6191316" y="1584890"/>
          <a:ext cx="1995403" cy="3611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6358" tIns="0" rIns="0" bIns="0" numCol="1" spcCol="1270" anchor="t" anchorCtr="0">
          <a:noAutofit/>
        </a:bodyPr>
        <a:lstStyle/>
        <a:p>
          <a:pPr marL="0" lvl="0" indent="0" algn="l" defTabSz="622300">
            <a:lnSpc>
              <a:spcPct val="90000"/>
            </a:lnSpc>
            <a:spcBef>
              <a:spcPct val="0"/>
            </a:spcBef>
            <a:spcAft>
              <a:spcPct val="35000"/>
            </a:spcAft>
            <a:buNone/>
          </a:pPr>
          <a:r>
            <a:rPr lang="en-US" sz="1400" kern="1200" dirty="0"/>
            <a:t>Building on the input from stakeholders, create an approach to define and further refine actionable strategies as an extension of the guiding principles; present to the Transforming Education Steering and Executive Committees</a:t>
          </a:r>
        </a:p>
      </dsp:txBody>
      <dsp:txXfrm>
        <a:off x="6191316" y="1584890"/>
        <a:ext cx="1995403" cy="36114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1D451-043A-40F6-8EED-E60FD450D229}">
      <dsp:nvSpPr>
        <dsp:cNvPr id="0" name=""/>
        <dsp:cNvSpPr/>
      </dsp:nvSpPr>
      <dsp:spPr>
        <a:xfrm>
          <a:off x="0" y="0"/>
          <a:ext cx="11257612" cy="1794322"/>
        </a:xfrm>
        <a:prstGeom prst="rect">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solidFill>
                <a:schemeClr val="tx1"/>
              </a:solidFill>
            </a:rPr>
            <a:t>Guiding Principle 1: Provide a Seamless Student Experience.</a:t>
          </a:r>
          <a:r>
            <a:rPr lang="en-US" sz="2300" kern="1200" dirty="0">
              <a:solidFill>
                <a:schemeClr val="tx1"/>
              </a:solidFill>
            </a:rPr>
            <a:t> In 2025, Penn State will provide students with a seamless, mobile student experience in all student interactions with the institution, whether this be the admissions or enrollment processes, the process of taking courses, co-curricular learning, or full access to the curricula and support services offered across the University.</a:t>
          </a:r>
        </a:p>
      </dsp:txBody>
      <dsp:txXfrm>
        <a:off x="0" y="0"/>
        <a:ext cx="11257612" cy="1794322"/>
      </dsp:txXfrm>
    </dsp:sp>
    <dsp:sp modelId="{1E5A37E1-A2C4-4725-BAA9-F4A02D26AB0B}">
      <dsp:nvSpPr>
        <dsp:cNvPr id="0" name=""/>
        <dsp:cNvSpPr/>
      </dsp:nvSpPr>
      <dsp:spPr>
        <a:xfrm>
          <a:off x="5496"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Longstanding:</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E-learning cooperative (now Digital Cooperative) provides a platform and process for students to take courses offered at another campus. </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Resident students can enroll in open seats (10-days prior to semester) in many World Campus courses as part of their regular enrollment.</a:t>
          </a:r>
        </a:p>
        <a:p>
          <a:pPr marL="0" lvl="0" indent="0" algn="l" defTabSz="800100">
            <a:lnSpc>
              <a:spcPct val="90000"/>
            </a:lnSpc>
            <a:spcBef>
              <a:spcPct val="0"/>
            </a:spcBef>
            <a:spcAft>
              <a:spcPct val="35000"/>
            </a:spcAft>
            <a:buNone/>
          </a:pPr>
          <a:endParaRPr lang="en-US" sz="1800" kern="1200" dirty="0"/>
        </a:p>
      </dsp:txBody>
      <dsp:txXfrm>
        <a:off x="5496" y="1794322"/>
        <a:ext cx="3748873" cy="3768077"/>
      </dsp:txXfrm>
    </dsp:sp>
    <dsp:sp modelId="{C6E8129D-E769-4468-AAB1-803F7036F1A9}">
      <dsp:nvSpPr>
        <dsp:cNvPr id="0" name=""/>
        <dsp:cNvSpPr/>
      </dsp:nvSpPr>
      <dsp:spPr>
        <a:xfrm>
          <a:off x="3754369"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Underway: </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Exploring the creation of a digital integrative portal that can serve as a single sign-on and one-stop access to transactional functions.</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Developing approaches to streamline student services that respond to student requests with triaged and tiered approach.</a:t>
          </a:r>
        </a:p>
        <a:p>
          <a:pPr marL="0" lvl="0" indent="0" algn="l" defTabSz="800100">
            <a:lnSpc>
              <a:spcPct val="90000"/>
            </a:lnSpc>
            <a:spcBef>
              <a:spcPct val="0"/>
            </a:spcBef>
            <a:spcAft>
              <a:spcPct val="35000"/>
            </a:spcAft>
            <a:buNone/>
          </a:pPr>
          <a:endParaRPr lang="en-US" sz="1600" kern="1200" dirty="0"/>
        </a:p>
        <a:p>
          <a:pPr marL="0" lvl="0" indent="0" algn="l" defTabSz="800100">
            <a:lnSpc>
              <a:spcPct val="90000"/>
            </a:lnSpc>
            <a:spcBef>
              <a:spcPct val="0"/>
            </a:spcBef>
            <a:spcAft>
              <a:spcPct val="35000"/>
            </a:spcAft>
            <a:buNone/>
          </a:pPr>
          <a:endParaRPr lang="en-US" sz="1600" kern="1200" dirty="0"/>
        </a:p>
      </dsp:txBody>
      <dsp:txXfrm>
        <a:off x="3754369" y="1794322"/>
        <a:ext cx="3748873" cy="3768077"/>
      </dsp:txXfrm>
    </dsp:sp>
    <dsp:sp modelId="{DA3EA2F2-040E-433F-9178-7870F096AD27}">
      <dsp:nvSpPr>
        <dsp:cNvPr id="0" name=""/>
        <dsp:cNvSpPr/>
      </dsp:nvSpPr>
      <dsp:spPr>
        <a:xfrm>
          <a:off x="7503243"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Possibilities for the Future: </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Review policies and procedures  for out-of-class activities to create flexibility across campuses.</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Develop long-range enrollment planning that accounts for greater student mobility throughout degree completion.</a:t>
          </a:r>
        </a:p>
      </dsp:txBody>
      <dsp:txXfrm>
        <a:off x="7503243" y="1794322"/>
        <a:ext cx="3748873" cy="3768077"/>
      </dsp:txXfrm>
    </dsp:sp>
    <dsp:sp modelId="{86C49EE1-2A56-4662-812C-D8EC9D806A6B}">
      <dsp:nvSpPr>
        <dsp:cNvPr id="0" name=""/>
        <dsp:cNvSpPr/>
      </dsp:nvSpPr>
      <dsp:spPr>
        <a:xfrm>
          <a:off x="0" y="5562400"/>
          <a:ext cx="11257612" cy="418675"/>
        </a:xfrm>
        <a:prstGeom prst="rect">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1D451-043A-40F6-8EED-E60FD450D229}">
      <dsp:nvSpPr>
        <dsp:cNvPr id="0" name=""/>
        <dsp:cNvSpPr/>
      </dsp:nvSpPr>
      <dsp:spPr>
        <a:xfrm>
          <a:off x="0" y="0"/>
          <a:ext cx="11257612" cy="1794322"/>
        </a:xfrm>
        <a:prstGeom prst="rect">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dirty="0">
              <a:solidFill>
                <a:schemeClr val="tx1"/>
              </a:solidFill>
            </a:rPr>
            <a:t>Guiding Principle 2: Achieve Curricular Coherence</a:t>
          </a:r>
          <a:r>
            <a:rPr lang="en-US" sz="2100" kern="1200" dirty="0">
              <a:solidFill>
                <a:schemeClr val="tx1"/>
              </a:solidFill>
            </a:rPr>
            <a:t>. In 2025, Penn State will have one curriculum across each degree, minor, and certificate program and will offer only one version of each program. Strong disciplinary and interdisciplinary communities and multiple and flexible models of course taking will form the basis of this transformation.</a:t>
          </a:r>
        </a:p>
      </dsp:txBody>
      <dsp:txXfrm>
        <a:off x="0" y="0"/>
        <a:ext cx="11257612" cy="1794322"/>
      </dsp:txXfrm>
    </dsp:sp>
    <dsp:sp modelId="{1E5A37E1-A2C4-4725-BAA9-F4A02D26AB0B}">
      <dsp:nvSpPr>
        <dsp:cNvPr id="0" name=""/>
        <dsp:cNvSpPr/>
      </dsp:nvSpPr>
      <dsp:spPr>
        <a:xfrm>
          <a:off x="5496"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Longstanding:</a:t>
          </a:r>
        </a:p>
        <a:p>
          <a:pPr marL="0" lvl="0" indent="0" algn="l" defTabSz="800100">
            <a:lnSpc>
              <a:spcPct val="90000"/>
            </a:lnSpc>
            <a:spcBef>
              <a:spcPct val="0"/>
            </a:spcBef>
            <a:spcAft>
              <a:spcPct val="35000"/>
            </a:spcAft>
            <a:buNone/>
          </a:pPr>
          <a:r>
            <a:rPr lang="en-US" sz="1800" kern="1200" dirty="0"/>
            <a:t>Shared curriculum via the 2006 </a:t>
          </a:r>
          <a:r>
            <a:rPr lang="en-US" sz="1800" i="1" kern="1200" dirty="0"/>
            <a:t>Uniform Course Abbreviation</a:t>
          </a:r>
          <a:r>
            <a:rPr lang="en-US" sz="1800" kern="1200" dirty="0"/>
            <a:t> initiative phased out duplicative discipline abbreviations and courses.</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2011 Faculty Senate legislation enabled students at any Penn State campus to complete the requirements for academic minors and certificates.</a:t>
          </a:r>
        </a:p>
      </dsp:txBody>
      <dsp:txXfrm>
        <a:off x="5496" y="1794322"/>
        <a:ext cx="3748873" cy="3768077"/>
      </dsp:txXfrm>
    </dsp:sp>
    <dsp:sp modelId="{C6E8129D-E769-4468-AAB1-803F7036F1A9}">
      <dsp:nvSpPr>
        <dsp:cNvPr id="0" name=""/>
        <dsp:cNvSpPr/>
      </dsp:nvSpPr>
      <dsp:spPr>
        <a:xfrm>
          <a:off x="3754369"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Underway: </a:t>
          </a:r>
        </a:p>
        <a:p>
          <a:pPr marL="0" lvl="0" indent="0" algn="l" defTabSz="800100">
            <a:lnSpc>
              <a:spcPct val="90000"/>
            </a:lnSpc>
            <a:spcBef>
              <a:spcPct val="0"/>
            </a:spcBef>
            <a:spcAft>
              <a:spcPct val="35000"/>
            </a:spcAft>
            <a:buNone/>
          </a:pPr>
          <a:r>
            <a:rPr lang="en-US" sz="1800" kern="1200" dirty="0"/>
            <a:t>Common program (learning) outcomes supported program assessment and accreditation processes. </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BS Health Policy and Administration faculty across multiple campuses are designing the curriculum, coordinating academic resources (e.g., internships), working with one certification, faculty support for teaching, etc. together with one vision for the program.</a:t>
          </a:r>
        </a:p>
        <a:p>
          <a:pPr marL="0" lvl="0" indent="0" algn="l" defTabSz="800100">
            <a:lnSpc>
              <a:spcPct val="90000"/>
            </a:lnSpc>
            <a:spcBef>
              <a:spcPct val="0"/>
            </a:spcBef>
            <a:spcAft>
              <a:spcPct val="35000"/>
            </a:spcAft>
            <a:buNone/>
          </a:pPr>
          <a:endParaRPr lang="en-US" sz="2200" kern="1200" dirty="0"/>
        </a:p>
        <a:p>
          <a:pPr marL="0" lvl="0" indent="0" algn="l" defTabSz="800100">
            <a:lnSpc>
              <a:spcPct val="90000"/>
            </a:lnSpc>
            <a:spcBef>
              <a:spcPct val="0"/>
            </a:spcBef>
            <a:spcAft>
              <a:spcPct val="35000"/>
            </a:spcAft>
            <a:buNone/>
          </a:pPr>
          <a:endParaRPr lang="en-US" sz="2200" kern="1200" dirty="0"/>
        </a:p>
        <a:p>
          <a:pPr marL="0" lvl="0" indent="0" algn="l" defTabSz="800100">
            <a:lnSpc>
              <a:spcPct val="90000"/>
            </a:lnSpc>
            <a:spcBef>
              <a:spcPct val="0"/>
            </a:spcBef>
            <a:spcAft>
              <a:spcPct val="35000"/>
            </a:spcAft>
            <a:buNone/>
          </a:pPr>
          <a:endParaRPr lang="en-US" sz="2200" kern="1200" dirty="0"/>
        </a:p>
      </dsp:txBody>
      <dsp:txXfrm>
        <a:off x="3754369" y="1794322"/>
        <a:ext cx="3748873" cy="3768077"/>
      </dsp:txXfrm>
    </dsp:sp>
    <dsp:sp modelId="{DA3EA2F2-040E-433F-9178-7870F096AD27}">
      <dsp:nvSpPr>
        <dsp:cNvPr id="0" name=""/>
        <dsp:cNvSpPr/>
      </dsp:nvSpPr>
      <dsp:spPr>
        <a:xfrm>
          <a:off x="7508739" y="179368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Possibilities for the future: </a:t>
          </a:r>
        </a:p>
        <a:p>
          <a:pPr marL="0" lvl="0" indent="0" algn="l" defTabSz="800100">
            <a:lnSpc>
              <a:spcPct val="90000"/>
            </a:lnSpc>
            <a:spcBef>
              <a:spcPct val="0"/>
            </a:spcBef>
            <a:spcAft>
              <a:spcPct val="35000"/>
            </a:spcAft>
            <a:buNone/>
          </a:pPr>
          <a:r>
            <a:rPr lang="en-US" sz="1800" kern="1200" dirty="0"/>
            <a:t>Design curriculum with the intent to enable greater flexibility for subsequent degrees or for greater mobility for students.</a:t>
          </a:r>
        </a:p>
      </dsp:txBody>
      <dsp:txXfrm>
        <a:off x="7508739" y="1793682"/>
        <a:ext cx="3748873" cy="3768077"/>
      </dsp:txXfrm>
    </dsp:sp>
    <dsp:sp modelId="{86C49EE1-2A56-4662-812C-D8EC9D806A6B}">
      <dsp:nvSpPr>
        <dsp:cNvPr id="0" name=""/>
        <dsp:cNvSpPr/>
      </dsp:nvSpPr>
      <dsp:spPr>
        <a:xfrm>
          <a:off x="0" y="5562400"/>
          <a:ext cx="11257612" cy="418675"/>
        </a:xfrm>
        <a:prstGeom prst="rect">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1D451-043A-40F6-8EED-E60FD450D229}">
      <dsp:nvSpPr>
        <dsp:cNvPr id="0" name=""/>
        <dsp:cNvSpPr/>
      </dsp:nvSpPr>
      <dsp:spPr>
        <a:xfrm>
          <a:off x="0" y="0"/>
          <a:ext cx="11257612" cy="1794322"/>
        </a:xfrm>
        <a:prstGeom prst="rect">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dirty="0">
              <a:solidFill>
                <a:schemeClr val="tx1"/>
              </a:solidFill>
            </a:rPr>
            <a:t>Guiding Principle 3: Design Relevant and Responsive Programs.</a:t>
          </a:r>
          <a:r>
            <a:rPr lang="en-US" sz="2100" kern="1200" dirty="0">
              <a:solidFill>
                <a:schemeClr val="tx1"/>
              </a:solidFill>
            </a:rPr>
            <a:t> In 2025, Penn State will offer degrees and programs with learning outcomes defined by disciplinary communities and contemporary needs while also offering flexibility in achieving these outcomes via multiple pathways.</a:t>
          </a:r>
        </a:p>
      </dsp:txBody>
      <dsp:txXfrm>
        <a:off x="0" y="0"/>
        <a:ext cx="11257612" cy="1794322"/>
      </dsp:txXfrm>
    </dsp:sp>
    <dsp:sp modelId="{1E5A37E1-A2C4-4725-BAA9-F4A02D26AB0B}">
      <dsp:nvSpPr>
        <dsp:cNvPr id="0" name=""/>
        <dsp:cNvSpPr/>
      </dsp:nvSpPr>
      <dsp:spPr>
        <a:xfrm>
          <a:off x="5496"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Longstanding:</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An array of minors span concentrated areas of study as well as opportunities for students to augment degree programs with a focus that is outside their direct discipline.</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Accelerated summer schedule, such as ‘</a:t>
          </a:r>
          <a:r>
            <a:rPr lang="en-US" sz="1800" kern="1200" dirty="0" err="1"/>
            <a:t>Maymester</a:t>
          </a:r>
          <a:r>
            <a:rPr lang="en-US" sz="1800" kern="1200" dirty="0"/>
            <a:t>’ to facilitate academic progress and concentrated studies. </a:t>
          </a:r>
        </a:p>
        <a:p>
          <a:pPr marL="0" lvl="0" indent="0" algn="l" defTabSz="800100">
            <a:lnSpc>
              <a:spcPct val="90000"/>
            </a:lnSpc>
            <a:spcBef>
              <a:spcPct val="0"/>
            </a:spcBef>
            <a:spcAft>
              <a:spcPct val="35000"/>
            </a:spcAft>
            <a:buNone/>
          </a:pPr>
          <a:endParaRPr lang="en-US" sz="1800" kern="1200" dirty="0"/>
        </a:p>
      </dsp:txBody>
      <dsp:txXfrm>
        <a:off x="5496" y="1794322"/>
        <a:ext cx="3748873" cy="3768077"/>
      </dsp:txXfrm>
    </dsp:sp>
    <dsp:sp modelId="{C6E8129D-E769-4468-AAB1-803F7036F1A9}">
      <dsp:nvSpPr>
        <dsp:cNvPr id="0" name=""/>
        <dsp:cNvSpPr/>
      </dsp:nvSpPr>
      <dsp:spPr>
        <a:xfrm>
          <a:off x="3754369" y="1795001"/>
          <a:ext cx="3748873" cy="37839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Underway: </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Micro-credentialing in timely workforce topics (technical skills, business acumen) to supplement degree programs. </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Credit courses designed and delivered in a 7.5 week format to facilitate learners taking back-to-back courses in a single semester.</a:t>
          </a:r>
        </a:p>
        <a:p>
          <a:pPr marL="0" lvl="0" indent="0" algn="l" defTabSz="800100">
            <a:lnSpc>
              <a:spcPct val="90000"/>
            </a:lnSpc>
            <a:spcBef>
              <a:spcPct val="0"/>
            </a:spcBef>
            <a:spcAft>
              <a:spcPct val="35000"/>
            </a:spcAft>
            <a:buNone/>
          </a:pPr>
          <a:endParaRPr lang="en-US" sz="2400" kern="1200" dirty="0"/>
        </a:p>
        <a:p>
          <a:pPr marL="0" lvl="0" indent="0" algn="l" defTabSz="800100">
            <a:lnSpc>
              <a:spcPct val="90000"/>
            </a:lnSpc>
            <a:spcBef>
              <a:spcPct val="0"/>
            </a:spcBef>
            <a:spcAft>
              <a:spcPct val="35000"/>
            </a:spcAft>
            <a:buNone/>
          </a:pPr>
          <a:endParaRPr lang="en-US" sz="2400" kern="1200" dirty="0"/>
        </a:p>
      </dsp:txBody>
      <dsp:txXfrm>
        <a:off x="3754369" y="1795001"/>
        <a:ext cx="3748873" cy="3783979"/>
      </dsp:txXfrm>
    </dsp:sp>
    <dsp:sp modelId="{DA3EA2F2-040E-433F-9178-7870F096AD27}">
      <dsp:nvSpPr>
        <dsp:cNvPr id="0" name=""/>
        <dsp:cNvSpPr/>
      </dsp:nvSpPr>
      <dsp:spPr>
        <a:xfrm>
          <a:off x="7503243"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Possibilities for the Future:</a:t>
          </a:r>
        </a:p>
        <a:p>
          <a:pPr marL="0" lvl="0" indent="0" algn="ctr"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Create and accommodate alternate forms of engagement (3-credit courses offered as three 1-credit courses). </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Create alternative curriculum structures or offerings for self-paced learning, or concentrated delivery (e.g., over winter break). </a:t>
          </a:r>
        </a:p>
      </dsp:txBody>
      <dsp:txXfrm>
        <a:off x="7503243" y="1794322"/>
        <a:ext cx="3748873" cy="3768077"/>
      </dsp:txXfrm>
    </dsp:sp>
    <dsp:sp modelId="{86C49EE1-2A56-4662-812C-D8EC9D806A6B}">
      <dsp:nvSpPr>
        <dsp:cNvPr id="0" name=""/>
        <dsp:cNvSpPr/>
      </dsp:nvSpPr>
      <dsp:spPr>
        <a:xfrm>
          <a:off x="0" y="5562400"/>
          <a:ext cx="11257612" cy="418675"/>
        </a:xfrm>
        <a:prstGeom prst="rect">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1D451-043A-40F6-8EED-E60FD450D229}">
      <dsp:nvSpPr>
        <dsp:cNvPr id="0" name=""/>
        <dsp:cNvSpPr/>
      </dsp:nvSpPr>
      <dsp:spPr>
        <a:xfrm>
          <a:off x="0" y="0"/>
          <a:ext cx="11257612" cy="1794322"/>
        </a:xfrm>
        <a:prstGeom prst="rect">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dirty="0">
              <a:solidFill>
                <a:schemeClr val="tx1"/>
              </a:solidFill>
            </a:rPr>
            <a:t>Guiding Principle 4: Engage Learners Throughout Their Lifetimes</a:t>
          </a:r>
          <a:r>
            <a:rPr lang="en-US" sz="2100" kern="1200" dirty="0">
              <a:solidFill>
                <a:schemeClr val="tx1"/>
              </a:solidFill>
            </a:rPr>
            <a:t>. In 2025, Penn State will engage learners throughout their lifetimes with content that is timely, topical, and relevant to their personal and professional wellbeing. </a:t>
          </a:r>
        </a:p>
      </dsp:txBody>
      <dsp:txXfrm>
        <a:off x="0" y="0"/>
        <a:ext cx="11257612" cy="1794322"/>
      </dsp:txXfrm>
    </dsp:sp>
    <dsp:sp modelId="{1E5A37E1-A2C4-4725-BAA9-F4A02D26AB0B}">
      <dsp:nvSpPr>
        <dsp:cNvPr id="0" name=""/>
        <dsp:cNvSpPr/>
      </dsp:nvSpPr>
      <dsp:spPr>
        <a:xfrm>
          <a:off x="5496"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Longstanding:</a:t>
          </a:r>
        </a:p>
        <a:p>
          <a:pPr marL="0" lvl="0" indent="0" algn="l" defTabSz="800100">
            <a:lnSpc>
              <a:spcPct val="90000"/>
            </a:lnSpc>
            <a:spcBef>
              <a:spcPct val="0"/>
            </a:spcBef>
            <a:spcAft>
              <a:spcPct val="35000"/>
            </a:spcAft>
            <a:buNone/>
          </a:pPr>
          <a:r>
            <a:rPr lang="en-US" sz="1800" kern="1200" dirty="0"/>
            <a:t>OLLI (</a:t>
          </a:r>
          <a:r>
            <a:rPr lang="en-US" sz="1800" kern="1200" dirty="0" err="1"/>
            <a:t>Osher</a:t>
          </a:r>
          <a:r>
            <a:rPr lang="en-US" sz="1800" kern="1200" dirty="0"/>
            <a:t> Lifelong Learning Institute) at two campuses provides hundreds of courses/year to senior learners. </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Penn State Alumni Association provides educational programs (tours), Huddle with the Faculty, etc.</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Executive programs provide a blend of non-credit content for corporate training. </a:t>
          </a:r>
        </a:p>
      </dsp:txBody>
      <dsp:txXfrm>
        <a:off x="5496" y="1794322"/>
        <a:ext cx="3748873" cy="3768077"/>
      </dsp:txXfrm>
    </dsp:sp>
    <dsp:sp modelId="{C6E8129D-E769-4468-AAB1-803F7036F1A9}">
      <dsp:nvSpPr>
        <dsp:cNvPr id="0" name=""/>
        <dsp:cNvSpPr/>
      </dsp:nvSpPr>
      <dsp:spPr>
        <a:xfrm>
          <a:off x="3754369"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Underway: </a:t>
          </a:r>
        </a:p>
        <a:p>
          <a:pPr marL="0" lvl="0" indent="0" algn="l" defTabSz="800100">
            <a:lnSpc>
              <a:spcPct val="90000"/>
            </a:lnSpc>
            <a:spcBef>
              <a:spcPct val="0"/>
            </a:spcBef>
            <a:spcAft>
              <a:spcPct val="35000"/>
            </a:spcAft>
            <a:buNone/>
          </a:pPr>
          <a:r>
            <a:rPr lang="en-US" sz="1800" kern="1200" dirty="0"/>
            <a:t>A portal (ATLAS) recently launched by Penn State Extension provides an array of content from webinars, to papers, and online short courses reaching the agricultural sciences community with relevant and timely content. </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Repackaging credit content for non-credit use, e.g., law education.</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endParaRPr lang="en-US" sz="2400" kern="1200" dirty="0"/>
        </a:p>
        <a:p>
          <a:pPr marL="0" lvl="0" indent="0" algn="l" defTabSz="800100">
            <a:lnSpc>
              <a:spcPct val="90000"/>
            </a:lnSpc>
            <a:spcBef>
              <a:spcPct val="0"/>
            </a:spcBef>
            <a:spcAft>
              <a:spcPct val="35000"/>
            </a:spcAft>
            <a:buNone/>
          </a:pPr>
          <a:endParaRPr lang="en-US" sz="2400" kern="1200" dirty="0"/>
        </a:p>
      </dsp:txBody>
      <dsp:txXfrm>
        <a:off x="3754369" y="1794322"/>
        <a:ext cx="3748873" cy="3768077"/>
      </dsp:txXfrm>
    </dsp:sp>
    <dsp:sp modelId="{DA3EA2F2-040E-433F-9178-7870F096AD27}">
      <dsp:nvSpPr>
        <dsp:cNvPr id="0" name=""/>
        <dsp:cNvSpPr/>
      </dsp:nvSpPr>
      <dsp:spPr>
        <a:xfrm>
          <a:off x="7503243"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Possibilities for the Future: </a:t>
          </a:r>
        </a:p>
        <a:p>
          <a:pPr marL="0" lvl="0" indent="0" algn="l" defTabSz="800100">
            <a:lnSpc>
              <a:spcPct val="90000"/>
            </a:lnSpc>
            <a:spcBef>
              <a:spcPct val="0"/>
            </a:spcBef>
            <a:spcAft>
              <a:spcPct val="35000"/>
            </a:spcAft>
            <a:buNone/>
          </a:pPr>
          <a:r>
            <a:rPr lang="en-US" sz="1800" kern="1200" dirty="0"/>
            <a:t>Create fee structures that incentivize collaboration and are sustainable, and consider subscription services, pay-as-you-go options.</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Provide access to single courses, single lectures to alumni as refreshers or to support their current needs.  </a:t>
          </a:r>
        </a:p>
      </dsp:txBody>
      <dsp:txXfrm>
        <a:off x="7503243" y="1794322"/>
        <a:ext cx="3748873" cy="3768077"/>
      </dsp:txXfrm>
    </dsp:sp>
    <dsp:sp modelId="{86C49EE1-2A56-4662-812C-D8EC9D806A6B}">
      <dsp:nvSpPr>
        <dsp:cNvPr id="0" name=""/>
        <dsp:cNvSpPr/>
      </dsp:nvSpPr>
      <dsp:spPr>
        <a:xfrm>
          <a:off x="0" y="5562400"/>
          <a:ext cx="11257612" cy="418675"/>
        </a:xfrm>
        <a:prstGeom prst="rect">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1D451-043A-40F6-8EED-E60FD450D229}">
      <dsp:nvSpPr>
        <dsp:cNvPr id="0" name=""/>
        <dsp:cNvSpPr/>
      </dsp:nvSpPr>
      <dsp:spPr>
        <a:xfrm>
          <a:off x="0" y="0"/>
          <a:ext cx="11257612" cy="1794322"/>
        </a:xfrm>
        <a:prstGeom prst="rect">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dirty="0">
              <a:solidFill>
                <a:schemeClr val="tx1"/>
              </a:solidFill>
            </a:rPr>
            <a:t>Guiding Principle 5: Achieve the Highest Level of Efficiency of University Resources</a:t>
          </a:r>
          <a:r>
            <a:rPr lang="en-US" sz="2100" kern="1200" dirty="0">
              <a:solidFill>
                <a:schemeClr val="tx1"/>
              </a:solidFill>
            </a:rPr>
            <a:t>. In 2025, Penn State will leverage digital resources and align faculty, academic, and administrative resources to strengthen learning, research, and student support opportunities, thereby achieving greater institutional efficiency to address equity of, access to, and affordability for a high-quality Penn State education.  </a:t>
          </a:r>
        </a:p>
      </dsp:txBody>
      <dsp:txXfrm>
        <a:off x="0" y="0"/>
        <a:ext cx="11257612" cy="1794322"/>
      </dsp:txXfrm>
    </dsp:sp>
    <dsp:sp modelId="{1E5A37E1-A2C4-4725-BAA9-F4A02D26AB0B}">
      <dsp:nvSpPr>
        <dsp:cNvPr id="0" name=""/>
        <dsp:cNvSpPr/>
      </dsp:nvSpPr>
      <dsp:spPr>
        <a:xfrm>
          <a:off x="5496"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Longstanding:</a:t>
          </a:r>
        </a:p>
        <a:p>
          <a:pPr marL="0" lvl="0" indent="0" algn="l" defTabSz="800100">
            <a:lnSpc>
              <a:spcPct val="90000"/>
            </a:lnSpc>
            <a:spcBef>
              <a:spcPct val="0"/>
            </a:spcBef>
            <a:spcAft>
              <a:spcPct val="35000"/>
            </a:spcAft>
            <a:buNone/>
          </a:pPr>
          <a:r>
            <a:rPr lang="en-US" sz="1800" kern="1200" dirty="0"/>
            <a:t>A common learning management system (LMS) was selected and adopted for curricular offerings. </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Resident students can enroll in open seats (10-days prior to semester) in many World Campus courses as part of their regular enrollment.</a:t>
          </a:r>
        </a:p>
      </dsp:txBody>
      <dsp:txXfrm>
        <a:off x="5496" y="1794322"/>
        <a:ext cx="3748873" cy="3768077"/>
      </dsp:txXfrm>
    </dsp:sp>
    <dsp:sp modelId="{C6E8129D-E769-4468-AAB1-803F7036F1A9}">
      <dsp:nvSpPr>
        <dsp:cNvPr id="0" name=""/>
        <dsp:cNvSpPr/>
      </dsp:nvSpPr>
      <dsp:spPr>
        <a:xfrm>
          <a:off x="3754369"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Underway: </a:t>
          </a:r>
        </a:p>
        <a:p>
          <a:pPr marL="0" lvl="0" indent="0" algn="l" defTabSz="800100">
            <a:lnSpc>
              <a:spcPct val="90000"/>
            </a:lnSpc>
            <a:spcBef>
              <a:spcPct val="0"/>
            </a:spcBef>
            <a:spcAft>
              <a:spcPct val="35000"/>
            </a:spcAft>
            <a:buNone/>
          </a:pPr>
          <a:r>
            <a:rPr lang="en-US" sz="1800" kern="1200" dirty="0"/>
            <a:t>Adopted an enterprise-wide advising platform and recently added support for data analytics capability to support student success.</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Recently launched an integrated career system for 37 Penn State career units leading to a more unified, seamless student, alumni, employer and staff experience. </a:t>
          </a:r>
        </a:p>
        <a:p>
          <a:pPr marL="0" lvl="0" indent="0" algn="l" defTabSz="800100">
            <a:lnSpc>
              <a:spcPct val="90000"/>
            </a:lnSpc>
            <a:spcBef>
              <a:spcPct val="0"/>
            </a:spcBef>
            <a:spcAft>
              <a:spcPct val="35000"/>
            </a:spcAft>
            <a:buNone/>
          </a:pPr>
          <a:endParaRPr lang="en-US" sz="2600" kern="1200" dirty="0"/>
        </a:p>
        <a:p>
          <a:pPr marL="0" lvl="0" indent="0" algn="l" defTabSz="800100">
            <a:lnSpc>
              <a:spcPct val="90000"/>
            </a:lnSpc>
            <a:spcBef>
              <a:spcPct val="0"/>
            </a:spcBef>
            <a:spcAft>
              <a:spcPct val="35000"/>
            </a:spcAft>
            <a:buNone/>
          </a:pPr>
          <a:endParaRPr lang="en-US" sz="2600" kern="1200" dirty="0"/>
        </a:p>
      </dsp:txBody>
      <dsp:txXfrm>
        <a:off x="3754369" y="1794322"/>
        <a:ext cx="3748873" cy="3768077"/>
      </dsp:txXfrm>
    </dsp:sp>
    <dsp:sp modelId="{DA3EA2F2-040E-433F-9178-7870F096AD27}">
      <dsp:nvSpPr>
        <dsp:cNvPr id="0" name=""/>
        <dsp:cNvSpPr/>
      </dsp:nvSpPr>
      <dsp:spPr>
        <a:xfrm>
          <a:off x="7503243" y="1794322"/>
          <a:ext cx="3748873" cy="3768077"/>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kern="1200" dirty="0"/>
            <a:t>Possibilities for the Future:</a:t>
          </a:r>
        </a:p>
        <a:p>
          <a:pPr marL="0" lvl="0" indent="0" algn="l" defTabSz="800100">
            <a:lnSpc>
              <a:spcPct val="90000"/>
            </a:lnSpc>
            <a:spcBef>
              <a:spcPct val="0"/>
            </a:spcBef>
            <a:spcAft>
              <a:spcPct val="35000"/>
            </a:spcAft>
            <a:buNone/>
          </a:pPr>
          <a:r>
            <a:rPr lang="en-US" sz="1800" kern="1200" dirty="0"/>
            <a:t>Exploring a common or coordinated content management systems to support shared curriculum and dual-purpose of course content.</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Create lifelong digital access to Pen State (identity </a:t>
          </a:r>
          <a:r>
            <a:rPr lang="en-US" sz="1800" kern="1200"/>
            <a:t>services).</a:t>
          </a:r>
          <a:endParaRPr lang="en-US" sz="1800" kern="1200" dirty="0"/>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endParaRPr lang="en-US" sz="1800" kern="1200" dirty="0"/>
        </a:p>
      </dsp:txBody>
      <dsp:txXfrm>
        <a:off x="7503243" y="1794322"/>
        <a:ext cx="3748873" cy="3768077"/>
      </dsp:txXfrm>
    </dsp:sp>
    <dsp:sp modelId="{86C49EE1-2A56-4662-812C-D8EC9D806A6B}">
      <dsp:nvSpPr>
        <dsp:cNvPr id="0" name=""/>
        <dsp:cNvSpPr/>
      </dsp:nvSpPr>
      <dsp:spPr>
        <a:xfrm>
          <a:off x="0" y="5562400"/>
          <a:ext cx="11257612" cy="418675"/>
        </a:xfrm>
        <a:prstGeom prst="rect">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E46B8B-81B8-4E52-80C3-68187F44DB9B}" type="datetimeFigureOut">
              <a:rPr lang="en-US" smtClean="0"/>
              <a:t>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1004-FABF-4A83-91F1-C31F21A8CB63}" type="slidenum">
              <a:rPr lang="en-US" smtClean="0"/>
              <a:t>‹#›</a:t>
            </a:fld>
            <a:endParaRPr lang="en-US"/>
          </a:p>
        </p:txBody>
      </p:sp>
    </p:spTree>
    <p:extLst>
      <p:ext uri="{BB962C8B-B14F-4D97-AF65-F5344CB8AC3E}">
        <p14:creationId xmlns:p14="http://schemas.microsoft.com/office/powerpoint/2010/main" val="369814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1BC78-9CA9-44D7-AC13-38B3E8ACF8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7AE79B-3DE9-48BC-8499-1A7C3A739B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7D7DAC-16B1-4486-A67A-93A7273D7A02}"/>
              </a:ext>
            </a:extLst>
          </p:cNvPr>
          <p:cNvSpPr>
            <a:spLocks noGrp="1"/>
          </p:cNvSpPr>
          <p:nvPr>
            <p:ph type="dt" sz="half" idx="10"/>
          </p:nvPr>
        </p:nvSpPr>
        <p:spPr/>
        <p:txBody>
          <a:bodyPr/>
          <a:lstStyle/>
          <a:p>
            <a:fld id="{CECCACF4-A838-4415-8D2C-32AF81E88A41}" type="datetimeFigureOut">
              <a:rPr lang="en-US" smtClean="0"/>
              <a:t>12/6/2018</a:t>
            </a:fld>
            <a:endParaRPr lang="en-US"/>
          </a:p>
        </p:txBody>
      </p:sp>
      <p:sp>
        <p:nvSpPr>
          <p:cNvPr id="5" name="Footer Placeholder 4">
            <a:extLst>
              <a:ext uri="{FF2B5EF4-FFF2-40B4-BE49-F238E27FC236}">
                <a16:creationId xmlns:a16="http://schemas.microsoft.com/office/drawing/2014/main" id="{2E0458C3-D38A-47FD-9DD1-B02192B4F2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38F920-CA3B-4F87-A0C3-768B424C4E34}"/>
              </a:ext>
            </a:extLst>
          </p:cNvPr>
          <p:cNvSpPr>
            <a:spLocks noGrp="1"/>
          </p:cNvSpPr>
          <p:nvPr>
            <p:ph type="sldNum" sz="quarter" idx="12"/>
          </p:nvPr>
        </p:nvSpPr>
        <p:spPr/>
        <p:txBody>
          <a:bodyPr/>
          <a:lstStyle/>
          <a:p>
            <a:fld id="{6C70B811-7702-4E6E-A403-EB33F6BB1D51}" type="slidenum">
              <a:rPr lang="en-US" smtClean="0"/>
              <a:t>‹#›</a:t>
            </a:fld>
            <a:endParaRPr lang="en-US"/>
          </a:p>
        </p:txBody>
      </p:sp>
    </p:spTree>
    <p:extLst>
      <p:ext uri="{BB962C8B-B14F-4D97-AF65-F5344CB8AC3E}">
        <p14:creationId xmlns:p14="http://schemas.microsoft.com/office/powerpoint/2010/main" val="2938801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6148F-2DE8-4145-A552-65B002685D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3AB9DE-9EC3-446C-AFF2-4BDAF76573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4D6D9E-7895-410A-BBF3-C84C6808BDD3}"/>
              </a:ext>
            </a:extLst>
          </p:cNvPr>
          <p:cNvSpPr>
            <a:spLocks noGrp="1"/>
          </p:cNvSpPr>
          <p:nvPr>
            <p:ph type="dt" sz="half" idx="10"/>
          </p:nvPr>
        </p:nvSpPr>
        <p:spPr/>
        <p:txBody>
          <a:bodyPr/>
          <a:lstStyle/>
          <a:p>
            <a:fld id="{CECCACF4-A838-4415-8D2C-32AF81E88A41}" type="datetimeFigureOut">
              <a:rPr lang="en-US" smtClean="0"/>
              <a:t>12/6/2018</a:t>
            </a:fld>
            <a:endParaRPr lang="en-US"/>
          </a:p>
        </p:txBody>
      </p:sp>
      <p:sp>
        <p:nvSpPr>
          <p:cNvPr id="5" name="Footer Placeholder 4">
            <a:extLst>
              <a:ext uri="{FF2B5EF4-FFF2-40B4-BE49-F238E27FC236}">
                <a16:creationId xmlns:a16="http://schemas.microsoft.com/office/drawing/2014/main" id="{46519488-5D4A-4825-9260-297D505DA2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EBEC42-9615-48FD-8C7B-EA2511F6B236}"/>
              </a:ext>
            </a:extLst>
          </p:cNvPr>
          <p:cNvSpPr>
            <a:spLocks noGrp="1"/>
          </p:cNvSpPr>
          <p:nvPr>
            <p:ph type="sldNum" sz="quarter" idx="12"/>
          </p:nvPr>
        </p:nvSpPr>
        <p:spPr/>
        <p:txBody>
          <a:bodyPr/>
          <a:lstStyle/>
          <a:p>
            <a:fld id="{6C70B811-7702-4E6E-A403-EB33F6BB1D51}" type="slidenum">
              <a:rPr lang="en-US" smtClean="0"/>
              <a:t>‹#›</a:t>
            </a:fld>
            <a:endParaRPr lang="en-US"/>
          </a:p>
        </p:txBody>
      </p:sp>
    </p:spTree>
    <p:extLst>
      <p:ext uri="{BB962C8B-B14F-4D97-AF65-F5344CB8AC3E}">
        <p14:creationId xmlns:p14="http://schemas.microsoft.com/office/powerpoint/2010/main" val="108082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D620F7-2E79-414B-BAE4-FFA0F60BB1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7D2737-4501-46D1-A410-5BBECBE5A0A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8354DA-AE37-427B-8428-5CB3AC137B9B}"/>
              </a:ext>
            </a:extLst>
          </p:cNvPr>
          <p:cNvSpPr>
            <a:spLocks noGrp="1"/>
          </p:cNvSpPr>
          <p:nvPr>
            <p:ph type="dt" sz="half" idx="10"/>
          </p:nvPr>
        </p:nvSpPr>
        <p:spPr/>
        <p:txBody>
          <a:bodyPr/>
          <a:lstStyle/>
          <a:p>
            <a:fld id="{CECCACF4-A838-4415-8D2C-32AF81E88A41}" type="datetimeFigureOut">
              <a:rPr lang="en-US" smtClean="0"/>
              <a:t>12/6/2018</a:t>
            </a:fld>
            <a:endParaRPr lang="en-US"/>
          </a:p>
        </p:txBody>
      </p:sp>
      <p:sp>
        <p:nvSpPr>
          <p:cNvPr id="5" name="Footer Placeholder 4">
            <a:extLst>
              <a:ext uri="{FF2B5EF4-FFF2-40B4-BE49-F238E27FC236}">
                <a16:creationId xmlns:a16="http://schemas.microsoft.com/office/drawing/2014/main" id="{401C5ED2-A5A8-4BA3-9D6F-15D2C80F1F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58C2E-B957-4C07-9D3A-EB0CD3FA829E}"/>
              </a:ext>
            </a:extLst>
          </p:cNvPr>
          <p:cNvSpPr>
            <a:spLocks noGrp="1"/>
          </p:cNvSpPr>
          <p:nvPr>
            <p:ph type="sldNum" sz="quarter" idx="12"/>
          </p:nvPr>
        </p:nvSpPr>
        <p:spPr/>
        <p:txBody>
          <a:bodyPr/>
          <a:lstStyle/>
          <a:p>
            <a:fld id="{6C70B811-7702-4E6E-A403-EB33F6BB1D51}" type="slidenum">
              <a:rPr lang="en-US" smtClean="0"/>
              <a:t>‹#›</a:t>
            </a:fld>
            <a:endParaRPr lang="en-US"/>
          </a:p>
        </p:txBody>
      </p:sp>
    </p:spTree>
    <p:extLst>
      <p:ext uri="{BB962C8B-B14F-4D97-AF65-F5344CB8AC3E}">
        <p14:creationId xmlns:p14="http://schemas.microsoft.com/office/powerpoint/2010/main" val="305377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36105-F576-4B69-84B3-531946F994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66018A-5658-4618-8D40-2777325004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0F4C01-5DF9-46CE-91C6-12EF1EFC952D}"/>
              </a:ext>
            </a:extLst>
          </p:cNvPr>
          <p:cNvSpPr>
            <a:spLocks noGrp="1"/>
          </p:cNvSpPr>
          <p:nvPr>
            <p:ph type="dt" sz="half" idx="10"/>
          </p:nvPr>
        </p:nvSpPr>
        <p:spPr/>
        <p:txBody>
          <a:bodyPr/>
          <a:lstStyle/>
          <a:p>
            <a:fld id="{CECCACF4-A838-4415-8D2C-32AF81E88A41}" type="datetimeFigureOut">
              <a:rPr lang="en-US" smtClean="0"/>
              <a:t>12/6/2018</a:t>
            </a:fld>
            <a:endParaRPr lang="en-US"/>
          </a:p>
        </p:txBody>
      </p:sp>
      <p:sp>
        <p:nvSpPr>
          <p:cNvPr id="5" name="Footer Placeholder 4">
            <a:extLst>
              <a:ext uri="{FF2B5EF4-FFF2-40B4-BE49-F238E27FC236}">
                <a16:creationId xmlns:a16="http://schemas.microsoft.com/office/drawing/2014/main" id="{A0AF191E-EDFA-4FA8-853D-B421FFABF1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79660-8676-4CDF-81FB-5EC6129FDDEF}"/>
              </a:ext>
            </a:extLst>
          </p:cNvPr>
          <p:cNvSpPr>
            <a:spLocks noGrp="1"/>
          </p:cNvSpPr>
          <p:nvPr>
            <p:ph type="sldNum" sz="quarter" idx="12"/>
          </p:nvPr>
        </p:nvSpPr>
        <p:spPr/>
        <p:txBody>
          <a:bodyPr/>
          <a:lstStyle/>
          <a:p>
            <a:fld id="{6C70B811-7702-4E6E-A403-EB33F6BB1D51}" type="slidenum">
              <a:rPr lang="en-US" smtClean="0"/>
              <a:t>‹#›</a:t>
            </a:fld>
            <a:endParaRPr lang="en-US"/>
          </a:p>
        </p:txBody>
      </p:sp>
    </p:spTree>
    <p:extLst>
      <p:ext uri="{BB962C8B-B14F-4D97-AF65-F5344CB8AC3E}">
        <p14:creationId xmlns:p14="http://schemas.microsoft.com/office/powerpoint/2010/main" val="128813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C36AE-2BB9-4247-80FB-A511B6E8C7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E510F7-6A2C-4540-8104-0069D36D7B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B44AD9-FEEF-4573-85D7-D7BAF737941F}"/>
              </a:ext>
            </a:extLst>
          </p:cNvPr>
          <p:cNvSpPr>
            <a:spLocks noGrp="1"/>
          </p:cNvSpPr>
          <p:nvPr>
            <p:ph type="dt" sz="half" idx="10"/>
          </p:nvPr>
        </p:nvSpPr>
        <p:spPr/>
        <p:txBody>
          <a:bodyPr/>
          <a:lstStyle/>
          <a:p>
            <a:fld id="{CECCACF4-A838-4415-8D2C-32AF81E88A41}" type="datetimeFigureOut">
              <a:rPr lang="en-US" smtClean="0"/>
              <a:t>12/6/2018</a:t>
            </a:fld>
            <a:endParaRPr lang="en-US"/>
          </a:p>
        </p:txBody>
      </p:sp>
      <p:sp>
        <p:nvSpPr>
          <p:cNvPr id="5" name="Footer Placeholder 4">
            <a:extLst>
              <a:ext uri="{FF2B5EF4-FFF2-40B4-BE49-F238E27FC236}">
                <a16:creationId xmlns:a16="http://schemas.microsoft.com/office/drawing/2014/main" id="{AD92C337-1C86-48EA-AFC5-FC4392230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370DA-C9C6-495F-A7EE-99DBD3522B95}"/>
              </a:ext>
            </a:extLst>
          </p:cNvPr>
          <p:cNvSpPr>
            <a:spLocks noGrp="1"/>
          </p:cNvSpPr>
          <p:nvPr>
            <p:ph type="sldNum" sz="quarter" idx="12"/>
          </p:nvPr>
        </p:nvSpPr>
        <p:spPr/>
        <p:txBody>
          <a:bodyPr/>
          <a:lstStyle/>
          <a:p>
            <a:fld id="{6C70B811-7702-4E6E-A403-EB33F6BB1D51}" type="slidenum">
              <a:rPr lang="en-US" smtClean="0"/>
              <a:t>‹#›</a:t>
            </a:fld>
            <a:endParaRPr lang="en-US"/>
          </a:p>
        </p:txBody>
      </p:sp>
    </p:spTree>
    <p:extLst>
      <p:ext uri="{BB962C8B-B14F-4D97-AF65-F5344CB8AC3E}">
        <p14:creationId xmlns:p14="http://schemas.microsoft.com/office/powerpoint/2010/main" val="147642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04627-03FC-4B4B-8DA3-35DEB6D607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167814-94C8-44E5-8665-64A1AC0D496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F84EFC-2911-426E-937B-CF1D3F5C513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5BD136-CDA9-4214-A7B6-127507C5D357}"/>
              </a:ext>
            </a:extLst>
          </p:cNvPr>
          <p:cNvSpPr>
            <a:spLocks noGrp="1"/>
          </p:cNvSpPr>
          <p:nvPr>
            <p:ph type="dt" sz="half" idx="10"/>
          </p:nvPr>
        </p:nvSpPr>
        <p:spPr/>
        <p:txBody>
          <a:bodyPr/>
          <a:lstStyle/>
          <a:p>
            <a:fld id="{CECCACF4-A838-4415-8D2C-32AF81E88A41}" type="datetimeFigureOut">
              <a:rPr lang="en-US" smtClean="0"/>
              <a:t>12/6/2018</a:t>
            </a:fld>
            <a:endParaRPr lang="en-US"/>
          </a:p>
        </p:txBody>
      </p:sp>
      <p:sp>
        <p:nvSpPr>
          <p:cNvPr id="6" name="Footer Placeholder 5">
            <a:extLst>
              <a:ext uri="{FF2B5EF4-FFF2-40B4-BE49-F238E27FC236}">
                <a16:creationId xmlns:a16="http://schemas.microsoft.com/office/drawing/2014/main" id="{2B81BF5E-955B-4884-B264-01654C0ACE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00BF2B-5DE0-40C4-9BE5-174A378F7159}"/>
              </a:ext>
            </a:extLst>
          </p:cNvPr>
          <p:cNvSpPr>
            <a:spLocks noGrp="1"/>
          </p:cNvSpPr>
          <p:nvPr>
            <p:ph type="sldNum" sz="quarter" idx="12"/>
          </p:nvPr>
        </p:nvSpPr>
        <p:spPr/>
        <p:txBody>
          <a:bodyPr/>
          <a:lstStyle/>
          <a:p>
            <a:fld id="{6C70B811-7702-4E6E-A403-EB33F6BB1D51}" type="slidenum">
              <a:rPr lang="en-US" smtClean="0"/>
              <a:t>‹#›</a:t>
            </a:fld>
            <a:endParaRPr lang="en-US"/>
          </a:p>
        </p:txBody>
      </p:sp>
    </p:spTree>
    <p:extLst>
      <p:ext uri="{BB962C8B-B14F-4D97-AF65-F5344CB8AC3E}">
        <p14:creationId xmlns:p14="http://schemas.microsoft.com/office/powerpoint/2010/main" val="202293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0D9CF-4FCC-4C7D-9CD9-0EFC1F37B9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A6B50D-3F07-4250-AAA7-23A7E74172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2BEC18-1374-4425-A41D-6C8B3D5E019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69100D-80C3-465D-8133-45162F5B9D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7EE805-7BFA-416E-9D1E-AFF898E329B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8AD968-9257-489C-8BA2-D5DA536113FC}"/>
              </a:ext>
            </a:extLst>
          </p:cNvPr>
          <p:cNvSpPr>
            <a:spLocks noGrp="1"/>
          </p:cNvSpPr>
          <p:nvPr>
            <p:ph type="dt" sz="half" idx="10"/>
          </p:nvPr>
        </p:nvSpPr>
        <p:spPr/>
        <p:txBody>
          <a:bodyPr/>
          <a:lstStyle/>
          <a:p>
            <a:fld id="{CECCACF4-A838-4415-8D2C-32AF81E88A41}" type="datetimeFigureOut">
              <a:rPr lang="en-US" smtClean="0"/>
              <a:t>12/6/2018</a:t>
            </a:fld>
            <a:endParaRPr lang="en-US"/>
          </a:p>
        </p:txBody>
      </p:sp>
      <p:sp>
        <p:nvSpPr>
          <p:cNvPr id="8" name="Footer Placeholder 7">
            <a:extLst>
              <a:ext uri="{FF2B5EF4-FFF2-40B4-BE49-F238E27FC236}">
                <a16:creationId xmlns:a16="http://schemas.microsoft.com/office/drawing/2014/main" id="{15860CD8-922C-4A25-AF3C-CCE1CF7FA6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EC87E8-B088-4095-9241-78B80E736D0C}"/>
              </a:ext>
            </a:extLst>
          </p:cNvPr>
          <p:cNvSpPr>
            <a:spLocks noGrp="1"/>
          </p:cNvSpPr>
          <p:nvPr>
            <p:ph type="sldNum" sz="quarter" idx="12"/>
          </p:nvPr>
        </p:nvSpPr>
        <p:spPr/>
        <p:txBody>
          <a:bodyPr/>
          <a:lstStyle/>
          <a:p>
            <a:fld id="{6C70B811-7702-4E6E-A403-EB33F6BB1D51}" type="slidenum">
              <a:rPr lang="en-US" smtClean="0"/>
              <a:t>‹#›</a:t>
            </a:fld>
            <a:endParaRPr lang="en-US"/>
          </a:p>
        </p:txBody>
      </p:sp>
    </p:spTree>
    <p:extLst>
      <p:ext uri="{BB962C8B-B14F-4D97-AF65-F5344CB8AC3E}">
        <p14:creationId xmlns:p14="http://schemas.microsoft.com/office/powerpoint/2010/main" val="1290654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F988-5467-4CA2-88B4-071B63734F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031319-1193-4C5B-AD1F-84FBC73B95D0}"/>
              </a:ext>
            </a:extLst>
          </p:cNvPr>
          <p:cNvSpPr>
            <a:spLocks noGrp="1"/>
          </p:cNvSpPr>
          <p:nvPr>
            <p:ph type="dt" sz="half" idx="10"/>
          </p:nvPr>
        </p:nvSpPr>
        <p:spPr/>
        <p:txBody>
          <a:bodyPr/>
          <a:lstStyle/>
          <a:p>
            <a:fld id="{CECCACF4-A838-4415-8D2C-32AF81E88A41}" type="datetimeFigureOut">
              <a:rPr lang="en-US" smtClean="0"/>
              <a:t>12/6/2018</a:t>
            </a:fld>
            <a:endParaRPr lang="en-US"/>
          </a:p>
        </p:txBody>
      </p:sp>
      <p:sp>
        <p:nvSpPr>
          <p:cNvPr id="4" name="Footer Placeholder 3">
            <a:extLst>
              <a:ext uri="{FF2B5EF4-FFF2-40B4-BE49-F238E27FC236}">
                <a16:creationId xmlns:a16="http://schemas.microsoft.com/office/drawing/2014/main" id="{D32CA4D1-7DC6-4E94-BBD9-E77E70334D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2EE011-D721-453D-BB7D-6D1E82375FFB}"/>
              </a:ext>
            </a:extLst>
          </p:cNvPr>
          <p:cNvSpPr>
            <a:spLocks noGrp="1"/>
          </p:cNvSpPr>
          <p:nvPr>
            <p:ph type="sldNum" sz="quarter" idx="12"/>
          </p:nvPr>
        </p:nvSpPr>
        <p:spPr/>
        <p:txBody>
          <a:bodyPr/>
          <a:lstStyle/>
          <a:p>
            <a:fld id="{6C70B811-7702-4E6E-A403-EB33F6BB1D51}" type="slidenum">
              <a:rPr lang="en-US" smtClean="0"/>
              <a:t>‹#›</a:t>
            </a:fld>
            <a:endParaRPr lang="en-US"/>
          </a:p>
        </p:txBody>
      </p:sp>
    </p:spTree>
    <p:extLst>
      <p:ext uri="{BB962C8B-B14F-4D97-AF65-F5344CB8AC3E}">
        <p14:creationId xmlns:p14="http://schemas.microsoft.com/office/powerpoint/2010/main" val="260185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E07C4B-40BF-4325-9C80-1E4DCCD2CB9E}"/>
              </a:ext>
            </a:extLst>
          </p:cNvPr>
          <p:cNvSpPr>
            <a:spLocks noGrp="1"/>
          </p:cNvSpPr>
          <p:nvPr>
            <p:ph type="dt" sz="half" idx="10"/>
          </p:nvPr>
        </p:nvSpPr>
        <p:spPr/>
        <p:txBody>
          <a:bodyPr/>
          <a:lstStyle/>
          <a:p>
            <a:fld id="{CECCACF4-A838-4415-8D2C-32AF81E88A41}" type="datetimeFigureOut">
              <a:rPr lang="en-US" smtClean="0"/>
              <a:t>12/6/2018</a:t>
            </a:fld>
            <a:endParaRPr lang="en-US"/>
          </a:p>
        </p:txBody>
      </p:sp>
      <p:sp>
        <p:nvSpPr>
          <p:cNvPr id="3" name="Footer Placeholder 2">
            <a:extLst>
              <a:ext uri="{FF2B5EF4-FFF2-40B4-BE49-F238E27FC236}">
                <a16:creationId xmlns:a16="http://schemas.microsoft.com/office/drawing/2014/main" id="{35B10E9F-AE12-4029-83DF-00664E697B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8E9949-0047-4E23-8609-CFB6A50DDD3E}"/>
              </a:ext>
            </a:extLst>
          </p:cNvPr>
          <p:cNvSpPr>
            <a:spLocks noGrp="1"/>
          </p:cNvSpPr>
          <p:nvPr>
            <p:ph type="sldNum" sz="quarter" idx="12"/>
          </p:nvPr>
        </p:nvSpPr>
        <p:spPr/>
        <p:txBody>
          <a:bodyPr/>
          <a:lstStyle/>
          <a:p>
            <a:fld id="{6C70B811-7702-4E6E-A403-EB33F6BB1D51}" type="slidenum">
              <a:rPr lang="en-US" smtClean="0"/>
              <a:t>‹#›</a:t>
            </a:fld>
            <a:endParaRPr lang="en-US"/>
          </a:p>
        </p:txBody>
      </p:sp>
    </p:spTree>
    <p:extLst>
      <p:ext uri="{BB962C8B-B14F-4D97-AF65-F5344CB8AC3E}">
        <p14:creationId xmlns:p14="http://schemas.microsoft.com/office/powerpoint/2010/main" val="2481379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42815-62E5-45D1-813E-14FF297FD6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ED7313-B9F3-4353-A7E3-BE1B4F44EF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47F0B7-1D11-4675-B8E4-74770911C6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D7E8C4-989F-464E-80E3-1287C58899C4}"/>
              </a:ext>
            </a:extLst>
          </p:cNvPr>
          <p:cNvSpPr>
            <a:spLocks noGrp="1"/>
          </p:cNvSpPr>
          <p:nvPr>
            <p:ph type="dt" sz="half" idx="10"/>
          </p:nvPr>
        </p:nvSpPr>
        <p:spPr/>
        <p:txBody>
          <a:bodyPr/>
          <a:lstStyle/>
          <a:p>
            <a:fld id="{CECCACF4-A838-4415-8D2C-32AF81E88A41}" type="datetimeFigureOut">
              <a:rPr lang="en-US" smtClean="0"/>
              <a:t>12/6/2018</a:t>
            </a:fld>
            <a:endParaRPr lang="en-US"/>
          </a:p>
        </p:txBody>
      </p:sp>
      <p:sp>
        <p:nvSpPr>
          <p:cNvPr id="6" name="Footer Placeholder 5">
            <a:extLst>
              <a:ext uri="{FF2B5EF4-FFF2-40B4-BE49-F238E27FC236}">
                <a16:creationId xmlns:a16="http://schemas.microsoft.com/office/drawing/2014/main" id="{355F737A-8929-4D91-8542-6A37D61DE0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E4AA1F-D83B-475A-88EE-CDB4A99844E5}"/>
              </a:ext>
            </a:extLst>
          </p:cNvPr>
          <p:cNvSpPr>
            <a:spLocks noGrp="1"/>
          </p:cNvSpPr>
          <p:nvPr>
            <p:ph type="sldNum" sz="quarter" idx="12"/>
          </p:nvPr>
        </p:nvSpPr>
        <p:spPr/>
        <p:txBody>
          <a:bodyPr/>
          <a:lstStyle/>
          <a:p>
            <a:fld id="{6C70B811-7702-4E6E-A403-EB33F6BB1D51}" type="slidenum">
              <a:rPr lang="en-US" smtClean="0"/>
              <a:t>‹#›</a:t>
            </a:fld>
            <a:endParaRPr lang="en-US"/>
          </a:p>
        </p:txBody>
      </p:sp>
    </p:spTree>
    <p:extLst>
      <p:ext uri="{BB962C8B-B14F-4D97-AF65-F5344CB8AC3E}">
        <p14:creationId xmlns:p14="http://schemas.microsoft.com/office/powerpoint/2010/main" val="399386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7EB5B-93C2-418C-A510-7EF35CD5CB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C6F276-5593-49C5-819D-8542BB2205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390F2F-489B-45CC-9E75-4DDF0D442D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B560BA-BEB5-4DDC-AD8F-9EB512002ABC}"/>
              </a:ext>
            </a:extLst>
          </p:cNvPr>
          <p:cNvSpPr>
            <a:spLocks noGrp="1"/>
          </p:cNvSpPr>
          <p:nvPr>
            <p:ph type="dt" sz="half" idx="10"/>
          </p:nvPr>
        </p:nvSpPr>
        <p:spPr/>
        <p:txBody>
          <a:bodyPr/>
          <a:lstStyle/>
          <a:p>
            <a:fld id="{CECCACF4-A838-4415-8D2C-32AF81E88A41}" type="datetimeFigureOut">
              <a:rPr lang="en-US" smtClean="0"/>
              <a:t>12/6/2018</a:t>
            </a:fld>
            <a:endParaRPr lang="en-US"/>
          </a:p>
        </p:txBody>
      </p:sp>
      <p:sp>
        <p:nvSpPr>
          <p:cNvPr id="6" name="Footer Placeholder 5">
            <a:extLst>
              <a:ext uri="{FF2B5EF4-FFF2-40B4-BE49-F238E27FC236}">
                <a16:creationId xmlns:a16="http://schemas.microsoft.com/office/drawing/2014/main" id="{686DBF26-881D-4E66-B2A1-C85C98CC11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82520E-F351-4173-9D1F-0214F09AB8BA}"/>
              </a:ext>
            </a:extLst>
          </p:cNvPr>
          <p:cNvSpPr>
            <a:spLocks noGrp="1"/>
          </p:cNvSpPr>
          <p:nvPr>
            <p:ph type="sldNum" sz="quarter" idx="12"/>
          </p:nvPr>
        </p:nvSpPr>
        <p:spPr/>
        <p:txBody>
          <a:bodyPr/>
          <a:lstStyle/>
          <a:p>
            <a:fld id="{6C70B811-7702-4E6E-A403-EB33F6BB1D51}" type="slidenum">
              <a:rPr lang="en-US" smtClean="0"/>
              <a:t>‹#›</a:t>
            </a:fld>
            <a:endParaRPr lang="en-US"/>
          </a:p>
        </p:txBody>
      </p:sp>
    </p:spTree>
    <p:extLst>
      <p:ext uri="{BB962C8B-B14F-4D97-AF65-F5344CB8AC3E}">
        <p14:creationId xmlns:p14="http://schemas.microsoft.com/office/powerpoint/2010/main" val="579647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7BF52F-6653-48A8-99E7-11B204E15D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E8F0B2-EA64-49FE-9CB0-414ED3C684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AC1BA1-B730-4DAB-9F48-3C49B1D3BF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CACF4-A838-4415-8D2C-32AF81E88A41}" type="datetimeFigureOut">
              <a:rPr lang="en-US" smtClean="0"/>
              <a:t>12/6/2018</a:t>
            </a:fld>
            <a:endParaRPr lang="en-US"/>
          </a:p>
        </p:txBody>
      </p:sp>
      <p:sp>
        <p:nvSpPr>
          <p:cNvPr id="5" name="Footer Placeholder 4">
            <a:extLst>
              <a:ext uri="{FF2B5EF4-FFF2-40B4-BE49-F238E27FC236}">
                <a16:creationId xmlns:a16="http://schemas.microsoft.com/office/drawing/2014/main" id="{4866A1CF-C6BB-4E6A-B1BB-E414B26D14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9E4ABE-F708-48F9-A614-21E4184300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0B811-7702-4E6E-A403-EB33F6BB1D51}" type="slidenum">
              <a:rPr lang="en-US" smtClean="0"/>
              <a:t>‹#›</a:t>
            </a:fld>
            <a:endParaRPr lang="en-US"/>
          </a:p>
        </p:txBody>
      </p:sp>
    </p:spTree>
    <p:extLst>
      <p:ext uri="{BB962C8B-B14F-4D97-AF65-F5344CB8AC3E}">
        <p14:creationId xmlns:p14="http://schemas.microsoft.com/office/powerpoint/2010/main" val="151739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6928" y="2382205"/>
            <a:ext cx="11517549" cy="2387600"/>
          </a:xfrm>
        </p:spPr>
        <p:txBody>
          <a:bodyPr>
            <a:normAutofit fontScale="90000"/>
          </a:bodyPr>
          <a:lstStyle/>
          <a:p>
            <a:r>
              <a:rPr lang="en-US" sz="4800" b="1" i="1" dirty="0"/>
              <a:t>One Penn State 2025</a:t>
            </a:r>
            <a:r>
              <a:rPr lang="en-US" sz="4800" b="1" dirty="0"/>
              <a:t>:</a:t>
            </a:r>
            <a:br>
              <a:rPr lang="en-US" sz="4800" b="1" dirty="0"/>
            </a:br>
            <a:r>
              <a:rPr lang="en-US" sz="2400" b="1" dirty="0"/>
              <a:t>Vision and Guiding Principles</a:t>
            </a:r>
            <a:br>
              <a:rPr lang="en-US" sz="2400" b="1" dirty="0"/>
            </a:br>
            <a:br>
              <a:rPr lang="en-US" sz="2400" b="1" dirty="0"/>
            </a:br>
            <a:r>
              <a:rPr lang="en-US" sz="2400" b="1" dirty="0"/>
              <a:t>Renata Engel, Vice Provost for Online Education</a:t>
            </a:r>
            <a:br>
              <a:rPr lang="en-US" sz="2400" b="1" dirty="0"/>
            </a:br>
            <a:r>
              <a:rPr lang="en-US" sz="2400" b="1" dirty="0"/>
              <a:t>Yvonne </a:t>
            </a:r>
            <a:r>
              <a:rPr lang="en-US" sz="2400" b="1" dirty="0" err="1"/>
              <a:t>Gaudelius</a:t>
            </a:r>
            <a:r>
              <a:rPr lang="en-US" sz="2400" b="1" dirty="0"/>
              <a:t>, Associate Vice President and Senior Associate Dean for Undergraduate Education</a:t>
            </a:r>
            <a:br>
              <a:rPr lang="en-US" sz="2400" b="1" dirty="0"/>
            </a:br>
            <a:br>
              <a:rPr lang="en-US" sz="2400" b="1" dirty="0"/>
            </a:br>
            <a:r>
              <a:rPr lang="en-US" sz="2400" b="1" dirty="0"/>
              <a:t>December 5, 2018</a:t>
            </a:r>
            <a:endParaRPr lang="en-US" sz="2400" dirty="0"/>
          </a:p>
        </p:txBody>
      </p:sp>
      <p:sp>
        <p:nvSpPr>
          <p:cNvPr id="5" name="Rectangle 4"/>
          <p:cNvSpPr/>
          <p:nvPr/>
        </p:nvSpPr>
        <p:spPr>
          <a:xfrm>
            <a:off x="0" y="0"/>
            <a:ext cx="12192000" cy="116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0" y="5844201"/>
            <a:ext cx="12192000" cy="1244531"/>
            <a:chOff x="0" y="-238808"/>
            <a:chExt cx="12192000" cy="1244531"/>
          </a:xfrm>
        </p:grpSpPr>
        <p:sp>
          <p:nvSpPr>
            <p:cNvPr id="4" name="Rectangle 3"/>
            <p:cNvSpPr/>
            <p:nvPr/>
          </p:nvSpPr>
          <p:spPr>
            <a:xfrm>
              <a:off x="0" y="0"/>
              <a:ext cx="12192000" cy="7669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808"/>
              <a:ext cx="2689668" cy="1244531"/>
            </a:xfrm>
            <a:prstGeom prst="rect">
              <a:avLst/>
            </a:prstGeom>
          </p:spPr>
        </p:pic>
      </p:grpSp>
    </p:spTree>
    <p:extLst>
      <p:ext uri="{BB962C8B-B14F-4D97-AF65-F5344CB8AC3E}">
        <p14:creationId xmlns:p14="http://schemas.microsoft.com/office/powerpoint/2010/main" val="3227805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380696889"/>
              </p:ext>
            </p:extLst>
          </p:nvPr>
        </p:nvGraphicFramePr>
        <p:xfrm>
          <a:off x="464695" y="404734"/>
          <a:ext cx="11257613" cy="5981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8170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905870885"/>
              </p:ext>
            </p:extLst>
          </p:nvPr>
        </p:nvGraphicFramePr>
        <p:xfrm>
          <a:off x="464695" y="404734"/>
          <a:ext cx="11257613" cy="5981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7732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61619"/>
            <a:ext cx="12192000" cy="1244531"/>
            <a:chOff x="0" y="-296999"/>
            <a:chExt cx="12192000" cy="1244531"/>
          </a:xfrm>
        </p:grpSpPr>
        <p:sp>
          <p:nvSpPr>
            <p:cNvPr id="10" name="Rectangle 9"/>
            <p:cNvSpPr/>
            <p:nvPr/>
          </p:nvSpPr>
          <p:spPr>
            <a:xfrm>
              <a:off x="0" y="-71717"/>
              <a:ext cx="12192000" cy="7669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96999"/>
              <a:ext cx="2689668" cy="1244531"/>
            </a:xfrm>
            <a:prstGeom prst="rect">
              <a:avLst/>
            </a:prstGeom>
          </p:spPr>
        </p:pic>
      </p:grpSp>
      <p:sp>
        <p:nvSpPr>
          <p:cNvPr id="12" name="Rectangle 11"/>
          <p:cNvSpPr/>
          <p:nvPr/>
        </p:nvSpPr>
        <p:spPr>
          <a:xfrm>
            <a:off x="0" y="116541"/>
            <a:ext cx="12192000" cy="76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Panelist Perspectives: Goals, Progress, Challenges, Successes </a:t>
            </a:r>
          </a:p>
        </p:txBody>
      </p:sp>
      <p:sp>
        <p:nvSpPr>
          <p:cNvPr id="15" name="Rectangle 14"/>
          <p:cNvSpPr/>
          <p:nvPr/>
        </p:nvSpPr>
        <p:spPr>
          <a:xfrm>
            <a:off x="0" y="0"/>
            <a:ext cx="12192000" cy="116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42179" y="1731301"/>
            <a:ext cx="10256832" cy="3877985"/>
          </a:xfrm>
          <a:prstGeom prst="rect">
            <a:avLst/>
          </a:prstGeom>
        </p:spPr>
        <p:txBody>
          <a:bodyPr wrap="square">
            <a:spAutoFit/>
          </a:bodyPr>
          <a:lstStyle/>
          <a:p>
            <a:r>
              <a:rPr lang="en-US" sz="2400" dirty="0">
                <a:solidFill>
                  <a:schemeClr val="accent1">
                    <a:lumMod val="50000"/>
                  </a:schemeClr>
                </a:solidFill>
              </a:rPr>
              <a:t>Guiding Principle 2: Achieve Curricular Coherence</a:t>
            </a:r>
          </a:p>
          <a:p>
            <a:r>
              <a:rPr lang="en-US" sz="2400" dirty="0">
                <a:solidFill>
                  <a:schemeClr val="accent1">
                    <a:lumMod val="50000"/>
                  </a:schemeClr>
                </a:solidFill>
              </a:rPr>
              <a:t>	</a:t>
            </a:r>
            <a:r>
              <a:rPr lang="en-US" sz="2400" b="1" dirty="0">
                <a:solidFill>
                  <a:schemeClr val="accent1">
                    <a:lumMod val="50000"/>
                  </a:schemeClr>
                </a:solidFill>
              </a:rPr>
              <a:t>Maggie Slattery</a:t>
            </a:r>
            <a:r>
              <a:rPr lang="en-US" sz="2400" dirty="0">
                <a:solidFill>
                  <a:schemeClr val="accent1">
                    <a:lumMod val="50000"/>
                  </a:schemeClr>
                </a:solidFill>
              </a:rPr>
              <a:t>, Assistant Dean and Director, General Education</a:t>
            </a:r>
          </a:p>
          <a:p>
            <a:endParaRPr lang="en-US" sz="2400" dirty="0">
              <a:solidFill>
                <a:schemeClr val="accent1">
                  <a:lumMod val="50000"/>
                </a:schemeClr>
              </a:solidFill>
            </a:endParaRPr>
          </a:p>
          <a:p>
            <a:r>
              <a:rPr lang="en-US" sz="2400" dirty="0">
                <a:solidFill>
                  <a:schemeClr val="accent1">
                    <a:lumMod val="50000"/>
                  </a:schemeClr>
                </a:solidFill>
              </a:rPr>
              <a:t>Guiding Principle 3: Design Relevant and Responsive Programs</a:t>
            </a:r>
          </a:p>
          <a:p>
            <a:r>
              <a:rPr lang="en-US" sz="2400" dirty="0">
                <a:solidFill>
                  <a:schemeClr val="accent1">
                    <a:lumMod val="50000"/>
                  </a:schemeClr>
                </a:solidFill>
              </a:rPr>
              <a:t>	</a:t>
            </a:r>
            <a:r>
              <a:rPr lang="en-US" sz="2400" b="1" dirty="0">
                <a:solidFill>
                  <a:schemeClr val="accent1">
                    <a:lumMod val="50000"/>
                  </a:schemeClr>
                </a:solidFill>
              </a:rPr>
              <a:t>James </a:t>
            </a:r>
            <a:r>
              <a:rPr lang="en-US" sz="2400" b="1" dirty="0" err="1">
                <a:solidFill>
                  <a:schemeClr val="accent1">
                    <a:lumMod val="50000"/>
                  </a:schemeClr>
                </a:solidFill>
              </a:rPr>
              <a:t>Nemes</a:t>
            </a:r>
            <a:r>
              <a:rPr lang="en-US" sz="2400" dirty="0">
                <a:solidFill>
                  <a:schemeClr val="accent1">
                    <a:lumMod val="50000"/>
                  </a:schemeClr>
                </a:solidFill>
              </a:rPr>
              <a:t>, Chancellor and CAO, Penn State Great Valley</a:t>
            </a:r>
          </a:p>
          <a:p>
            <a:endParaRPr lang="en-US" sz="2400" dirty="0">
              <a:solidFill>
                <a:schemeClr val="accent1">
                  <a:lumMod val="50000"/>
                </a:schemeClr>
              </a:solidFill>
            </a:endParaRPr>
          </a:p>
          <a:p>
            <a:r>
              <a:rPr lang="en-US" sz="2400" dirty="0">
                <a:solidFill>
                  <a:schemeClr val="accent1">
                    <a:lumMod val="50000"/>
                  </a:schemeClr>
                </a:solidFill>
              </a:rPr>
              <a:t>Guiding Principle 4: Engage Learners Throughout Their Lifetimes</a:t>
            </a:r>
          </a:p>
          <a:p>
            <a:r>
              <a:rPr lang="en-US" sz="2400" dirty="0">
                <a:solidFill>
                  <a:schemeClr val="accent1">
                    <a:lumMod val="50000"/>
                  </a:schemeClr>
                </a:solidFill>
              </a:rPr>
              <a:t>	</a:t>
            </a:r>
            <a:r>
              <a:rPr lang="en-US" sz="2400" b="1" dirty="0">
                <a:solidFill>
                  <a:schemeClr val="accent1">
                    <a:lumMod val="50000"/>
                  </a:schemeClr>
                </a:solidFill>
              </a:rPr>
              <a:t>Jeff Hyde</a:t>
            </a:r>
            <a:r>
              <a:rPr lang="en-US" sz="2400" dirty="0">
                <a:solidFill>
                  <a:schemeClr val="accent1">
                    <a:lumMod val="50000"/>
                  </a:schemeClr>
                </a:solidFill>
              </a:rPr>
              <a:t>, Acting Associate Dean and Director, Penn State Extension</a:t>
            </a:r>
          </a:p>
          <a:p>
            <a:endParaRPr lang="en-US" dirty="0">
              <a:solidFill>
                <a:schemeClr val="accent1">
                  <a:lumMod val="50000"/>
                </a:schemeClr>
              </a:solidFill>
            </a:endParaRPr>
          </a:p>
          <a:p>
            <a:endParaRPr lang="en-US" dirty="0">
              <a:solidFill>
                <a:schemeClr val="accent1">
                  <a:lumMod val="50000"/>
                </a:schemeClr>
              </a:solidFill>
            </a:endParaRPr>
          </a:p>
          <a:p>
            <a:endParaRPr lang="en-US" dirty="0">
              <a:solidFill>
                <a:schemeClr val="accent1">
                  <a:lumMod val="50000"/>
                </a:schemeClr>
              </a:solidFill>
            </a:endParaRPr>
          </a:p>
        </p:txBody>
      </p:sp>
    </p:spTree>
    <p:extLst>
      <p:ext uri="{BB962C8B-B14F-4D97-AF65-F5344CB8AC3E}">
        <p14:creationId xmlns:p14="http://schemas.microsoft.com/office/powerpoint/2010/main" val="1600603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61619"/>
            <a:ext cx="12192000" cy="1244531"/>
            <a:chOff x="0" y="-296999"/>
            <a:chExt cx="12192000" cy="1244531"/>
          </a:xfrm>
        </p:grpSpPr>
        <p:sp>
          <p:nvSpPr>
            <p:cNvPr id="10" name="Rectangle 9"/>
            <p:cNvSpPr/>
            <p:nvPr/>
          </p:nvSpPr>
          <p:spPr>
            <a:xfrm>
              <a:off x="0" y="-71717"/>
              <a:ext cx="12192000" cy="7669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96999"/>
              <a:ext cx="2689668" cy="1244531"/>
            </a:xfrm>
            <a:prstGeom prst="rect">
              <a:avLst/>
            </a:prstGeom>
          </p:spPr>
        </p:pic>
      </p:grpSp>
      <p:sp>
        <p:nvSpPr>
          <p:cNvPr id="12" name="Rectangle 11"/>
          <p:cNvSpPr/>
          <p:nvPr/>
        </p:nvSpPr>
        <p:spPr>
          <a:xfrm>
            <a:off x="0" y="116541"/>
            <a:ext cx="12192000" cy="76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Roundtable Discussion - Curriculum</a:t>
            </a:r>
          </a:p>
        </p:txBody>
      </p:sp>
      <p:sp>
        <p:nvSpPr>
          <p:cNvPr id="15" name="Rectangle 14"/>
          <p:cNvSpPr/>
          <p:nvPr/>
        </p:nvSpPr>
        <p:spPr>
          <a:xfrm>
            <a:off x="0" y="0"/>
            <a:ext cx="12192000" cy="116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10884" y="999998"/>
            <a:ext cx="10365356" cy="6124754"/>
          </a:xfrm>
          <a:prstGeom prst="rect">
            <a:avLst/>
          </a:prstGeom>
        </p:spPr>
        <p:txBody>
          <a:bodyPr wrap="square">
            <a:spAutoFit/>
          </a:bodyPr>
          <a:lstStyle/>
          <a:p>
            <a:r>
              <a:rPr lang="en-US" sz="2000" dirty="0"/>
              <a:t>1. In the past 15 years, we have created disciplinary communities, coordinated common course descriptions, significantly reduced duplicate minors, and provided greater access to minors, revised general education to include integrated and multidisciplinary content.  With each of these efforts, we took a step toward greater </a:t>
            </a:r>
            <a:r>
              <a:rPr lang="en-US" sz="2000" u="sng" dirty="0"/>
              <a:t>curricular coherence</a:t>
            </a:r>
            <a:r>
              <a:rPr lang="en-US" sz="2000" dirty="0"/>
              <a:t>.  </a:t>
            </a:r>
          </a:p>
          <a:p>
            <a:endParaRPr lang="en-US" sz="2000" b="1" dirty="0"/>
          </a:p>
          <a:p>
            <a:pPr lvl="1"/>
            <a:r>
              <a:rPr lang="en-US" sz="2000" b="1" dirty="0"/>
              <a:t>What are the next steps or the structures we need to create that will provide another step on the path to curricular coherence?</a:t>
            </a:r>
          </a:p>
          <a:p>
            <a:endParaRPr lang="en-US" sz="2000" dirty="0"/>
          </a:p>
          <a:p>
            <a:r>
              <a:rPr lang="en-US" sz="2000" dirty="0"/>
              <a:t>2. In the past 10 years, select departments have offered MOOCs, others have explored micro-credentialing, and the university has streamlined the process for creating credit certificates. Each of these efforts have provided pockets of </a:t>
            </a:r>
            <a:r>
              <a:rPr lang="en-US" sz="2000" u="sng" dirty="0"/>
              <a:t>alternative and timely content.</a:t>
            </a:r>
            <a:r>
              <a:rPr lang="en-US" sz="2000" dirty="0"/>
              <a:t> </a:t>
            </a:r>
          </a:p>
          <a:p>
            <a:endParaRPr lang="en-US" sz="2000" dirty="0"/>
          </a:p>
          <a:p>
            <a:pPr lvl="1"/>
            <a:r>
              <a:rPr lang="en-US" sz="2000" b="1" dirty="0"/>
              <a:t>As we consider flexible curricula, alternative and perhaps accelerated paths, what steps should we take to foster greater innovation and collaboration across academic and administrative units to explore dual use and efficiency of content development to enhance degrees? </a:t>
            </a:r>
          </a:p>
          <a:p>
            <a:pPr lvl="1"/>
            <a:endParaRPr lang="en-US" dirty="0"/>
          </a:p>
          <a:p>
            <a:endParaRPr lang="en-US" dirty="0">
              <a:solidFill>
                <a:schemeClr val="accent1">
                  <a:lumMod val="50000"/>
                </a:schemeClr>
              </a:solidFill>
            </a:endParaRPr>
          </a:p>
          <a:p>
            <a:endParaRPr lang="en-US" dirty="0">
              <a:solidFill>
                <a:schemeClr val="accent1">
                  <a:lumMod val="50000"/>
                </a:schemeClr>
              </a:solidFill>
            </a:endParaRPr>
          </a:p>
          <a:p>
            <a:endParaRPr lang="en-US" dirty="0">
              <a:solidFill>
                <a:schemeClr val="accent1">
                  <a:lumMod val="50000"/>
                </a:schemeClr>
              </a:solidFill>
            </a:endParaRPr>
          </a:p>
        </p:txBody>
      </p:sp>
    </p:spTree>
    <p:extLst>
      <p:ext uri="{BB962C8B-B14F-4D97-AF65-F5344CB8AC3E}">
        <p14:creationId xmlns:p14="http://schemas.microsoft.com/office/powerpoint/2010/main" val="1994273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61619"/>
            <a:ext cx="12192000" cy="1244531"/>
            <a:chOff x="0" y="-296999"/>
            <a:chExt cx="12192000" cy="1244531"/>
          </a:xfrm>
        </p:grpSpPr>
        <p:sp>
          <p:nvSpPr>
            <p:cNvPr id="10" name="Rectangle 9"/>
            <p:cNvSpPr/>
            <p:nvPr/>
          </p:nvSpPr>
          <p:spPr>
            <a:xfrm>
              <a:off x="0" y="-71717"/>
              <a:ext cx="12192000" cy="7669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96999"/>
              <a:ext cx="2689668" cy="1244531"/>
            </a:xfrm>
            <a:prstGeom prst="rect">
              <a:avLst/>
            </a:prstGeom>
          </p:spPr>
        </p:pic>
      </p:grpSp>
      <p:sp>
        <p:nvSpPr>
          <p:cNvPr id="12" name="Rectangle 11"/>
          <p:cNvSpPr/>
          <p:nvPr/>
        </p:nvSpPr>
        <p:spPr>
          <a:xfrm>
            <a:off x="0" y="116541"/>
            <a:ext cx="12192000" cy="76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Roundtable Discussion – Your University for Life </a:t>
            </a:r>
          </a:p>
        </p:txBody>
      </p:sp>
      <p:sp>
        <p:nvSpPr>
          <p:cNvPr id="15" name="Rectangle 14"/>
          <p:cNvSpPr/>
          <p:nvPr/>
        </p:nvSpPr>
        <p:spPr>
          <a:xfrm>
            <a:off x="0" y="0"/>
            <a:ext cx="12192000" cy="116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93066" y="1397849"/>
            <a:ext cx="11005868" cy="3724096"/>
          </a:xfrm>
          <a:prstGeom prst="rect">
            <a:avLst/>
          </a:prstGeom>
        </p:spPr>
        <p:txBody>
          <a:bodyPr wrap="square">
            <a:spAutoFit/>
          </a:bodyPr>
          <a:lstStyle/>
          <a:p>
            <a:endParaRPr lang="en-US" dirty="0"/>
          </a:p>
          <a:p>
            <a:r>
              <a:rPr lang="en-US" sz="2000" dirty="0"/>
              <a:t>For the past 125 years, continuing education has had a role at Penn State. That role has evolved. Our history and strength in this area could help us connect to learners for a lifetime. Earn a degree with us and </a:t>
            </a:r>
            <a:r>
              <a:rPr lang="en-US" sz="2000" u="sng" dirty="0"/>
              <a:t>connect for a lifetime of education</a:t>
            </a:r>
            <a:r>
              <a:rPr lang="en-US" sz="2000" dirty="0"/>
              <a:t>.  </a:t>
            </a:r>
          </a:p>
          <a:p>
            <a:endParaRPr lang="en-US" sz="2000" b="1" dirty="0"/>
          </a:p>
          <a:p>
            <a:r>
              <a:rPr lang="en-US" sz="2000" b="1" dirty="0"/>
              <a:t>As we explore the concept of “Penn State - your university for life”, what are the ways we expect learners to engage in their education throughout their lifetimes, and how do academic units support that ongoing education? What are the characteristics of ‘your university of life’ that would transform the way we engage with lifelong learners?</a:t>
            </a:r>
          </a:p>
          <a:p>
            <a:endParaRPr lang="en-US" sz="2000" dirty="0">
              <a:solidFill>
                <a:schemeClr val="accent1">
                  <a:lumMod val="50000"/>
                </a:schemeClr>
              </a:solidFill>
            </a:endParaRPr>
          </a:p>
          <a:p>
            <a:endParaRPr lang="en-US" sz="2000" dirty="0">
              <a:solidFill>
                <a:schemeClr val="accent1">
                  <a:lumMod val="50000"/>
                </a:schemeClr>
              </a:solidFill>
            </a:endParaRPr>
          </a:p>
          <a:p>
            <a:endParaRPr lang="en-US" dirty="0">
              <a:solidFill>
                <a:schemeClr val="accent1">
                  <a:lumMod val="50000"/>
                </a:schemeClr>
              </a:solidFill>
            </a:endParaRPr>
          </a:p>
        </p:txBody>
      </p:sp>
    </p:spTree>
    <p:extLst>
      <p:ext uri="{BB962C8B-B14F-4D97-AF65-F5344CB8AC3E}">
        <p14:creationId xmlns:p14="http://schemas.microsoft.com/office/powerpoint/2010/main" val="174241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5861619"/>
            <a:ext cx="12192000" cy="1244531"/>
            <a:chOff x="0" y="-296999"/>
            <a:chExt cx="12192000" cy="1244531"/>
          </a:xfrm>
        </p:grpSpPr>
        <p:sp>
          <p:nvSpPr>
            <p:cNvPr id="10" name="Rectangle 9"/>
            <p:cNvSpPr/>
            <p:nvPr/>
          </p:nvSpPr>
          <p:spPr>
            <a:xfrm>
              <a:off x="0" y="-71717"/>
              <a:ext cx="12192000" cy="7669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96999"/>
              <a:ext cx="2689668" cy="1244531"/>
            </a:xfrm>
            <a:prstGeom prst="rect">
              <a:avLst/>
            </a:prstGeom>
          </p:spPr>
        </p:pic>
      </p:grpSp>
      <p:sp>
        <p:nvSpPr>
          <p:cNvPr id="15" name="Rectangle 14"/>
          <p:cNvSpPr/>
          <p:nvPr/>
        </p:nvSpPr>
        <p:spPr>
          <a:xfrm>
            <a:off x="0" y="0"/>
            <a:ext cx="12192000" cy="116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997748" y="178257"/>
            <a:ext cx="3351174" cy="1754326"/>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a:t>
            </a:r>
            <a:endParaRPr lang="en-US" sz="1450" dirty="0">
              <a:solidFill>
                <a:prstClr val="black"/>
              </a:solidFill>
            </a:endParaRPr>
          </a:p>
          <a:p>
            <a:pPr algn="ct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4136443761"/>
              </p:ext>
            </p:extLst>
          </p:nvPr>
        </p:nvGraphicFramePr>
        <p:xfrm>
          <a:off x="587828" y="941570"/>
          <a:ext cx="11016344" cy="5646420"/>
        </p:xfrm>
        <a:graphic>
          <a:graphicData uri="http://schemas.openxmlformats.org/drawingml/2006/table">
            <a:tbl>
              <a:tblPr firstRow="1" bandRow="1">
                <a:tableStyleId>{5C22544A-7EE6-4342-B048-85BDC9FD1C3A}</a:tableStyleId>
              </a:tblPr>
              <a:tblGrid>
                <a:gridCol w="5508172">
                  <a:extLst>
                    <a:ext uri="{9D8B030D-6E8A-4147-A177-3AD203B41FA5}">
                      <a16:colId xmlns:a16="http://schemas.microsoft.com/office/drawing/2014/main" val="1566032495"/>
                    </a:ext>
                  </a:extLst>
                </a:gridCol>
                <a:gridCol w="5508172">
                  <a:extLst>
                    <a:ext uri="{9D8B030D-6E8A-4147-A177-3AD203B41FA5}">
                      <a16:colId xmlns:a16="http://schemas.microsoft.com/office/drawing/2014/main" val="315540942"/>
                    </a:ext>
                  </a:extLst>
                </a:gridCol>
              </a:tblGrid>
              <a:tr h="5557794">
                <a:tc>
                  <a:txBody>
                    <a:bodyPr/>
                    <a:lstStyle/>
                    <a:p>
                      <a:pPr>
                        <a:spcAft>
                          <a:spcPts val="600"/>
                        </a:spcAft>
                      </a:pPr>
                      <a:r>
                        <a:rPr lang="en-US" sz="1450" b="1" kern="1200" dirty="0">
                          <a:solidFill>
                            <a:schemeClr val="tx1"/>
                          </a:solidFill>
                          <a:effectLst/>
                          <a:latin typeface="+mn-lt"/>
                          <a:ea typeface="+mn-ea"/>
                          <a:cs typeface="+mn-cs"/>
                        </a:rPr>
                        <a:t>Dawn </a:t>
                      </a:r>
                      <a:r>
                        <a:rPr lang="en-US" sz="1450" b="1" kern="1200" dirty="0" err="1">
                          <a:solidFill>
                            <a:schemeClr val="tx1"/>
                          </a:solidFill>
                          <a:effectLst/>
                          <a:latin typeface="+mn-lt"/>
                          <a:ea typeface="+mn-ea"/>
                          <a:cs typeface="+mn-cs"/>
                        </a:rPr>
                        <a:t>Blasko</a:t>
                      </a:r>
                      <a:r>
                        <a:rPr lang="en-US" sz="1450" b="1" kern="1200" dirty="0">
                          <a:solidFill>
                            <a:schemeClr val="tx1"/>
                          </a:solidFill>
                          <a:effectLst/>
                          <a:latin typeface="+mn-lt"/>
                          <a:ea typeface="+mn-ea"/>
                          <a:cs typeface="+mn-cs"/>
                        </a:rPr>
                        <a:t>, </a:t>
                      </a:r>
                      <a:r>
                        <a:rPr lang="en-US" sz="1450" b="0" kern="1200" dirty="0">
                          <a:solidFill>
                            <a:schemeClr val="tx1"/>
                          </a:solidFill>
                          <a:effectLst/>
                          <a:latin typeface="+mn-lt"/>
                          <a:ea typeface="+mn-ea"/>
                          <a:cs typeface="+mn-cs"/>
                        </a:rPr>
                        <a:t>Executive Director, University Faculty Senate</a:t>
                      </a:r>
                    </a:p>
                    <a:p>
                      <a:pPr>
                        <a:spcAft>
                          <a:spcPts val="600"/>
                        </a:spcAft>
                      </a:pPr>
                      <a:r>
                        <a:rPr lang="en-US" sz="1450" b="1" kern="1200" dirty="0">
                          <a:solidFill>
                            <a:schemeClr val="tx1"/>
                          </a:solidFill>
                          <a:effectLst/>
                          <a:latin typeface="+mn-lt"/>
                          <a:ea typeface="+mn-ea"/>
                          <a:cs typeface="+mn-cs"/>
                        </a:rPr>
                        <a:t>Clark </a:t>
                      </a:r>
                      <a:r>
                        <a:rPr lang="en-US" sz="1450" b="1" kern="1200" dirty="0" err="1">
                          <a:solidFill>
                            <a:schemeClr val="tx1"/>
                          </a:solidFill>
                          <a:effectLst/>
                          <a:latin typeface="+mn-lt"/>
                          <a:ea typeface="+mn-ea"/>
                          <a:cs typeface="+mn-cs"/>
                        </a:rPr>
                        <a:t>Brigger</a:t>
                      </a:r>
                      <a:r>
                        <a:rPr lang="en-US" sz="1450" b="1" kern="1200" dirty="0">
                          <a:solidFill>
                            <a:schemeClr val="tx1"/>
                          </a:solidFill>
                          <a:effectLst/>
                          <a:latin typeface="+mn-lt"/>
                          <a:ea typeface="+mn-ea"/>
                          <a:cs typeface="+mn-cs"/>
                        </a:rPr>
                        <a:t>, </a:t>
                      </a:r>
                      <a:r>
                        <a:rPr lang="en-US" sz="1450" b="0" kern="1200" dirty="0">
                          <a:solidFill>
                            <a:schemeClr val="tx1"/>
                          </a:solidFill>
                          <a:effectLst/>
                          <a:latin typeface="+mn-lt"/>
                          <a:ea typeface="+mn-ea"/>
                          <a:cs typeface="+mn-cs"/>
                        </a:rPr>
                        <a:t>Executive Director, Undergraduate Admissions, Office of Undergraduate Education</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450" b="1" kern="1200" dirty="0" err="1">
                          <a:solidFill>
                            <a:schemeClr val="tx1"/>
                          </a:solidFill>
                          <a:effectLst/>
                          <a:latin typeface="+mn-lt"/>
                          <a:ea typeface="+mn-ea"/>
                          <a:cs typeface="+mn-cs"/>
                        </a:rPr>
                        <a:t>Raymonde</a:t>
                      </a:r>
                      <a:r>
                        <a:rPr lang="en-US" sz="1450" b="1" kern="1200" dirty="0">
                          <a:solidFill>
                            <a:schemeClr val="tx1"/>
                          </a:solidFill>
                          <a:effectLst/>
                          <a:latin typeface="+mn-lt"/>
                          <a:ea typeface="+mn-ea"/>
                          <a:cs typeface="+mn-cs"/>
                        </a:rPr>
                        <a:t> Brown, </a:t>
                      </a:r>
                      <a:r>
                        <a:rPr lang="en-US" sz="1450" b="0" kern="1200" dirty="0">
                          <a:solidFill>
                            <a:schemeClr val="tx1"/>
                          </a:solidFill>
                          <a:effectLst/>
                          <a:latin typeface="+mn-lt"/>
                          <a:ea typeface="+mn-ea"/>
                          <a:cs typeface="+mn-cs"/>
                        </a:rPr>
                        <a:t>Associate Dean for Undergraduate Programs, College of Nursing</a:t>
                      </a:r>
                    </a:p>
                    <a:p>
                      <a:pPr>
                        <a:spcAft>
                          <a:spcPts val="600"/>
                        </a:spcAft>
                      </a:pPr>
                      <a:r>
                        <a:rPr lang="en-US" sz="1450" b="1" kern="1200" dirty="0">
                          <a:solidFill>
                            <a:schemeClr val="tx1"/>
                          </a:solidFill>
                          <a:effectLst/>
                          <a:latin typeface="+mn-lt"/>
                          <a:ea typeface="+mn-ea"/>
                          <a:cs typeface="+mn-cs"/>
                        </a:rPr>
                        <a:t>Brian Cameron,</a:t>
                      </a:r>
                      <a:r>
                        <a:rPr lang="en-US" sz="1450" b="1" kern="1200" baseline="0" dirty="0">
                          <a:solidFill>
                            <a:schemeClr val="tx1"/>
                          </a:solidFill>
                          <a:effectLst/>
                          <a:latin typeface="+mn-lt"/>
                          <a:ea typeface="+mn-ea"/>
                          <a:cs typeface="+mn-cs"/>
                        </a:rPr>
                        <a:t> </a:t>
                      </a:r>
                      <a:r>
                        <a:rPr lang="en-US" sz="1450" b="0" kern="1200" dirty="0">
                          <a:solidFill>
                            <a:schemeClr val="tx1"/>
                          </a:solidFill>
                          <a:effectLst/>
                          <a:latin typeface="+mn-lt"/>
                          <a:ea typeface="+mn-ea"/>
                          <a:cs typeface="+mn-cs"/>
                        </a:rPr>
                        <a:t>Associate Dean for Professional</a:t>
                      </a:r>
                      <a:r>
                        <a:rPr lang="en-US" sz="1450" b="0" kern="1200" baseline="0" dirty="0">
                          <a:solidFill>
                            <a:schemeClr val="tx1"/>
                          </a:solidFill>
                          <a:effectLst/>
                          <a:latin typeface="+mn-lt"/>
                          <a:ea typeface="+mn-ea"/>
                          <a:cs typeface="+mn-cs"/>
                        </a:rPr>
                        <a:t> Programs</a:t>
                      </a:r>
                      <a:r>
                        <a:rPr lang="en-US" sz="1450" b="0" kern="1200" dirty="0">
                          <a:solidFill>
                            <a:schemeClr val="tx1"/>
                          </a:solidFill>
                          <a:effectLst/>
                          <a:latin typeface="+mn-lt"/>
                          <a:ea typeface="+mn-ea"/>
                          <a:cs typeface="+mn-cs"/>
                        </a:rPr>
                        <a:t>, </a:t>
                      </a:r>
                      <a:r>
                        <a:rPr lang="en-US" sz="1450" b="0" kern="1200" dirty="0" err="1">
                          <a:solidFill>
                            <a:schemeClr val="tx1"/>
                          </a:solidFill>
                          <a:effectLst/>
                          <a:latin typeface="+mn-lt"/>
                          <a:ea typeface="+mn-ea"/>
                          <a:cs typeface="+mn-cs"/>
                        </a:rPr>
                        <a:t>Smeal</a:t>
                      </a:r>
                      <a:r>
                        <a:rPr lang="en-US" sz="1450" b="0" kern="1200" dirty="0">
                          <a:solidFill>
                            <a:schemeClr val="tx1"/>
                          </a:solidFill>
                          <a:effectLst/>
                          <a:latin typeface="+mn-lt"/>
                          <a:ea typeface="+mn-ea"/>
                          <a:cs typeface="+mn-cs"/>
                        </a:rPr>
                        <a:t> College of Business</a:t>
                      </a:r>
                    </a:p>
                    <a:p>
                      <a:pPr>
                        <a:spcAft>
                          <a:spcPts val="600"/>
                        </a:spcAft>
                      </a:pPr>
                      <a:r>
                        <a:rPr lang="en-US" sz="1450" b="1" kern="1200" dirty="0">
                          <a:solidFill>
                            <a:schemeClr val="tx1"/>
                          </a:solidFill>
                          <a:effectLst/>
                          <a:latin typeface="+mn-lt"/>
                          <a:ea typeface="+mn-ea"/>
                          <a:cs typeface="+mn-cs"/>
                        </a:rPr>
                        <a:t>Penny Carlson, </a:t>
                      </a:r>
                      <a:r>
                        <a:rPr lang="en-US" sz="1450" b="0" kern="1200" dirty="0">
                          <a:solidFill>
                            <a:schemeClr val="tx1"/>
                          </a:solidFill>
                          <a:effectLst/>
                          <a:latin typeface="+mn-lt"/>
                          <a:ea typeface="+mn-ea"/>
                          <a:cs typeface="+mn-cs"/>
                        </a:rPr>
                        <a:t>Assistant Vice President and Executive Director for Academic Services and Assessment, Commonwealth Campuses</a:t>
                      </a:r>
                    </a:p>
                    <a:p>
                      <a:pPr>
                        <a:spcAft>
                          <a:spcPts val="600"/>
                        </a:spcAft>
                      </a:pPr>
                      <a:r>
                        <a:rPr lang="en-US" sz="1450" b="1" kern="1200" dirty="0">
                          <a:solidFill>
                            <a:schemeClr val="tx1"/>
                          </a:solidFill>
                          <a:effectLst/>
                          <a:latin typeface="+mn-lt"/>
                          <a:ea typeface="+mn-ea"/>
                          <a:cs typeface="+mn-cs"/>
                        </a:rPr>
                        <a:t>David Christiansen, </a:t>
                      </a:r>
                      <a:r>
                        <a:rPr lang="en-US" sz="1450" b="0" kern="1200" dirty="0">
                          <a:solidFill>
                            <a:schemeClr val="tx1"/>
                          </a:solidFill>
                          <a:effectLst/>
                          <a:latin typeface="+mn-lt"/>
                          <a:ea typeface="+mn-ea"/>
                          <a:cs typeface="+mn-cs"/>
                        </a:rPr>
                        <a:t>Chancellor, Penn State York </a:t>
                      </a:r>
                    </a:p>
                    <a:p>
                      <a:pPr>
                        <a:spcAft>
                          <a:spcPts val="600"/>
                        </a:spcAft>
                      </a:pPr>
                      <a:r>
                        <a:rPr lang="en-US" sz="1450" b="1" kern="1200" dirty="0">
                          <a:solidFill>
                            <a:schemeClr val="tx1"/>
                          </a:solidFill>
                          <a:effectLst/>
                          <a:latin typeface="+mn-lt"/>
                          <a:ea typeface="+mn-ea"/>
                          <a:cs typeface="+mn-cs"/>
                        </a:rPr>
                        <a:t>Sonia DeLuca Fernandez,</a:t>
                      </a:r>
                      <a:r>
                        <a:rPr lang="en-US" sz="1450" b="0" kern="1200" dirty="0">
                          <a:solidFill>
                            <a:schemeClr val="tx1"/>
                          </a:solidFill>
                          <a:effectLst/>
                          <a:latin typeface="+mn-lt"/>
                          <a:ea typeface="+mn-ea"/>
                          <a:cs typeface="+mn-cs"/>
                        </a:rPr>
                        <a:t> Assistant Vice Provost for Educational Equity</a:t>
                      </a:r>
                    </a:p>
                    <a:p>
                      <a:pPr>
                        <a:spcAft>
                          <a:spcPts val="600"/>
                        </a:spcAft>
                      </a:pPr>
                      <a:r>
                        <a:rPr lang="en-US" sz="1450" b="1" kern="1200" dirty="0">
                          <a:solidFill>
                            <a:schemeClr val="tx1"/>
                          </a:solidFill>
                          <a:effectLst/>
                          <a:latin typeface="+mn-lt"/>
                          <a:ea typeface="+mn-ea"/>
                          <a:cs typeface="+mn-cs"/>
                        </a:rPr>
                        <a:t>Andrea Dowhower, </a:t>
                      </a:r>
                      <a:r>
                        <a:rPr lang="en-US" sz="1450" b="0" kern="1200" dirty="0">
                          <a:solidFill>
                            <a:schemeClr val="tx1"/>
                          </a:solidFill>
                          <a:effectLst/>
                          <a:latin typeface="+mn-lt"/>
                          <a:ea typeface="+mn-ea"/>
                          <a:cs typeface="+mn-cs"/>
                        </a:rPr>
                        <a:t>Associate Vice President, Student Affairs</a:t>
                      </a:r>
                    </a:p>
                    <a:p>
                      <a:pPr>
                        <a:spcAft>
                          <a:spcPts val="600"/>
                        </a:spcAft>
                      </a:pPr>
                      <a:r>
                        <a:rPr lang="en-US" sz="1450" b="1" kern="1200" dirty="0">
                          <a:solidFill>
                            <a:schemeClr val="tx1"/>
                          </a:solidFill>
                          <a:effectLst/>
                          <a:latin typeface="+mn-lt"/>
                          <a:ea typeface="+mn-ea"/>
                          <a:cs typeface="+mn-cs"/>
                        </a:rPr>
                        <a:t>Renata Engel, </a:t>
                      </a:r>
                      <a:r>
                        <a:rPr lang="en-US" sz="1450" b="0" kern="1200" dirty="0">
                          <a:solidFill>
                            <a:schemeClr val="tx1"/>
                          </a:solidFill>
                          <a:effectLst/>
                          <a:latin typeface="+mn-lt"/>
                          <a:ea typeface="+mn-ea"/>
                          <a:cs typeface="+mn-cs"/>
                        </a:rPr>
                        <a:t>Interim Vice Provost for Online Education</a:t>
                      </a:r>
                    </a:p>
                    <a:p>
                      <a:pPr>
                        <a:spcAft>
                          <a:spcPts val="600"/>
                        </a:spcAft>
                      </a:pPr>
                      <a:r>
                        <a:rPr lang="en-US" sz="1450" b="1" kern="1200" dirty="0">
                          <a:solidFill>
                            <a:schemeClr val="tx1"/>
                          </a:solidFill>
                          <a:effectLst/>
                          <a:latin typeface="+mn-lt"/>
                          <a:ea typeface="+mn-ea"/>
                          <a:cs typeface="+mn-cs"/>
                        </a:rPr>
                        <a:t>Bill Fritz, </a:t>
                      </a:r>
                      <a:r>
                        <a:rPr lang="en-US" sz="1450" b="0" kern="1200" dirty="0">
                          <a:solidFill>
                            <a:schemeClr val="tx1"/>
                          </a:solidFill>
                          <a:effectLst/>
                          <a:latin typeface="+mn-lt"/>
                          <a:ea typeface="+mn-ea"/>
                          <a:cs typeface="+mn-cs"/>
                        </a:rPr>
                        <a:t>Director of Admissions and Financial Aid, World Campus</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450" b="1" kern="1200" dirty="0">
                          <a:solidFill>
                            <a:schemeClr val="tx1"/>
                          </a:solidFill>
                          <a:effectLst/>
                          <a:latin typeface="+mn-lt"/>
                          <a:ea typeface="+mn-ea"/>
                          <a:cs typeface="+mn-cs"/>
                        </a:rPr>
                        <a:t>Yvonne Gaudelius, </a:t>
                      </a:r>
                      <a:r>
                        <a:rPr lang="en-US" sz="1450" b="0" kern="1200" dirty="0">
                          <a:solidFill>
                            <a:schemeClr val="tx1"/>
                          </a:solidFill>
                          <a:effectLst/>
                          <a:latin typeface="+mn-lt"/>
                          <a:ea typeface="+mn-ea"/>
                          <a:cs typeface="+mn-cs"/>
                        </a:rPr>
                        <a:t>Associate Vice President and Senior Associate Dean, Office of Undergraduate Education</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450" b="1" kern="1200" dirty="0">
                          <a:solidFill>
                            <a:schemeClr val="tx1"/>
                          </a:solidFill>
                          <a:effectLst/>
                          <a:latin typeface="+mn-lt"/>
                          <a:ea typeface="+mn-ea"/>
                          <a:cs typeface="+mn-cs"/>
                        </a:rPr>
                        <a:t>Jody Heckman, </a:t>
                      </a:r>
                      <a:r>
                        <a:rPr lang="en-US" sz="1450" b="0" kern="1200" dirty="0">
                          <a:solidFill>
                            <a:schemeClr val="tx1"/>
                          </a:solidFill>
                          <a:effectLst/>
                          <a:latin typeface="+mn-lt"/>
                          <a:ea typeface="+mn-ea"/>
                          <a:cs typeface="+mn-cs"/>
                        </a:rPr>
                        <a:t>Budget Director and Special Assistant to the Executive Vice President and Provost, Office of the President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50" b="0" kern="1200" dirty="0">
                        <a:solidFill>
                          <a:schemeClr val="tx1"/>
                        </a:solidFill>
                        <a:effectLst/>
                        <a:latin typeface="+mn-lt"/>
                        <a:ea typeface="+mn-ea"/>
                        <a:cs typeface="+mn-cs"/>
                      </a:endParaRPr>
                    </a:p>
                    <a:p>
                      <a:endParaRPr lang="en-US" sz="1450" b="0" kern="1200" dirty="0">
                        <a:solidFill>
                          <a:schemeClr val="tx1"/>
                        </a:solidFill>
                        <a:effectLst/>
                        <a:latin typeface="+mn-lt"/>
                        <a:ea typeface="+mn-ea"/>
                        <a:cs typeface="+mn-cs"/>
                      </a:endParaRPr>
                    </a:p>
                    <a:p>
                      <a:pPr algn="ctr"/>
                      <a:endParaRPr lang="en-US" sz="145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50" b="1" kern="1200" dirty="0">
                          <a:solidFill>
                            <a:schemeClr val="tx1"/>
                          </a:solidFill>
                          <a:effectLst/>
                          <a:latin typeface="+mn-lt"/>
                          <a:ea typeface="+mn-ea"/>
                          <a:cs typeface="+mn-cs"/>
                        </a:rPr>
                        <a:t>Melissa Kunes, </a:t>
                      </a:r>
                      <a:r>
                        <a:rPr lang="en-US" sz="1450" b="0" kern="1200" dirty="0">
                          <a:solidFill>
                            <a:schemeClr val="tx1"/>
                          </a:solidFill>
                          <a:effectLst/>
                          <a:latin typeface="+mn-lt"/>
                          <a:ea typeface="+mn-ea"/>
                          <a:cs typeface="+mn-cs"/>
                        </a:rPr>
                        <a:t>Senior Director for Student Aid, Office of Undergraduate Education</a:t>
                      </a:r>
                    </a:p>
                    <a:p>
                      <a:pPr>
                        <a:spcAft>
                          <a:spcPts val="600"/>
                        </a:spcAft>
                      </a:pPr>
                      <a:r>
                        <a:rPr lang="en-US" sz="1450" b="1" kern="1200" dirty="0">
                          <a:solidFill>
                            <a:schemeClr val="tx1"/>
                          </a:solidFill>
                          <a:effectLst/>
                          <a:latin typeface="+mn-lt"/>
                          <a:ea typeface="+mn-ea"/>
                          <a:cs typeface="+mn-cs"/>
                        </a:rPr>
                        <a:t>Deena Levy, </a:t>
                      </a:r>
                      <a:r>
                        <a:rPr lang="en-US" sz="1450" b="0" kern="1200" dirty="0">
                          <a:solidFill>
                            <a:schemeClr val="tx1"/>
                          </a:solidFill>
                          <a:effectLst/>
                          <a:latin typeface="+mn-lt"/>
                          <a:ea typeface="+mn-ea"/>
                          <a:cs typeface="+mn-cs"/>
                        </a:rPr>
                        <a:t>Assistant Research Professor and Instructional Consultant, Schreyer Institute for Teaching Excellence</a:t>
                      </a:r>
                    </a:p>
                    <a:p>
                      <a:pPr>
                        <a:spcAft>
                          <a:spcPts val="600"/>
                        </a:spcAft>
                      </a:pPr>
                      <a:r>
                        <a:rPr lang="en-US" sz="1450" b="1" kern="1200" dirty="0">
                          <a:solidFill>
                            <a:schemeClr val="tx1"/>
                          </a:solidFill>
                          <a:effectLst/>
                          <a:latin typeface="+mn-lt"/>
                          <a:ea typeface="+mn-ea"/>
                          <a:cs typeface="+mn-cs"/>
                        </a:rPr>
                        <a:t>Jeff Smith, </a:t>
                      </a:r>
                      <a:r>
                        <a:rPr lang="en-US" sz="1450" b="0" kern="1200" dirty="0">
                          <a:solidFill>
                            <a:schemeClr val="tx1"/>
                          </a:solidFill>
                          <a:effectLst/>
                          <a:latin typeface="+mn-lt"/>
                          <a:ea typeface="+mn-ea"/>
                          <a:cs typeface="+mn-cs"/>
                        </a:rPr>
                        <a:t>Associate Vice President of Operations, Outreach and Online Education</a:t>
                      </a:r>
                    </a:p>
                    <a:p>
                      <a:pPr>
                        <a:spcAft>
                          <a:spcPts val="600"/>
                        </a:spcAft>
                      </a:pPr>
                      <a:r>
                        <a:rPr lang="en-US" sz="1450" b="1" kern="1200" dirty="0">
                          <a:solidFill>
                            <a:schemeClr val="tx1"/>
                          </a:solidFill>
                          <a:effectLst/>
                          <a:latin typeface="+mn-lt"/>
                          <a:ea typeface="+mn-ea"/>
                          <a:cs typeface="+mn-cs"/>
                        </a:rPr>
                        <a:t>Andrew </a:t>
                      </a:r>
                      <a:r>
                        <a:rPr lang="en-US" sz="1450" b="1" kern="1200" dirty="0" err="1">
                          <a:solidFill>
                            <a:schemeClr val="tx1"/>
                          </a:solidFill>
                          <a:effectLst/>
                          <a:latin typeface="+mn-lt"/>
                          <a:ea typeface="+mn-ea"/>
                          <a:cs typeface="+mn-cs"/>
                        </a:rPr>
                        <a:t>Reisinger</a:t>
                      </a:r>
                      <a:r>
                        <a:rPr lang="en-US" sz="1450" b="1" kern="1200" dirty="0">
                          <a:solidFill>
                            <a:schemeClr val="tx1"/>
                          </a:solidFill>
                          <a:effectLst/>
                          <a:latin typeface="+mn-lt"/>
                          <a:ea typeface="+mn-ea"/>
                          <a:cs typeface="+mn-cs"/>
                        </a:rPr>
                        <a:t>, </a:t>
                      </a:r>
                      <a:r>
                        <a:rPr lang="en-US" sz="1450" b="0" kern="1200" dirty="0">
                          <a:solidFill>
                            <a:schemeClr val="tx1"/>
                          </a:solidFill>
                          <a:effectLst/>
                          <a:latin typeface="+mn-lt"/>
                          <a:ea typeface="+mn-ea"/>
                          <a:cs typeface="+mn-cs"/>
                        </a:rPr>
                        <a:t>Director for Budget and Reporting, University Budget Office</a:t>
                      </a:r>
                    </a:p>
                    <a:p>
                      <a:pPr>
                        <a:spcAft>
                          <a:spcPts val="600"/>
                        </a:spcAft>
                      </a:pPr>
                      <a:r>
                        <a:rPr lang="en-US" sz="1450" b="1" kern="1200" dirty="0">
                          <a:solidFill>
                            <a:schemeClr val="tx1"/>
                          </a:solidFill>
                          <a:effectLst/>
                          <a:latin typeface="+mn-lt"/>
                          <a:ea typeface="+mn-ea"/>
                          <a:cs typeface="+mn-cs"/>
                        </a:rPr>
                        <a:t>Martin </a:t>
                      </a:r>
                      <a:r>
                        <a:rPr lang="en-US" sz="1450" b="1" kern="1200" dirty="0" err="1">
                          <a:solidFill>
                            <a:schemeClr val="tx1"/>
                          </a:solidFill>
                          <a:effectLst/>
                          <a:latin typeface="+mn-lt"/>
                          <a:ea typeface="+mn-ea"/>
                          <a:cs typeface="+mn-cs"/>
                        </a:rPr>
                        <a:t>Trethewey</a:t>
                      </a:r>
                      <a:r>
                        <a:rPr lang="en-US" sz="1450" b="1" kern="1200" dirty="0">
                          <a:solidFill>
                            <a:schemeClr val="tx1"/>
                          </a:solidFill>
                          <a:effectLst/>
                          <a:latin typeface="+mn-lt"/>
                          <a:ea typeface="+mn-ea"/>
                          <a:cs typeface="+mn-cs"/>
                        </a:rPr>
                        <a:t>, </a:t>
                      </a:r>
                      <a:r>
                        <a:rPr lang="en-US" sz="1450" b="0" kern="1200" dirty="0">
                          <a:solidFill>
                            <a:schemeClr val="tx1"/>
                          </a:solidFill>
                          <a:effectLst/>
                          <a:latin typeface="+mn-lt"/>
                          <a:ea typeface="+mn-ea"/>
                          <a:cs typeface="+mn-cs"/>
                        </a:rPr>
                        <a:t>Director of Global Engagement Network, Global Programs</a:t>
                      </a:r>
                    </a:p>
                    <a:p>
                      <a:pPr>
                        <a:spcAft>
                          <a:spcPts val="600"/>
                        </a:spcAft>
                      </a:pPr>
                      <a:r>
                        <a:rPr lang="en-US" sz="1450" b="1" kern="1200" dirty="0">
                          <a:solidFill>
                            <a:schemeClr val="tx1"/>
                          </a:solidFill>
                          <a:effectLst/>
                          <a:latin typeface="+mn-lt"/>
                          <a:ea typeface="+mn-ea"/>
                          <a:cs typeface="+mn-cs"/>
                        </a:rPr>
                        <a:t>Albert Lozano-Nieto, </a:t>
                      </a:r>
                      <a:r>
                        <a:rPr lang="en-US" sz="1450" b="0" kern="1200" dirty="0">
                          <a:solidFill>
                            <a:schemeClr val="tx1"/>
                          </a:solidFill>
                          <a:effectLst/>
                          <a:latin typeface="+mn-lt"/>
                          <a:ea typeface="+mn-ea"/>
                          <a:cs typeface="+mn-cs"/>
                        </a:rPr>
                        <a:t>Professor of Engineering, Penn State Wilkes-Barre</a:t>
                      </a:r>
                    </a:p>
                    <a:p>
                      <a:pPr>
                        <a:spcAft>
                          <a:spcPts val="600"/>
                        </a:spcAft>
                      </a:pPr>
                      <a:r>
                        <a:rPr lang="en-US" sz="1450" b="1" kern="1200" dirty="0">
                          <a:solidFill>
                            <a:schemeClr val="tx1"/>
                          </a:solidFill>
                          <a:effectLst/>
                          <a:latin typeface="+mn-lt"/>
                          <a:ea typeface="+mn-ea"/>
                          <a:cs typeface="+mn-cs"/>
                        </a:rPr>
                        <a:t>Karen Pollack, </a:t>
                      </a:r>
                      <a:r>
                        <a:rPr lang="en-US" sz="1450" b="0" kern="1200" dirty="0">
                          <a:solidFill>
                            <a:schemeClr val="tx1"/>
                          </a:solidFill>
                          <a:effectLst/>
                          <a:latin typeface="+mn-lt"/>
                          <a:ea typeface="+mn-ea"/>
                          <a:cs typeface="+mn-cs"/>
                        </a:rPr>
                        <a:t>Assistant Vice Provost for Online and Blended Programs, Outreach and Online Education</a:t>
                      </a:r>
                    </a:p>
                    <a:p>
                      <a:pPr>
                        <a:spcAft>
                          <a:spcPts val="600"/>
                        </a:spcAft>
                      </a:pPr>
                      <a:r>
                        <a:rPr lang="en-US" sz="1450" b="1" kern="1200" dirty="0">
                          <a:solidFill>
                            <a:schemeClr val="tx1"/>
                          </a:solidFill>
                          <a:effectLst/>
                          <a:latin typeface="+mn-lt"/>
                          <a:ea typeface="+mn-ea"/>
                          <a:cs typeface="+mn-cs"/>
                        </a:rPr>
                        <a:t>Joseph Salem, </a:t>
                      </a:r>
                      <a:r>
                        <a:rPr lang="en-US" sz="1450" b="0" kern="1200" dirty="0">
                          <a:solidFill>
                            <a:schemeClr val="tx1"/>
                          </a:solidFill>
                          <a:effectLst/>
                          <a:latin typeface="+mn-lt"/>
                          <a:ea typeface="+mn-ea"/>
                          <a:cs typeface="+mn-cs"/>
                        </a:rPr>
                        <a:t>Associate Dean for Learning, Undergraduate Services and Commonwealth Campuses, University Libraries</a:t>
                      </a:r>
                    </a:p>
                    <a:p>
                      <a:pPr>
                        <a:spcAft>
                          <a:spcPts val="600"/>
                        </a:spcAft>
                      </a:pPr>
                      <a:r>
                        <a:rPr lang="en-US" sz="1450" b="1" kern="1200" dirty="0">
                          <a:solidFill>
                            <a:schemeClr val="tx1"/>
                          </a:solidFill>
                          <a:effectLst/>
                          <a:latin typeface="+mn-lt"/>
                          <a:ea typeface="+mn-ea"/>
                          <a:cs typeface="+mn-cs"/>
                        </a:rPr>
                        <a:t>Jennifer Sparrow, </a:t>
                      </a:r>
                      <a:r>
                        <a:rPr lang="en-US" sz="1450" b="0" kern="1200" dirty="0">
                          <a:solidFill>
                            <a:schemeClr val="tx1"/>
                          </a:solidFill>
                          <a:effectLst/>
                          <a:latin typeface="+mn-lt"/>
                          <a:ea typeface="+mn-ea"/>
                          <a:cs typeface="+mn-cs"/>
                        </a:rPr>
                        <a:t>Senior Director for Teaching and Learning with Technology, Enterprise Information Technology</a:t>
                      </a:r>
                    </a:p>
                    <a:p>
                      <a:pPr>
                        <a:spcAft>
                          <a:spcPts val="600"/>
                        </a:spcAft>
                      </a:pPr>
                      <a:r>
                        <a:rPr lang="en-US" sz="1450" b="1" kern="1200" dirty="0">
                          <a:solidFill>
                            <a:schemeClr val="tx1"/>
                          </a:solidFill>
                          <a:effectLst/>
                          <a:latin typeface="+mn-lt"/>
                          <a:ea typeface="+mn-ea"/>
                          <a:cs typeface="+mn-cs"/>
                        </a:rPr>
                        <a:t>Michael </a:t>
                      </a:r>
                      <a:r>
                        <a:rPr lang="en-US" sz="1450" b="1" kern="1200" dirty="0" err="1">
                          <a:solidFill>
                            <a:schemeClr val="tx1"/>
                          </a:solidFill>
                          <a:effectLst/>
                          <a:latin typeface="+mn-lt"/>
                          <a:ea typeface="+mn-ea"/>
                          <a:cs typeface="+mn-cs"/>
                        </a:rPr>
                        <a:t>Verderame</a:t>
                      </a:r>
                      <a:r>
                        <a:rPr lang="en-US" sz="1450" b="1" kern="1200" dirty="0">
                          <a:solidFill>
                            <a:schemeClr val="tx1"/>
                          </a:solidFill>
                          <a:effectLst/>
                          <a:latin typeface="+mn-lt"/>
                          <a:ea typeface="+mn-ea"/>
                          <a:cs typeface="+mn-cs"/>
                        </a:rPr>
                        <a:t>, </a:t>
                      </a:r>
                      <a:r>
                        <a:rPr lang="en-US" sz="1450" b="0" kern="1200" dirty="0">
                          <a:solidFill>
                            <a:schemeClr val="tx1"/>
                          </a:solidFill>
                          <a:effectLst/>
                          <a:latin typeface="+mn-lt"/>
                          <a:ea typeface="+mn-ea"/>
                          <a:cs typeface="+mn-cs"/>
                        </a:rPr>
                        <a:t>Senior Associate Dean, Graduate School</a:t>
                      </a:r>
                      <a:endParaRPr lang="en-US" sz="145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76045680"/>
                  </a:ext>
                </a:extLst>
              </a:tr>
            </a:tbl>
          </a:graphicData>
        </a:graphic>
      </p:graphicFrame>
    </p:spTree>
    <p:extLst>
      <p:ext uri="{BB962C8B-B14F-4D97-AF65-F5344CB8AC3E}">
        <p14:creationId xmlns:p14="http://schemas.microsoft.com/office/powerpoint/2010/main" val="4060580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848093"/>
            <a:ext cx="12192000" cy="1244531"/>
            <a:chOff x="0" y="5848093"/>
            <a:chExt cx="12192000" cy="1244531"/>
          </a:xfrm>
        </p:grpSpPr>
        <p:sp>
          <p:nvSpPr>
            <p:cNvPr id="5" name="Rectangle 4"/>
            <p:cNvSpPr/>
            <p:nvPr/>
          </p:nvSpPr>
          <p:spPr>
            <a:xfrm>
              <a:off x="0" y="6086901"/>
              <a:ext cx="12192000" cy="7669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48093"/>
              <a:ext cx="2689668" cy="1244531"/>
            </a:xfrm>
            <a:prstGeom prst="rect">
              <a:avLst/>
            </a:prstGeom>
          </p:spPr>
        </p:pic>
      </p:grpSp>
      <p:sp>
        <p:nvSpPr>
          <p:cNvPr id="4" name="Content Placeholder 3">
            <a:extLst>
              <a:ext uri="{FF2B5EF4-FFF2-40B4-BE49-F238E27FC236}">
                <a16:creationId xmlns:a16="http://schemas.microsoft.com/office/drawing/2014/main" id="{F5B280CB-4B8E-42F2-B312-A74B30A5754F}"/>
              </a:ext>
            </a:extLst>
          </p:cNvPr>
          <p:cNvSpPr>
            <a:spLocks noGrp="1"/>
          </p:cNvSpPr>
          <p:nvPr>
            <p:ph sz="half" idx="1"/>
          </p:nvPr>
        </p:nvSpPr>
        <p:spPr>
          <a:xfrm>
            <a:off x="327212" y="1124992"/>
            <a:ext cx="11268636" cy="4878363"/>
          </a:xfrm>
        </p:spPr>
        <p:txBody>
          <a:bodyPr>
            <a:noAutofit/>
          </a:bodyPr>
          <a:lstStyle/>
          <a:p>
            <a:pPr marL="0" indent="0">
              <a:buNone/>
            </a:pPr>
            <a:r>
              <a:rPr lang="en-US" sz="3200" b="1" i="1" dirty="0"/>
              <a:t>One Penn State 2025 </a:t>
            </a:r>
            <a:r>
              <a:rPr lang="en-US" sz="3200" dirty="0"/>
              <a:t>builds on our strong traditions of working as one university to provide world-class education and drives us to be a more integrated, flexible, and responsive institution. By 2025, seamless online access to curricula and processes will be embedded in every part of Penn State across the Commonwealth, enabling us to become a 24/7/365, diverse and inclusive institution. </a:t>
            </a:r>
            <a:r>
              <a:rPr lang="en-US" sz="3200" b="1" i="1" dirty="0"/>
              <a:t>One Penn State 2025 </a:t>
            </a:r>
            <a:r>
              <a:rPr lang="en-US" sz="3200" dirty="0"/>
              <a:t>represents a fluid, personalized, and collaborative environment that enables students, faculty, and staff to achieve their goals regardless of their location in the world.</a:t>
            </a:r>
          </a:p>
        </p:txBody>
      </p:sp>
      <p:sp>
        <p:nvSpPr>
          <p:cNvPr id="8" name="Rectangle 7"/>
          <p:cNvSpPr/>
          <p:nvPr/>
        </p:nvSpPr>
        <p:spPr>
          <a:xfrm>
            <a:off x="0" y="116541"/>
            <a:ext cx="12192000" cy="76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The Vision: </a:t>
            </a:r>
            <a:r>
              <a:rPr lang="en-US" sz="3600" b="1" i="1" dirty="0">
                <a:solidFill>
                  <a:schemeClr val="tx1"/>
                </a:solidFill>
              </a:rPr>
              <a:t>One Penn State</a:t>
            </a:r>
            <a:r>
              <a:rPr lang="en-US" sz="3600" b="1" i="1" dirty="0"/>
              <a:t> 2025</a:t>
            </a:r>
            <a:endParaRPr lang="en-US" sz="3600" dirty="0"/>
          </a:p>
        </p:txBody>
      </p:sp>
      <p:sp>
        <p:nvSpPr>
          <p:cNvPr id="15" name="Rectangle 14"/>
          <p:cNvSpPr/>
          <p:nvPr/>
        </p:nvSpPr>
        <p:spPr>
          <a:xfrm>
            <a:off x="0" y="0"/>
            <a:ext cx="12192000" cy="116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2201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a:off x="0" y="2662207"/>
            <a:ext cx="12192000" cy="14067"/>
          </a:xfrm>
          <a:prstGeom prst="line">
            <a:avLst/>
          </a:prstGeom>
          <a:ln w="47625">
            <a:solidFill>
              <a:srgbClr val="FD9C1E"/>
            </a:solidFill>
          </a:ln>
          <a:effectLst/>
        </p:spPr>
        <p:style>
          <a:lnRef idx="2">
            <a:schemeClr val="accent1"/>
          </a:lnRef>
          <a:fillRef idx="0">
            <a:schemeClr val="accent1"/>
          </a:fillRef>
          <a:effectRef idx="1">
            <a:schemeClr val="accent1"/>
          </a:effectRef>
          <a:fontRef idx="minor">
            <a:schemeClr val="tx1"/>
          </a:fontRef>
        </p:style>
      </p:cxnSp>
      <p:sp>
        <p:nvSpPr>
          <p:cNvPr id="21" name="Oval 20"/>
          <p:cNvSpPr/>
          <p:nvPr/>
        </p:nvSpPr>
        <p:spPr>
          <a:xfrm>
            <a:off x="1366343" y="2001138"/>
            <a:ext cx="1389888" cy="1387366"/>
          </a:xfrm>
          <a:prstGeom prst="ellipse">
            <a:avLst/>
          </a:prstGeom>
          <a:solidFill>
            <a:srgbClr val="1E407C"/>
          </a:solidFill>
          <a:ln>
            <a:solidFill>
              <a:srgbClr val="1E407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a:xfrm>
            <a:off x="1133926" y="1769142"/>
            <a:ext cx="1854722" cy="1851357"/>
          </a:xfrm>
          <a:prstGeom prst="ellipse">
            <a:avLst/>
          </a:prstGeom>
          <a:solidFill>
            <a:srgbClr val="1E407C">
              <a:alpha val="35000"/>
            </a:srgbClr>
          </a:solidFill>
          <a:ln>
            <a:solidFill>
              <a:srgbClr val="1E407C">
                <a:alpha val="35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1416877" y="2293840"/>
            <a:ext cx="1210809" cy="830997"/>
          </a:xfrm>
          <a:prstGeom prst="rect">
            <a:avLst/>
          </a:prstGeom>
          <a:noFill/>
        </p:spPr>
        <p:txBody>
          <a:bodyPr wrap="square" rtlCol="0">
            <a:spAutoFit/>
          </a:bodyPr>
          <a:lstStyle/>
          <a:p>
            <a:pPr algn="ctr"/>
            <a:r>
              <a:rPr lang="en-US" sz="2400" b="1" dirty="0">
                <a:solidFill>
                  <a:schemeClr val="bg1"/>
                </a:solidFill>
                <a:latin typeface="Open Sans" charset="0"/>
                <a:ea typeface="Open Sans" charset="0"/>
                <a:cs typeface="Open Sans" charset="0"/>
              </a:rPr>
              <a:t>Fall</a:t>
            </a:r>
          </a:p>
          <a:p>
            <a:pPr algn="ctr"/>
            <a:r>
              <a:rPr lang="en-US" sz="2400" b="1" dirty="0">
                <a:solidFill>
                  <a:schemeClr val="bg1"/>
                </a:solidFill>
                <a:latin typeface="Open Sans" charset="0"/>
                <a:ea typeface="Open Sans" charset="0"/>
                <a:cs typeface="Open Sans" charset="0"/>
              </a:rPr>
              <a:t>2016</a:t>
            </a:r>
          </a:p>
        </p:txBody>
      </p:sp>
      <p:sp>
        <p:nvSpPr>
          <p:cNvPr id="24" name="TextBox 23"/>
          <p:cNvSpPr txBox="1"/>
          <p:nvPr/>
        </p:nvSpPr>
        <p:spPr>
          <a:xfrm>
            <a:off x="112889" y="4477064"/>
            <a:ext cx="4338949" cy="1200329"/>
          </a:xfrm>
          <a:prstGeom prst="rect">
            <a:avLst/>
          </a:prstGeom>
          <a:noFill/>
        </p:spPr>
        <p:txBody>
          <a:bodyPr wrap="square" rtlCol="0">
            <a:spAutoFit/>
          </a:bodyPr>
          <a:lstStyle/>
          <a:p>
            <a:r>
              <a:rPr lang="en-US" dirty="0">
                <a:latin typeface="Calibri" panose="020F0502020204030204" pitchFamily="34" charset="0"/>
                <a:ea typeface="Open Sans" charset="0"/>
                <a:cs typeface="Open Sans" charset="0"/>
              </a:rPr>
              <a:t>Provost charged the taskforce to review trends, leverage success of World Campus and recommend a vision and framework for the future of online learning at Penn State</a:t>
            </a:r>
          </a:p>
        </p:txBody>
      </p:sp>
      <p:cxnSp>
        <p:nvCxnSpPr>
          <p:cNvPr id="25" name="Straight Connector 24"/>
          <p:cNvCxnSpPr/>
          <p:nvPr/>
        </p:nvCxnSpPr>
        <p:spPr>
          <a:xfrm flipH="1">
            <a:off x="2054578" y="3447449"/>
            <a:ext cx="6709" cy="861190"/>
          </a:xfrm>
          <a:prstGeom prst="line">
            <a:avLst/>
          </a:prstGeom>
          <a:ln>
            <a:solidFill>
              <a:srgbClr val="1E407C"/>
            </a:solidFill>
            <a:prstDash val="dash"/>
          </a:ln>
          <a:effectLst/>
        </p:spPr>
        <p:style>
          <a:lnRef idx="2">
            <a:schemeClr val="accent1"/>
          </a:lnRef>
          <a:fillRef idx="0">
            <a:schemeClr val="accent1"/>
          </a:fillRef>
          <a:effectRef idx="1">
            <a:schemeClr val="accent1"/>
          </a:effectRef>
          <a:fontRef idx="minor">
            <a:schemeClr val="tx1"/>
          </a:fontRef>
        </p:style>
      </p:cxnSp>
      <p:sp>
        <p:nvSpPr>
          <p:cNvPr id="26" name="Oval 25"/>
          <p:cNvSpPr/>
          <p:nvPr/>
        </p:nvSpPr>
        <p:spPr>
          <a:xfrm>
            <a:off x="4835099" y="2001138"/>
            <a:ext cx="1389888" cy="1387366"/>
          </a:xfrm>
          <a:prstGeom prst="ellipse">
            <a:avLst/>
          </a:prstGeom>
          <a:solidFill>
            <a:srgbClr val="1E407C"/>
          </a:solidFill>
          <a:ln>
            <a:solidFill>
              <a:srgbClr val="1E407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4622397" y="1769141"/>
            <a:ext cx="1854722" cy="1851357"/>
          </a:xfrm>
          <a:prstGeom prst="ellipse">
            <a:avLst/>
          </a:prstGeom>
          <a:solidFill>
            <a:srgbClr val="1E407C">
              <a:alpha val="35000"/>
            </a:srgbClr>
          </a:solidFill>
          <a:ln>
            <a:solidFill>
              <a:srgbClr val="1E407C">
                <a:alpha val="35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4956720" y="2411225"/>
            <a:ext cx="1164855" cy="461665"/>
          </a:xfrm>
          <a:prstGeom prst="rect">
            <a:avLst/>
          </a:prstGeom>
          <a:noFill/>
        </p:spPr>
        <p:txBody>
          <a:bodyPr wrap="square" rtlCol="0">
            <a:spAutoFit/>
          </a:bodyPr>
          <a:lstStyle/>
          <a:p>
            <a:pPr algn="ctr"/>
            <a:r>
              <a:rPr lang="en-US" sz="2400" b="1" dirty="0">
                <a:solidFill>
                  <a:schemeClr val="bg1"/>
                </a:solidFill>
                <a:latin typeface="Open Sans" charset="0"/>
                <a:ea typeface="Open Sans" charset="0"/>
                <a:cs typeface="Open Sans" charset="0"/>
              </a:rPr>
              <a:t>2017</a:t>
            </a:r>
          </a:p>
        </p:txBody>
      </p:sp>
      <p:sp>
        <p:nvSpPr>
          <p:cNvPr id="29" name="TextBox 28"/>
          <p:cNvSpPr txBox="1"/>
          <p:nvPr/>
        </p:nvSpPr>
        <p:spPr>
          <a:xfrm>
            <a:off x="2692439" y="181339"/>
            <a:ext cx="9291045" cy="923330"/>
          </a:xfrm>
          <a:prstGeom prst="rect">
            <a:avLst/>
          </a:prstGeom>
          <a:noFill/>
        </p:spPr>
        <p:txBody>
          <a:bodyPr wrap="square" rtlCol="0">
            <a:spAutoFit/>
          </a:bodyPr>
          <a:lstStyle/>
          <a:p>
            <a:r>
              <a:rPr lang="en-US" dirty="0">
                <a:latin typeface="Calibri" panose="020F0502020204030204" pitchFamily="34" charset="0"/>
                <a:ea typeface="Open Sans" charset="0"/>
                <a:cs typeface="Open Sans" charset="0"/>
              </a:rPr>
              <a:t>Conducted visioning exercises and provided forums (600 + individuals participated); </a:t>
            </a:r>
          </a:p>
          <a:p>
            <a:r>
              <a:rPr lang="en-US" dirty="0">
                <a:ea typeface="Open Sans" charset="0"/>
                <a:cs typeface="Open Sans" charset="0"/>
              </a:rPr>
              <a:t>Settled on five areas that impact the educational experience: business processes, curricula, timely content and modalities, lifelong engagement, and support systems</a:t>
            </a:r>
            <a:endParaRPr lang="en-US" dirty="0">
              <a:latin typeface="Calibri" panose="020F0502020204030204" pitchFamily="34" charset="0"/>
              <a:ea typeface="Open Sans" charset="0"/>
              <a:cs typeface="Open Sans" charset="0"/>
            </a:endParaRPr>
          </a:p>
        </p:txBody>
      </p:sp>
      <p:cxnSp>
        <p:nvCxnSpPr>
          <p:cNvPr id="30" name="Straight Connector 29"/>
          <p:cNvCxnSpPr/>
          <p:nvPr/>
        </p:nvCxnSpPr>
        <p:spPr>
          <a:xfrm>
            <a:off x="5529701" y="1080745"/>
            <a:ext cx="1" cy="786364"/>
          </a:xfrm>
          <a:prstGeom prst="line">
            <a:avLst/>
          </a:prstGeom>
          <a:ln>
            <a:solidFill>
              <a:srgbClr val="1E407C"/>
            </a:solidFill>
            <a:prstDash val="dash"/>
          </a:ln>
          <a:effectLst/>
        </p:spPr>
        <p:style>
          <a:lnRef idx="2">
            <a:schemeClr val="accent1"/>
          </a:lnRef>
          <a:fillRef idx="0">
            <a:schemeClr val="accent1"/>
          </a:fillRef>
          <a:effectRef idx="1">
            <a:schemeClr val="accent1"/>
          </a:effectRef>
          <a:fontRef idx="minor">
            <a:schemeClr val="tx1"/>
          </a:fontRef>
        </p:style>
      </p:cxnSp>
      <p:sp>
        <p:nvSpPr>
          <p:cNvPr id="31" name="Oval 30"/>
          <p:cNvSpPr/>
          <p:nvPr/>
        </p:nvSpPr>
        <p:spPr>
          <a:xfrm>
            <a:off x="8091153" y="1968524"/>
            <a:ext cx="1389888" cy="1387366"/>
          </a:xfrm>
          <a:prstGeom prst="ellipse">
            <a:avLst/>
          </a:prstGeom>
          <a:solidFill>
            <a:srgbClr val="1E407C"/>
          </a:solidFill>
          <a:ln>
            <a:solidFill>
              <a:srgbClr val="1E407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a:spLocks noChangeAspect="1"/>
          </p:cNvSpPr>
          <p:nvPr/>
        </p:nvSpPr>
        <p:spPr>
          <a:xfrm>
            <a:off x="7858736" y="1736528"/>
            <a:ext cx="1854722" cy="1851357"/>
          </a:xfrm>
          <a:prstGeom prst="ellipse">
            <a:avLst/>
          </a:prstGeom>
          <a:solidFill>
            <a:srgbClr val="1E407C">
              <a:alpha val="35000"/>
            </a:srgbClr>
          </a:solidFill>
          <a:ln>
            <a:solidFill>
              <a:srgbClr val="1E407C">
                <a:alpha val="35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p:cNvSpPr txBox="1"/>
          <p:nvPr/>
        </p:nvSpPr>
        <p:spPr>
          <a:xfrm>
            <a:off x="8223725" y="2431373"/>
            <a:ext cx="1164855" cy="461665"/>
          </a:xfrm>
          <a:prstGeom prst="rect">
            <a:avLst/>
          </a:prstGeom>
          <a:noFill/>
        </p:spPr>
        <p:txBody>
          <a:bodyPr wrap="square" rtlCol="0">
            <a:spAutoFit/>
          </a:bodyPr>
          <a:lstStyle/>
          <a:p>
            <a:pPr algn="ctr"/>
            <a:r>
              <a:rPr lang="en-US" sz="2400" b="1" dirty="0">
                <a:solidFill>
                  <a:schemeClr val="bg1"/>
                </a:solidFill>
                <a:latin typeface="Open Sans" charset="0"/>
                <a:ea typeface="Open Sans" charset="0"/>
                <a:cs typeface="Open Sans" charset="0"/>
              </a:rPr>
              <a:t>2018</a:t>
            </a:r>
          </a:p>
        </p:txBody>
      </p:sp>
      <p:sp>
        <p:nvSpPr>
          <p:cNvPr id="34" name="TextBox 33"/>
          <p:cNvSpPr txBox="1"/>
          <p:nvPr/>
        </p:nvSpPr>
        <p:spPr>
          <a:xfrm>
            <a:off x="6558845" y="4615563"/>
            <a:ext cx="5221440" cy="1200329"/>
          </a:xfrm>
          <a:prstGeom prst="rect">
            <a:avLst/>
          </a:prstGeom>
          <a:noFill/>
        </p:spPr>
        <p:txBody>
          <a:bodyPr wrap="square" rtlCol="0">
            <a:spAutoFit/>
          </a:bodyPr>
          <a:lstStyle/>
          <a:p>
            <a:r>
              <a:rPr lang="en-US" dirty="0">
                <a:ea typeface="Open Sans" charset="0"/>
                <a:cs typeface="Open Sans" charset="0"/>
              </a:rPr>
              <a:t>Engaging in deeper discussions of the Guiding Principles and developing approaches to pursue projects and the appropriate structure to support and coordinate activities in each area</a:t>
            </a:r>
            <a:endParaRPr lang="en-US" dirty="0">
              <a:latin typeface="Calibri" panose="020F0502020204030204" pitchFamily="34" charset="0"/>
              <a:ea typeface="Open Sans" charset="0"/>
              <a:cs typeface="Open Sans" charset="0"/>
            </a:endParaRPr>
          </a:p>
        </p:txBody>
      </p:sp>
      <p:cxnSp>
        <p:nvCxnSpPr>
          <p:cNvPr id="35" name="Straight Connector 34"/>
          <p:cNvCxnSpPr/>
          <p:nvPr/>
        </p:nvCxnSpPr>
        <p:spPr>
          <a:xfrm>
            <a:off x="8822048" y="3289182"/>
            <a:ext cx="9620" cy="1232651"/>
          </a:xfrm>
          <a:prstGeom prst="line">
            <a:avLst/>
          </a:prstGeom>
          <a:ln>
            <a:solidFill>
              <a:srgbClr val="1E407C"/>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7" name="Group 36"/>
          <p:cNvGrpSpPr/>
          <p:nvPr/>
        </p:nvGrpSpPr>
        <p:grpSpPr>
          <a:xfrm>
            <a:off x="0" y="5844201"/>
            <a:ext cx="12192000" cy="1244531"/>
            <a:chOff x="0" y="-238808"/>
            <a:chExt cx="12192000" cy="1244531"/>
          </a:xfrm>
        </p:grpSpPr>
        <p:sp>
          <p:nvSpPr>
            <p:cNvPr id="38" name="Rectangle 37"/>
            <p:cNvSpPr/>
            <p:nvPr/>
          </p:nvSpPr>
          <p:spPr>
            <a:xfrm>
              <a:off x="0" y="0"/>
              <a:ext cx="12192000" cy="7669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8808"/>
              <a:ext cx="2689668" cy="1244531"/>
            </a:xfrm>
            <a:prstGeom prst="rect">
              <a:avLst/>
            </a:prstGeom>
          </p:spPr>
        </p:pic>
      </p:grpSp>
      <p:sp>
        <p:nvSpPr>
          <p:cNvPr id="40" name="Rectangle 39"/>
          <p:cNvSpPr/>
          <p:nvPr/>
        </p:nvSpPr>
        <p:spPr>
          <a:xfrm>
            <a:off x="0" y="0"/>
            <a:ext cx="12192000" cy="116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324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childTnLst>
                                </p:cTn>
                              </p:par>
                              <p:par>
                                <p:cTn id="14" presetID="10"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500"/>
                                        <p:tgtEl>
                                          <p:spTgt spid="3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3"/>
                                        </p:tgtEl>
                                        <p:attrNameLst>
                                          <p:attrName>style.visibility</p:attrName>
                                        </p:attrNameLst>
                                      </p:cBhvr>
                                      <p:to>
                                        <p:strVal val="visible"/>
                                      </p:to>
                                    </p:set>
                                    <p:animEffect transition="in" filter="fade">
                                      <p:cBhvr>
                                        <p:cTn id="30" dur="500"/>
                                        <p:tgtEl>
                                          <p:spTgt spid="3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500"/>
                                        <p:tgtEl>
                                          <p:spTgt spid="34"/>
                                        </p:tgtEl>
                                      </p:cBhvr>
                                    </p:animEffect>
                                  </p:childTnLst>
                                </p:cTn>
                              </p:par>
                              <p:par>
                                <p:cTn id="34" presetID="10" presetClass="entr" presetSubtype="0" fill="hold"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p:bldP spid="29" grpId="0"/>
      <p:bldP spid="31" grpId="0" animBg="1"/>
      <p:bldP spid="32" grpId="0" animBg="1"/>
      <p:bldP spid="33" grpId="0"/>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5861619"/>
            <a:ext cx="12192000" cy="1244531"/>
            <a:chOff x="0" y="-296999"/>
            <a:chExt cx="12192000" cy="1244531"/>
          </a:xfrm>
        </p:grpSpPr>
        <p:sp>
          <p:nvSpPr>
            <p:cNvPr id="5" name="Rectangle 4"/>
            <p:cNvSpPr/>
            <p:nvPr/>
          </p:nvSpPr>
          <p:spPr>
            <a:xfrm>
              <a:off x="0" y="-71717"/>
              <a:ext cx="12192000" cy="7669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96999"/>
              <a:ext cx="2689668" cy="1244531"/>
            </a:xfrm>
            <a:prstGeom prst="rect">
              <a:avLst/>
            </a:prstGeom>
          </p:spPr>
        </p:pic>
      </p:grpSp>
      <p:sp>
        <p:nvSpPr>
          <p:cNvPr id="4" name="Content Placeholder 3">
            <a:extLst>
              <a:ext uri="{FF2B5EF4-FFF2-40B4-BE49-F238E27FC236}">
                <a16:creationId xmlns:a16="http://schemas.microsoft.com/office/drawing/2014/main" id="{F5B280CB-4B8E-42F2-B312-A74B30A5754F}"/>
              </a:ext>
            </a:extLst>
          </p:cNvPr>
          <p:cNvSpPr>
            <a:spLocks noGrp="1"/>
          </p:cNvSpPr>
          <p:nvPr>
            <p:ph sz="half" idx="1"/>
          </p:nvPr>
        </p:nvSpPr>
        <p:spPr>
          <a:xfrm>
            <a:off x="309283" y="957901"/>
            <a:ext cx="11268636" cy="4878363"/>
          </a:xfrm>
        </p:spPr>
        <p:txBody>
          <a:bodyPr>
            <a:noAutofit/>
          </a:bodyPr>
          <a:lstStyle/>
          <a:p>
            <a:r>
              <a:rPr lang="en-US" sz="1800" b="1" dirty="0"/>
              <a:t>Guiding Principle 1: Provide a Seamless Student Experience.</a:t>
            </a:r>
            <a:r>
              <a:rPr lang="en-US" sz="1800" dirty="0"/>
              <a:t> In 2025, Penn State will provide students with a seamless, mobile student experience in all student interactions with the institution, whether this be the admissions or enrollment processes, the process of taking courses, co-curricular learning, or full access to the curricula and support services offered across the University.</a:t>
            </a:r>
          </a:p>
          <a:p>
            <a:r>
              <a:rPr lang="en-US" sz="1800" b="1" dirty="0"/>
              <a:t>Guiding Principle 2: Achieve Curricular Coherence</a:t>
            </a:r>
            <a:r>
              <a:rPr lang="en-US" sz="1800" dirty="0"/>
              <a:t>. In 2025, Penn State will have one curriculum across each degree, minor, and certificate program and will offer only one version of each program. Strong disciplinary and interdisciplinary communities and multiple and flexible models of course taking will form the basis of this transformation.</a:t>
            </a:r>
          </a:p>
          <a:p>
            <a:r>
              <a:rPr lang="en-US" sz="1800" b="1" dirty="0"/>
              <a:t>Guiding Principle 3: Design Relevant and Responsive Programs.</a:t>
            </a:r>
            <a:r>
              <a:rPr lang="en-US" sz="1800" dirty="0"/>
              <a:t> In 2025, Penn State will offer degrees and programs with learning outcomes defined by disciplinary communities and contemporary needs while also offering flexibility in achieving these outcomes via multiple pathways.</a:t>
            </a:r>
          </a:p>
          <a:p>
            <a:pPr fontAlgn="base"/>
            <a:r>
              <a:rPr lang="en-US" sz="1800" b="1" dirty="0"/>
              <a:t>Guiding Principle 4: Engage Learners Throughout Their Lifetimes</a:t>
            </a:r>
            <a:r>
              <a:rPr lang="en-US" sz="1800" dirty="0"/>
              <a:t>. In 2025, Penn State will engage learners throughout their lifetimes with content that is timely, topical, and relevant to their personal and professional wellbeing. </a:t>
            </a:r>
          </a:p>
          <a:p>
            <a:r>
              <a:rPr lang="en-US" sz="1800" b="1" dirty="0"/>
              <a:t>Guiding Principle 5: Achieve the Highest Level of Efficiency of University Resources</a:t>
            </a:r>
            <a:r>
              <a:rPr lang="en-US" sz="1800" dirty="0"/>
              <a:t>. In 2025, Penn State will leverage digital resources and align faculty, academic, and administrative resources to strengthen learning, research, and student support opportunities, thereby achieving greater institutional efficiency to address equity of, access to, and affordability for a high-quality Penn State education.  </a:t>
            </a:r>
          </a:p>
        </p:txBody>
      </p:sp>
      <p:sp>
        <p:nvSpPr>
          <p:cNvPr id="8" name="Rectangle 7"/>
          <p:cNvSpPr/>
          <p:nvPr/>
        </p:nvSpPr>
        <p:spPr>
          <a:xfrm>
            <a:off x="0" y="116541"/>
            <a:ext cx="12192000" cy="76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The Guiding Principles for </a:t>
            </a:r>
            <a:r>
              <a:rPr lang="en-US" sz="3600" b="1" i="1" dirty="0">
                <a:solidFill>
                  <a:schemeClr val="tx1"/>
                </a:solidFill>
              </a:rPr>
              <a:t>One Penn State</a:t>
            </a:r>
            <a:r>
              <a:rPr lang="en-US" sz="3600" b="1" i="1" dirty="0"/>
              <a:t> </a:t>
            </a:r>
            <a:r>
              <a:rPr lang="en-US" sz="3600" b="1" i="1" dirty="0">
                <a:solidFill>
                  <a:schemeClr val="tx1"/>
                </a:solidFill>
              </a:rPr>
              <a:t>2025</a:t>
            </a:r>
            <a:endParaRPr lang="en-US" sz="3600" dirty="0">
              <a:solidFill>
                <a:schemeClr val="tx1"/>
              </a:solidFill>
            </a:endParaRPr>
          </a:p>
        </p:txBody>
      </p:sp>
      <p:sp>
        <p:nvSpPr>
          <p:cNvPr id="15" name="Rectangle 14"/>
          <p:cNvSpPr/>
          <p:nvPr/>
        </p:nvSpPr>
        <p:spPr>
          <a:xfrm>
            <a:off x="0" y="0"/>
            <a:ext cx="12192000" cy="116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622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0" presetClass="exit" presetSubtype="0" fill="hold" grpId="1" nodeType="withEffect">
                                  <p:stCondLst>
                                    <p:cond delay="0"/>
                                  </p:stCondLst>
                                  <p:childTnLst>
                                    <p:animEffect transition="out" filter="fade">
                                      <p:cBhvr>
                                        <p:cTn id="12" dur="500"/>
                                        <p:tgtEl>
                                          <p:spTgt spid="4">
                                            <p:txEl>
                                              <p:pRg st="0" end="0"/>
                                            </p:txEl>
                                          </p:spTgt>
                                        </p:tgtEl>
                                      </p:cBhvr>
                                    </p:animEffect>
                                    <p:set>
                                      <p:cBhvr>
                                        <p:cTn id="13"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childTnLst>
                                </p:cTn>
                              </p:par>
                              <p:par>
                                <p:cTn id="18" presetID="10" presetClass="exit" presetSubtype="0" fill="hold" grpId="1" nodeType="withEffect">
                                  <p:stCondLst>
                                    <p:cond delay="0"/>
                                  </p:stCondLst>
                                  <p:childTnLst>
                                    <p:animEffect transition="out" filter="fade">
                                      <p:cBhvr>
                                        <p:cTn id="19" dur="500"/>
                                        <p:tgtEl>
                                          <p:spTgt spid="4">
                                            <p:txEl>
                                              <p:pRg st="1" end="1"/>
                                            </p:txEl>
                                          </p:spTgt>
                                        </p:tgtEl>
                                      </p:cBhvr>
                                    </p:animEffect>
                                    <p:set>
                                      <p:cBhvr>
                                        <p:cTn id="20" dur="1" fill="hold">
                                          <p:stCondLst>
                                            <p:cond delay="499"/>
                                          </p:stCondLst>
                                        </p:cTn>
                                        <p:tgtEl>
                                          <p:spTgt spid="4">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0" presetClass="exit" presetSubtype="0" fill="hold" grpId="1" nodeType="withEffect">
                                  <p:stCondLst>
                                    <p:cond delay="0"/>
                                  </p:stCondLst>
                                  <p:childTnLst>
                                    <p:animEffect transition="out" filter="fade">
                                      <p:cBhvr>
                                        <p:cTn id="26" dur="500"/>
                                        <p:tgtEl>
                                          <p:spTgt spid="4">
                                            <p:txEl>
                                              <p:pRg st="2" end="2"/>
                                            </p:txEl>
                                          </p:spTgt>
                                        </p:tgtEl>
                                      </p:cBhvr>
                                    </p:animEffect>
                                    <p:set>
                                      <p:cBhvr>
                                        <p:cTn id="27" dur="1" fill="hold">
                                          <p:stCondLst>
                                            <p:cond delay="499"/>
                                          </p:stCondLst>
                                        </p:cTn>
                                        <p:tgtEl>
                                          <p:spTgt spid="4">
                                            <p:txEl>
                                              <p:pRg st="2" end="2"/>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childTnLst>
                                </p:cTn>
                              </p:par>
                              <p:par>
                                <p:cTn id="32" presetID="10" presetClass="exit" presetSubtype="0" fill="hold" grpId="1" nodeType="withEffect">
                                  <p:stCondLst>
                                    <p:cond delay="0"/>
                                  </p:stCondLst>
                                  <p:childTnLst>
                                    <p:animEffect transition="out" filter="fade">
                                      <p:cBhvr>
                                        <p:cTn id="33" dur="500"/>
                                        <p:tgtEl>
                                          <p:spTgt spid="4">
                                            <p:txEl>
                                              <p:pRg st="3" end="3"/>
                                            </p:txEl>
                                          </p:spTgt>
                                        </p:tgtEl>
                                      </p:cBhvr>
                                    </p:animEffect>
                                    <p:set>
                                      <p:cBhvr>
                                        <p:cTn id="34" dur="1" fill="hold">
                                          <p:stCondLst>
                                            <p:cond delay="499"/>
                                          </p:stCondLst>
                                        </p:cTn>
                                        <p:tgtEl>
                                          <p:spTgt spid="4">
                                            <p:txEl>
                                              <p:pRg st="3" end="3"/>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half" idx="1"/>
            <p:extLst>
              <p:ext uri="{D42A27DB-BD31-4B8C-83A1-F6EECF244321}">
                <p14:modId xmlns:p14="http://schemas.microsoft.com/office/powerpoint/2010/main" val="678863491"/>
              </p:ext>
            </p:extLst>
          </p:nvPr>
        </p:nvGraphicFramePr>
        <p:xfrm>
          <a:off x="-179295" y="647839"/>
          <a:ext cx="9638954" cy="5196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9176255" y="1286666"/>
            <a:ext cx="2814640" cy="1754326"/>
          </a:xfrm>
          <a:prstGeom prst="rect">
            <a:avLst/>
          </a:prstGeom>
          <a:noFill/>
        </p:spPr>
        <p:txBody>
          <a:bodyPr wrap="square" rtlCol="0">
            <a:spAutoFit/>
          </a:bodyPr>
          <a:lstStyle/>
          <a:p>
            <a:r>
              <a:rPr lang="en-US" b="1" dirty="0"/>
              <a:t>Transforming Education Steering and Executive Committees will have all the pieces (vision, guiding principles, potential strategies) on which to act.</a:t>
            </a:r>
          </a:p>
        </p:txBody>
      </p:sp>
      <p:sp>
        <p:nvSpPr>
          <p:cNvPr id="8" name="Rectangle 7"/>
          <p:cNvSpPr/>
          <p:nvPr/>
        </p:nvSpPr>
        <p:spPr>
          <a:xfrm>
            <a:off x="0" y="0"/>
            <a:ext cx="12192000" cy="116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0" y="5844201"/>
            <a:ext cx="12192000" cy="1244531"/>
            <a:chOff x="0" y="-238808"/>
            <a:chExt cx="12192000" cy="1244531"/>
          </a:xfrm>
        </p:grpSpPr>
        <p:sp>
          <p:nvSpPr>
            <p:cNvPr id="10" name="Rectangle 9"/>
            <p:cNvSpPr/>
            <p:nvPr/>
          </p:nvSpPr>
          <p:spPr>
            <a:xfrm>
              <a:off x="0" y="0"/>
              <a:ext cx="12192000" cy="7669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238808"/>
              <a:ext cx="2689668" cy="1244531"/>
            </a:xfrm>
            <a:prstGeom prst="rect">
              <a:avLst/>
            </a:prstGeom>
          </p:spPr>
        </p:pic>
      </p:grpSp>
      <p:sp>
        <p:nvSpPr>
          <p:cNvPr id="12" name="Rectangle 11"/>
          <p:cNvSpPr/>
          <p:nvPr/>
        </p:nvSpPr>
        <p:spPr>
          <a:xfrm>
            <a:off x="0" y="116541"/>
            <a:ext cx="12192000" cy="76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The Path Forward</a:t>
            </a:r>
            <a:endParaRPr lang="en-US" sz="3600" dirty="0">
              <a:solidFill>
                <a:schemeClr val="tx1"/>
              </a:solidFill>
            </a:endParaRPr>
          </a:p>
        </p:txBody>
      </p:sp>
    </p:spTree>
    <p:extLst>
      <p:ext uri="{BB962C8B-B14F-4D97-AF65-F5344CB8AC3E}">
        <p14:creationId xmlns:p14="http://schemas.microsoft.com/office/powerpoint/2010/main" val="3047101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B588446-ADD3-4429-9725-21A7427B6615}"/>
              </a:ext>
            </a:extLst>
          </p:cNvPr>
          <p:cNvSpPr>
            <a:spLocks noGrp="1"/>
          </p:cNvSpPr>
          <p:nvPr>
            <p:ph sz="half" idx="1"/>
          </p:nvPr>
        </p:nvSpPr>
        <p:spPr>
          <a:xfrm>
            <a:off x="178683" y="1154469"/>
            <a:ext cx="11176322" cy="4932432"/>
          </a:xfrm>
        </p:spPr>
        <p:txBody>
          <a:bodyPr>
            <a:normAutofit fontScale="92500"/>
          </a:bodyPr>
          <a:lstStyle/>
          <a:p>
            <a:pPr lvl="1"/>
            <a:r>
              <a:rPr lang="en-US" b="1" dirty="0"/>
              <a:t>President’s Council </a:t>
            </a:r>
            <a:r>
              <a:rPr lang="en-US" dirty="0"/>
              <a:t>– represents every facet of the university and considers the broad institutional impact and the interconnectedness of actions in decision-making</a:t>
            </a:r>
          </a:p>
          <a:p>
            <a:pPr lvl="1"/>
            <a:r>
              <a:rPr lang="en-US" b="1" dirty="0"/>
              <a:t>Academic Leadership Groups </a:t>
            </a:r>
            <a:r>
              <a:rPr lang="en-US" dirty="0"/>
              <a:t>– represent the principle authorities for the education of students in their college or campus, including unit operations, student experiences, collaborations across academic units, faculty expectations, and faculty support</a:t>
            </a:r>
          </a:p>
          <a:p>
            <a:pPr lvl="1"/>
            <a:r>
              <a:rPr lang="en-US" b="1" dirty="0"/>
              <a:t>Shared governance </a:t>
            </a:r>
            <a:r>
              <a:rPr lang="en-US" dirty="0"/>
              <a:t>– distributed across multiple governing bodies and which have a range of responsibilities that include legislative, consultative, and forensic in areas that impact faculty and students </a:t>
            </a:r>
          </a:p>
          <a:p>
            <a:pPr lvl="1"/>
            <a:r>
              <a:rPr lang="en-US" b="1" dirty="0"/>
              <a:t>Student Leadership Groups </a:t>
            </a:r>
            <a:r>
              <a:rPr lang="en-US" dirty="0"/>
              <a:t>– distributed across multiple structures, but each with a focus on a particular portion of the student body </a:t>
            </a:r>
          </a:p>
          <a:p>
            <a:pPr lvl="1"/>
            <a:r>
              <a:rPr lang="en-US" b="1" dirty="0"/>
              <a:t>Specialty Groups </a:t>
            </a:r>
            <a:r>
              <a:rPr lang="en-US" dirty="0"/>
              <a:t>– formal networks which address common functions that are distributed across the university (Financial Officers, Enrollment Management, Human Resources Strategic Partners, Information Technology) or informal groups which provide unique perspective (Alumni Association members, Advisory Board members, clients and community members)</a:t>
            </a:r>
          </a:p>
        </p:txBody>
      </p:sp>
      <p:grpSp>
        <p:nvGrpSpPr>
          <p:cNvPr id="8" name="Group 7"/>
          <p:cNvGrpSpPr/>
          <p:nvPr/>
        </p:nvGrpSpPr>
        <p:grpSpPr>
          <a:xfrm>
            <a:off x="0" y="5861620"/>
            <a:ext cx="12192000" cy="1244531"/>
            <a:chOff x="0" y="-296998"/>
            <a:chExt cx="12192000" cy="1244531"/>
          </a:xfrm>
        </p:grpSpPr>
        <p:sp>
          <p:nvSpPr>
            <p:cNvPr id="10" name="Rectangle 9"/>
            <p:cNvSpPr/>
            <p:nvPr/>
          </p:nvSpPr>
          <p:spPr>
            <a:xfrm>
              <a:off x="0" y="-71717"/>
              <a:ext cx="12192000" cy="7669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96998"/>
              <a:ext cx="2689668" cy="1244531"/>
            </a:xfrm>
            <a:prstGeom prst="rect">
              <a:avLst/>
            </a:prstGeom>
          </p:spPr>
        </p:pic>
      </p:grpSp>
      <p:sp>
        <p:nvSpPr>
          <p:cNvPr id="12" name="Rectangle 11"/>
          <p:cNvSpPr/>
          <p:nvPr/>
        </p:nvSpPr>
        <p:spPr>
          <a:xfrm>
            <a:off x="0" y="116541"/>
            <a:ext cx="12192000" cy="76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Stakeholder Groups </a:t>
            </a:r>
            <a:endParaRPr lang="en-US" sz="3600" dirty="0">
              <a:solidFill>
                <a:schemeClr val="tx1"/>
              </a:solidFill>
            </a:endParaRPr>
          </a:p>
        </p:txBody>
      </p:sp>
      <p:sp>
        <p:nvSpPr>
          <p:cNvPr id="15" name="Rectangle 14"/>
          <p:cNvSpPr/>
          <p:nvPr/>
        </p:nvSpPr>
        <p:spPr>
          <a:xfrm>
            <a:off x="0" y="0"/>
            <a:ext cx="12192000" cy="116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0057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182719748"/>
              </p:ext>
            </p:extLst>
          </p:nvPr>
        </p:nvGraphicFramePr>
        <p:xfrm>
          <a:off x="464695" y="404734"/>
          <a:ext cx="11257613" cy="5981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293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455254557"/>
              </p:ext>
            </p:extLst>
          </p:nvPr>
        </p:nvGraphicFramePr>
        <p:xfrm>
          <a:off x="464695" y="404734"/>
          <a:ext cx="11257613" cy="5981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621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852147348"/>
              </p:ext>
            </p:extLst>
          </p:nvPr>
        </p:nvGraphicFramePr>
        <p:xfrm>
          <a:off x="464695" y="404734"/>
          <a:ext cx="11257613" cy="5981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0757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D655222FAC69478FDB4DB9A1082BF0" ma:contentTypeVersion="13" ma:contentTypeDescription="Create a new document." ma:contentTypeScope="" ma:versionID="09b19a5db87e378ee944f0ca5d227c72">
  <xsd:schema xmlns:xsd="http://www.w3.org/2001/XMLSchema" xmlns:xs="http://www.w3.org/2001/XMLSchema" xmlns:p="http://schemas.microsoft.com/office/2006/metadata/properties" xmlns:ns2="5596cf31-caaa-46ba-a55f-3befb4344fdf" targetNamespace="http://schemas.microsoft.com/office/2006/metadata/properties" ma:root="true" ma:fieldsID="31d6060e5044b640129a7c876b262b43" ns2:_="">
    <xsd:import namespace="5596cf31-caaa-46ba-a55f-3befb4344fdf"/>
    <xsd:element name="properties">
      <xsd:complexType>
        <xsd:sequence>
          <xsd:element name="documentManagement">
            <xsd:complexType>
              <xsd:all>
                <xsd:element ref="ns2:MigrationWizId" minOccurs="0"/>
                <xsd:element ref="ns2:MigrationWizIdPermissions"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6cf31-caaa-46ba-a55f-3befb4344fd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grationWizId xmlns="5596cf31-caaa-46ba-a55f-3befb4344fdf" xsi:nil="true"/>
    <MigrationWizIdPermissions xmlns="5596cf31-caaa-46ba-a55f-3befb4344fdf" xsi:nil="true"/>
    <MigrationWizIdPermissionLevels xmlns="5596cf31-caaa-46ba-a55f-3befb4344fdf" xsi:nil="true"/>
    <MigrationWizIdDocumentLibraryPermissions xmlns="5596cf31-caaa-46ba-a55f-3befb4344fdf" xsi:nil="true"/>
    <MigrationWizIdSecurityGroups xmlns="5596cf31-caaa-46ba-a55f-3befb4344fdf" xsi:nil="true"/>
  </documentManagement>
</p:properties>
</file>

<file path=customXml/itemProps1.xml><?xml version="1.0" encoding="utf-8"?>
<ds:datastoreItem xmlns:ds="http://schemas.openxmlformats.org/officeDocument/2006/customXml" ds:itemID="{007EDD01-FFF3-4ED4-905F-C85B29DAAE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96cf31-caaa-46ba-a55f-3befb4344f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7714D2-5AA7-42CF-8805-CC4053B81CE1}">
  <ds:schemaRefs>
    <ds:schemaRef ds:uri="http://schemas.microsoft.com/sharepoint/v3/contenttype/forms"/>
  </ds:schemaRefs>
</ds:datastoreItem>
</file>

<file path=customXml/itemProps3.xml><?xml version="1.0" encoding="utf-8"?>
<ds:datastoreItem xmlns:ds="http://schemas.openxmlformats.org/officeDocument/2006/customXml" ds:itemID="{033CA7B5-EC3E-43C8-A32F-595F4D7E2F52}">
  <ds:schemaRefs>
    <ds:schemaRef ds:uri="http://schemas.microsoft.com/office/2006/metadata/properties"/>
    <ds:schemaRef ds:uri="http://purl.org/dc/elements/1.1/"/>
    <ds:schemaRef ds:uri="5596cf31-caaa-46ba-a55f-3befb4344fdf"/>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4598</TotalTime>
  <Words>2074</Words>
  <Application>Microsoft Office PowerPoint</Application>
  <PresentationFormat>Widescreen</PresentationFormat>
  <Paragraphs>152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Open Sans</vt:lpstr>
      <vt:lpstr>Office Theme</vt:lpstr>
      <vt:lpstr>One Penn State 2025: Vision and Guiding Principles  Renata Engel, Vice Provost for Online Education Yvonne Gaudelius, Associate Vice President and Senior Associate Dean for Undergraduate Education  December 5,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Pennsylvania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Renata Engel</dc:creator>
  <cp:lastModifiedBy>Blumenthal, Wendy J</cp:lastModifiedBy>
  <cp:revision>181</cp:revision>
  <dcterms:created xsi:type="dcterms:W3CDTF">2017-07-27T14:13:00Z</dcterms:created>
  <dcterms:modified xsi:type="dcterms:W3CDTF">2018-12-06T16:25:06Z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0x0101001CD655222FAC69478FDB4DB9A1082BF0</vt:lpwstr>
  </property>
</Properties>
</file>