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 id="259" r:id="rId8"/>
    <p:sldId id="260" r:id="rId9"/>
    <p:sldId id="273" r:id="rId10"/>
    <p:sldId id="263" r:id="rId11"/>
    <p:sldId id="265" r:id="rId12"/>
    <p:sldId id="270" r:id="rId13"/>
    <p:sldId id="268" r:id="rId14"/>
    <p:sldId id="264" r:id="rId15"/>
    <p:sldId id="272" r:id="rId16"/>
    <p:sldId id="267"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80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2/13/2019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2/13/2019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2/13/2019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aa4@psu.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ombudsassociation.org/home.asp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677A6-E164-514D-AB86-E4D1FB23F12D}"/>
              </a:ext>
            </a:extLst>
          </p:cNvPr>
          <p:cNvSpPr>
            <a:spLocks noGrp="1"/>
          </p:cNvSpPr>
          <p:nvPr>
            <p:ph type="ctrTitle"/>
          </p:nvPr>
        </p:nvSpPr>
        <p:spPr>
          <a:xfrm>
            <a:off x="936202" y="2164080"/>
            <a:ext cx="8744412" cy="2773679"/>
          </a:xfrm>
        </p:spPr>
        <p:txBody>
          <a:bodyPr/>
          <a:lstStyle/>
          <a:p>
            <a:pPr algn="ctr"/>
            <a:br>
              <a:rPr lang="en-US" sz="3200" b="1" dirty="0">
                <a:latin typeface="Times New Roman" panose="02020603050405020304" pitchFamily="18" charset="0"/>
                <a:cs typeface="Times New Roman" panose="02020603050405020304" pitchFamily="18" charset="0"/>
              </a:rPr>
            </a:br>
            <a:br>
              <a:rPr lang="en-US" sz="3200" b="1" dirty="0">
                <a:latin typeface="Times New Roman" panose="02020603050405020304" pitchFamily="18" charset="0"/>
                <a:cs typeface="Times New Roman" panose="02020603050405020304" pitchFamily="18" charset="0"/>
              </a:rPr>
            </a:br>
            <a:r>
              <a:rPr lang="en-US" sz="3200" b="1" dirty="0">
                <a:latin typeface="Times New Roman" panose="02020603050405020304" pitchFamily="18" charset="0"/>
                <a:cs typeface="Times New Roman" panose="02020603050405020304" pitchFamily="18" charset="0"/>
              </a:rPr>
              <a:t>Mohamad A. Ansari</a:t>
            </a:r>
            <a:br>
              <a:rPr lang="en-US" sz="3200" b="1" dirty="0">
                <a:latin typeface="Times New Roman" panose="02020603050405020304" pitchFamily="18" charset="0"/>
                <a:cs typeface="Times New Roman" panose="02020603050405020304" pitchFamily="18" charset="0"/>
              </a:rPr>
            </a:br>
            <a:r>
              <a:rPr lang="en-US" sz="3200" b="1" dirty="0">
                <a:latin typeface="Times New Roman" panose="02020603050405020304" pitchFamily="18" charset="0"/>
                <a:cs typeface="Times New Roman" panose="02020603050405020304" pitchFamily="18" charset="0"/>
              </a:rPr>
              <a:t>University Faculty Ombudsperson </a:t>
            </a:r>
            <a:br>
              <a:rPr lang="en-US" sz="3200" b="1" dirty="0">
                <a:latin typeface="Times New Roman" panose="02020603050405020304" pitchFamily="18" charset="0"/>
                <a:cs typeface="Times New Roman" panose="02020603050405020304" pitchFamily="18" charset="0"/>
              </a:rPr>
            </a:br>
            <a:r>
              <a:rPr lang="en-US" sz="3200" b="1" dirty="0">
                <a:latin typeface="Times New Roman" panose="02020603050405020304" pitchFamily="18" charset="0"/>
                <a:cs typeface="Times New Roman" panose="02020603050405020304" pitchFamily="18" charset="0"/>
              </a:rPr>
              <a:t>2018-2022</a:t>
            </a:r>
            <a:br>
              <a:rPr lang="en-US" sz="3200" b="1" dirty="0"/>
            </a:br>
            <a:r>
              <a:rPr lang="en-US" sz="2400" dirty="0">
                <a:solidFill>
                  <a:srgbClr val="0070C0"/>
                </a:solidFill>
                <a:latin typeface="Times New Roman" panose="02020603050405020304" pitchFamily="18" charset="0"/>
                <a:cs typeface="Times New Roman" panose="02020603050405020304" pitchFamily="18" charset="0"/>
              </a:rPr>
              <a:t>(http://senate.psu.edu/faculty/faculty-ombudspersons/)</a:t>
            </a:r>
            <a:br>
              <a:rPr lang="en-US" sz="2400" dirty="0">
                <a:solidFill>
                  <a:srgbClr val="0070C0"/>
                </a:solidFill>
                <a:latin typeface="Times New Roman" panose="02020603050405020304" pitchFamily="18" charset="0"/>
                <a:cs typeface="Times New Roman" panose="02020603050405020304" pitchFamily="18" charset="0"/>
              </a:rPr>
            </a:br>
            <a:r>
              <a:rPr lang="en-US" sz="2400" b="1" dirty="0">
                <a:solidFill>
                  <a:srgbClr val="92D050"/>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(maa4@psu.edu</a:t>
            </a:r>
            <a:r>
              <a:rPr lang="en-US" sz="2400" b="1" dirty="0">
                <a:solidFill>
                  <a:srgbClr val="92D050"/>
                </a:solidFill>
                <a:latin typeface="Times New Roman" panose="02020603050405020304" pitchFamily="18" charset="0"/>
                <a:cs typeface="Times New Roman" panose="02020603050405020304" pitchFamily="18" charset="0"/>
              </a:rPr>
              <a:t> &amp; 610-396-6129)</a:t>
            </a:r>
            <a:br>
              <a:rPr lang="en-US" sz="2400" b="1" dirty="0">
                <a:solidFill>
                  <a:srgbClr val="92D050"/>
                </a:solidFill>
                <a:latin typeface="Times New Roman" panose="02020603050405020304" pitchFamily="18" charset="0"/>
                <a:cs typeface="Times New Roman" panose="02020603050405020304" pitchFamily="18" charset="0"/>
              </a:rPr>
            </a:br>
            <a:endParaRPr lang="en-US" sz="2400" b="1" dirty="0">
              <a:solidFill>
                <a:srgbClr val="92D050"/>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16C65CA0-03CB-BC4C-BFDA-AC0832897DEB}"/>
              </a:ext>
            </a:extLst>
          </p:cNvPr>
          <p:cNvSpPr>
            <a:spLocks noGrp="1"/>
          </p:cNvSpPr>
          <p:nvPr>
            <p:ph type="subTitle" idx="1"/>
          </p:nvPr>
        </p:nvSpPr>
        <p:spPr>
          <a:xfrm>
            <a:off x="1485900" y="1076914"/>
            <a:ext cx="7766936" cy="1224325"/>
          </a:xfrm>
        </p:spPr>
        <p:txBody>
          <a:bodyPr>
            <a:noAutofit/>
          </a:bodyPr>
          <a:lstStyle/>
          <a:p>
            <a:pPr algn="ctr"/>
            <a:r>
              <a:rPr lang="en-US" sz="2800" b="1" dirty="0">
                <a:solidFill>
                  <a:schemeClr val="tx1"/>
                </a:solidFill>
                <a:latin typeface="Times New Roman" panose="02020603050405020304" pitchFamily="18" charset="0"/>
                <a:cs typeface="Times New Roman" panose="02020603050405020304" pitchFamily="18" charset="0"/>
              </a:rPr>
              <a:t>Academic Leadership Forum</a:t>
            </a:r>
          </a:p>
          <a:p>
            <a:pPr algn="ctr"/>
            <a:r>
              <a:rPr lang="en-US" sz="2800" b="1" dirty="0">
                <a:solidFill>
                  <a:schemeClr val="tx1"/>
                </a:solidFill>
                <a:latin typeface="Times New Roman" panose="02020603050405020304" pitchFamily="18" charset="0"/>
                <a:cs typeface="Times New Roman" panose="02020603050405020304" pitchFamily="18" charset="0"/>
              </a:rPr>
              <a:t>February 18, 2019</a:t>
            </a:r>
          </a:p>
        </p:txBody>
      </p:sp>
    </p:spTree>
    <p:extLst>
      <p:ext uri="{BB962C8B-B14F-4D97-AF65-F5344CB8AC3E}">
        <p14:creationId xmlns:p14="http://schemas.microsoft.com/office/powerpoint/2010/main" val="3852377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C0A6E-723B-B240-8136-D69CB77F8D69}"/>
              </a:ext>
            </a:extLst>
          </p:cNvPr>
          <p:cNvSpPr>
            <a:spLocks noGrp="1"/>
          </p:cNvSpPr>
          <p:nvPr>
            <p:ph type="title"/>
          </p:nvPr>
        </p:nvSpPr>
        <p:spPr>
          <a:xfrm>
            <a:off x="677334" y="609600"/>
            <a:ext cx="8596668" cy="575733"/>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INFORMALITY</a:t>
            </a:r>
          </a:p>
        </p:txBody>
      </p:sp>
      <p:sp>
        <p:nvSpPr>
          <p:cNvPr id="3" name="Content Placeholder 2">
            <a:extLst>
              <a:ext uri="{FF2B5EF4-FFF2-40B4-BE49-F238E27FC236}">
                <a16:creationId xmlns:a16="http://schemas.microsoft.com/office/drawing/2014/main" id="{C2BED352-35C9-A44D-A964-1EB307ECCA51}"/>
              </a:ext>
            </a:extLst>
          </p:cNvPr>
          <p:cNvSpPr>
            <a:spLocks noGrp="1"/>
          </p:cNvSpPr>
          <p:nvPr>
            <p:ph idx="1"/>
          </p:nvPr>
        </p:nvSpPr>
        <p:spPr>
          <a:xfrm>
            <a:off x="677334" y="1460501"/>
            <a:ext cx="8596668" cy="4006849"/>
          </a:xfrm>
        </p:spPr>
        <p:txBody>
          <a:bodyPr>
            <a:normAutofit/>
          </a:bodyPr>
          <a:lstStyle/>
          <a:p>
            <a:pPr marL="0" indent="0">
              <a:buNone/>
            </a:pPr>
            <a:r>
              <a:rPr lang="en-US" sz="2000" b="1" dirty="0">
                <a:solidFill>
                  <a:srgbClr val="000000"/>
                </a:solidFill>
                <a:latin typeface="Times New Roman" panose="02020603050405020304" pitchFamily="18" charset="0"/>
                <a:ea typeface="Arial Unicode MS"/>
                <a:cs typeface="Arial Unicode MS"/>
              </a:rPr>
              <a:t>S</a:t>
            </a:r>
            <a:r>
              <a:rPr lang="en-US" sz="2000" b="1" dirty="0">
                <a:solidFill>
                  <a:srgbClr val="000000"/>
                </a:solidFill>
                <a:effectLst/>
                <a:latin typeface="Times New Roman" panose="02020603050405020304" pitchFamily="18" charset="0"/>
                <a:ea typeface="Arial Unicode MS"/>
                <a:cs typeface="Arial Unicode MS"/>
              </a:rPr>
              <a:t>ervices of the Ombudsperson are informal. The ombudsperson helps faculty resolve conflicts as early as possible and at the lowest possible level. The ombudsperson does NOT:</a:t>
            </a:r>
            <a:endParaRPr lang="en-US" sz="2000" b="1" dirty="0">
              <a:solidFill>
                <a:srgbClr val="000000"/>
              </a:solidFill>
              <a:effectLst/>
              <a:latin typeface="Helvetica Neue" panose="02000503000000020004" pitchFamily="2"/>
              <a:ea typeface="Arial Unicode MS"/>
              <a:cs typeface="Arial Unicode MS"/>
            </a:endParaRPr>
          </a:p>
          <a:p>
            <a:pPr lvl="0" fontAlgn="base"/>
            <a:r>
              <a:rPr lang="en-US" sz="2000" b="1" u="none" strike="noStrike" kern="0" spc="0" dirty="0">
                <a:solidFill>
                  <a:srgbClr val="000000"/>
                </a:solidFill>
                <a:effectLst/>
                <a:latin typeface="Times New Roman" panose="02020603050405020304" pitchFamily="18" charset="0"/>
                <a:ea typeface="ArialUnicodeMS"/>
                <a:cs typeface="Arial Unicode MS"/>
              </a:rPr>
              <a:t>Maintain formal written records;</a:t>
            </a:r>
            <a:endParaRPr lang="en-US" sz="2000" b="1" u="none" strike="noStrike" kern="0" spc="0" dirty="0">
              <a:solidFill>
                <a:srgbClr val="000000"/>
              </a:solidFill>
              <a:effectLst/>
              <a:latin typeface="ArialUnicodeMS"/>
              <a:ea typeface="ArialUnicodeMS"/>
              <a:cs typeface="ArialUnicodeMS"/>
            </a:endParaRPr>
          </a:p>
          <a:p>
            <a:pPr lvl="0" fontAlgn="base"/>
            <a:r>
              <a:rPr lang="en-US" sz="2000" b="1" u="none" strike="noStrike" kern="0" spc="0" dirty="0">
                <a:solidFill>
                  <a:srgbClr val="000000"/>
                </a:solidFill>
                <a:effectLst/>
                <a:latin typeface="Times New Roman" panose="02020603050405020304" pitchFamily="18" charset="0"/>
                <a:ea typeface="ArialUnicodeMS"/>
                <a:cs typeface="Arial Unicode MS"/>
              </a:rPr>
              <a:t>Conduct formal investigations; and</a:t>
            </a:r>
            <a:endParaRPr lang="en-US" sz="2000" b="1" u="none" strike="noStrike" kern="0" spc="0" dirty="0">
              <a:solidFill>
                <a:srgbClr val="000000"/>
              </a:solidFill>
              <a:effectLst/>
              <a:latin typeface="ArialUnicodeMS"/>
              <a:ea typeface="ArialUnicodeMS"/>
              <a:cs typeface="ArialUnicodeMS"/>
            </a:endParaRPr>
          </a:p>
          <a:p>
            <a:pPr lvl="0" fontAlgn="base"/>
            <a:r>
              <a:rPr lang="en-US" sz="2000" b="1" u="none" strike="noStrike" kern="0" spc="0" dirty="0">
                <a:solidFill>
                  <a:srgbClr val="000000"/>
                </a:solidFill>
                <a:effectLst/>
                <a:latin typeface="Times New Roman" panose="02020603050405020304" pitchFamily="18" charset="0"/>
                <a:ea typeface="ArialUnicodeMS"/>
                <a:cs typeface="Arial Unicode MS"/>
              </a:rPr>
              <a:t>Play any role in formal hearing, grievance, complaint, appeal, or legal proceedings.</a:t>
            </a:r>
            <a:endParaRPr lang="en-US" sz="2000" b="1" u="none" strike="noStrike" kern="0" spc="0" dirty="0">
              <a:solidFill>
                <a:srgbClr val="000000"/>
              </a:solidFill>
              <a:effectLst/>
              <a:latin typeface="ArialUnicodeMS"/>
              <a:ea typeface="ArialUnicodeMS"/>
              <a:cs typeface="ArialUnicodeMS"/>
            </a:endParaRPr>
          </a:p>
          <a:p>
            <a:pPr marL="0" indent="0">
              <a:buNone/>
            </a:pPr>
            <a:r>
              <a:rPr lang="en-US" sz="2000" b="1" dirty="0">
                <a:solidFill>
                  <a:srgbClr val="000000"/>
                </a:solidFill>
                <a:effectLst/>
                <a:latin typeface="Times New Roman" panose="02020603050405020304" pitchFamily="18" charset="0"/>
                <a:ea typeface="Arial Unicode MS"/>
                <a:cs typeface="Arial Unicode MS"/>
              </a:rPr>
              <a:t>Due to CONFIDENTIALITY and INFORMALITY, Ombudsperson will not provide notes and/or testimony in a formal process even if requested to do so by the faculty.</a:t>
            </a:r>
            <a:endParaRPr lang="en-US" sz="2000" b="1" dirty="0">
              <a:solidFill>
                <a:srgbClr val="000000"/>
              </a:solidFill>
              <a:effectLst/>
              <a:latin typeface="Helvetica Neue" panose="02000503000000020004" pitchFamily="2"/>
              <a:ea typeface="Arial Unicode MS"/>
              <a:cs typeface="Arial Unicode MS"/>
            </a:endParaRPr>
          </a:p>
        </p:txBody>
      </p:sp>
    </p:spTree>
    <p:extLst>
      <p:ext uri="{BB962C8B-B14F-4D97-AF65-F5344CB8AC3E}">
        <p14:creationId xmlns:p14="http://schemas.microsoft.com/office/powerpoint/2010/main" val="25367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9297F-E76C-2645-9C7D-A3C1C487CA17}"/>
              </a:ext>
            </a:extLst>
          </p:cNvPr>
          <p:cNvSpPr>
            <a:spLocks noGrp="1"/>
          </p:cNvSpPr>
          <p:nvPr>
            <p:ph type="title"/>
          </p:nvPr>
        </p:nvSpPr>
        <p:spPr>
          <a:xfrm>
            <a:off x="645584" y="419100"/>
            <a:ext cx="8596668" cy="692150"/>
          </a:xfrm>
        </p:spPr>
        <p:txBody>
          <a:bodyPr>
            <a:normAutofit/>
          </a:bodyPr>
          <a:lstStyle/>
          <a:p>
            <a:pPr algn="ctr"/>
            <a:r>
              <a:rPr lang="en-US" sz="3200" b="1" dirty="0">
                <a:effectLst/>
                <a:latin typeface="Times New Roman" panose="02020603050405020304" pitchFamily="18" charset="0"/>
                <a:ea typeface="Times New Roman" panose="02020603050405020304" pitchFamily="18" charset="0"/>
              </a:rPr>
              <a:t>OBJECTIVES</a:t>
            </a:r>
            <a:endParaRPr lang="en-US" sz="3200" b="1" dirty="0"/>
          </a:p>
        </p:txBody>
      </p:sp>
      <p:sp>
        <p:nvSpPr>
          <p:cNvPr id="3" name="Content Placeholder 2">
            <a:extLst>
              <a:ext uri="{FF2B5EF4-FFF2-40B4-BE49-F238E27FC236}">
                <a16:creationId xmlns:a16="http://schemas.microsoft.com/office/drawing/2014/main" id="{528F705A-F401-504F-8EEB-C1919772894D}"/>
              </a:ext>
            </a:extLst>
          </p:cNvPr>
          <p:cNvSpPr>
            <a:spLocks noGrp="1"/>
          </p:cNvSpPr>
          <p:nvPr>
            <p:ph idx="1"/>
          </p:nvPr>
        </p:nvSpPr>
        <p:spPr>
          <a:xfrm>
            <a:off x="486410" y="1560407"/>
            <a:ext cx="8596668" cy="3564043"/>
          </a:xfrm>
        </p:spPr>
        <p:txBody>
          <a:bodyPr>
            <a:noAutofit/>
          </a:bodyPr>
          <a:lstStyle/>
          <a:p>
            <a:pPr marL="0" indent="0">
              <a:buNone/>
            </a:pPr>
            <a:r>
              <a:rPr lang="en-US" sz="2000" b="1" dirty="0">
                <a:solidFill>
                  <a:prstClr val="black"/>
                </a:solidFill>
                <a:latin typeface="Times New Roman" panose="02020603050405020304" pitchFamily="18" charset="0"/>
                <a:cs typeface="Times New Roman" panose="02020603050405020304" pitchFamily="18" charset="0"/>
              </a:rPr>
              <a:t>A Unit Ombudsperson is committed to:</a:t>
            </a:r>
          </a:p>
          <a:p>
            <a:r>
              <a:rPr lang="en-US" sz="2000" b="1" dirty="0">
                <a:solidFill>
                  <a:prstClr val="black"/>
                </a:solidFill>
                <a:latin typeface="Times New Roman" panose="02020603050405020304" pitchFamily="18" charset="0"/>
                <a:cs typeface="Times New Roman" panose="02020603050405020304" pitchFamily="18" charset="0"/>
              </a:rPr>
              <a:t>Listening to the faculty and answering questions; </a:t>
            </a:r>
          </a:p>
          <a:p>
            <a:r>
              <a:rPr lang="en-US" sz="2000" b="1" dirty="0">
                <a:solidFill>
                  <a:prstClr val="black"/>
                </a:solidFill>
                <a:latin typeface="Times New Roman" panose="02020603050405020304" pitchFamily="18" charset="0"/>
                <a:cs typeface="Times New Roman" panose="02020603050405020304" pitchFamily="18" charset="0"/>
              </a:rPr>
              <a:t>Clarify possible misunderstanding in situations which involve dispute, and exploring possible solutions; </a:t>
            </a:r>
          </a:p>
          <a:p>
            <a:r>
              <a:rPr lang="en-US" sz="2000" b="1" dirty="0">
                <a:solidFill>
                  <a:prstClr val="black"/>
                </a:solidFill>
                <a:latin typeface="Times New Roman" panose="02020603050405020304" pitchFamily="18" charset="0"/>
                <a:cs typeface="Times New Roman" panose="02020603050405020304" pitchFamily="18" charset="0"/>
              </a:rPr>
              <a:t>Explaining policies, procedures, and providing advice; </a:t>
            </a:r>
          </a:p>
          <a:p>
            <a:r>
              <a:rPr lang="en-US" sz="2000" b="1" dirty="0">
                <a:solidFill>
                  <a:prstClr val="black"/>
                </a:solidFill>
                <a:latin typeface="Times New Roman" panose="02020603050405020304" pitchFamily="18" charset="0"/>
                <a:cs typeface="Times New Roman" panose="02020603050405020304" pitchFamily="18" charset="0"/>
              </a:rPr>
              <a:t>Suggesting appropriate referrals, and assisting in pursuing a resolution; and </a:t>
            </a:r>
          </a:p>
          <a:p>
            <a:r>
              <a:rPr lang="en-US" sz="2000" b="1" dirty="0">
                <a:solidFill>
                  <a:prstClr val="black"/>
                </a:solidFill>
                <a:latin typeface="Times New Roman" panose="02020603050405020304" pitchFamily="18" charset="0"/>
                <a:cs typeface="Times New Roman" panose="02020603050405020304" pitchFamily="18" charset="0"/>
              </a:rPr>
              <a:t>informally mediating a dispute where appropriate.</a:t>
            </a:r>
            <a:endParaRPr 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03798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C8C9B-F44C-F141-8FCF-AF9A0B55F2B3}"/>
              </a:ext>
            </a:extLst>
          </p:cNvPr>
          <p:cNvSpPr>
            <a:spLocks noGrp="1"/>
          </p:cNvSpPr>
          <p:nvPr>
            <p:ph type="title"/>
          </p:nvPr>
        </p:nvSpPr>
        <p:spPr>
          <a:xfrm>
            <a:off x="677334" y="609600"/>
            <a:ext cx="8596668" cy="797983"/>
          </a:xfrm>
        </p:spPr>
        <p:txBody>
          <a:bodyPr/>
          <a:lstStyle/>
          <a:p>
            <a:pPr algn="ctr"/>
            <a:r>
              <a:rPr lang="en-US" sz="3600" b="1" dirty="0">
                <a:effectLst/>
                <a:latin typeface="Times New Roman" panose="02020603050405020304" pitchFamily="18" charset="0"/>
                <a:ea typeface="Arial Unicode MS"/>
                <a:cs typeface="Arial Unicode MS"/>
              </a:rPr>
              <a:t>Reported cases by Units’ Ombudspersons</a:t>
            </a:r>
            <a:endParaRPr lang="en-US" dirty="0"/>
          </a:p>
        </p:txBody>
      </p:sp>
      <p:sp>
        <p:nvSpPr>
          <p:cNvPr id="3" name="Content Placeholder 2">
            <a:extLst>
              <a:ext uri="{FF2B5EF4-FFF2-40B4-BE49-F238E27FC236}">
                <a16:creationId xmlns:a16="http://schemas.microsoft.com/office/drawing/2014/main" id="{1B24E71F-F6B4-434B-98E3-3C87EFDFF697}"/>
              </a:ext>
            </a:extLst>
          </p:cNvPr>
          <p:cNvSpPr>
            <a:spLocks noGrp="1"/>
          </p:cNvSpPr>
          <p:nvPr>
            <p:ph idx="1"/>
          </p:nvPr>
        </p:nvSpPr>
        <p:spPr>
          <a:xfrm>
            <a:off x="539751" y="1481668"/>
            <a:ext cx="8596668" cy="4502149"/>
          </a:xfrm>
        </p:spPr>
        <p:txBody>
          <a:bodyPr>
            <a:normAutofit fontScale="25000" lnSpcReduction="20000"/>
          </a:bodyPr>
          <a:lstStyle/>
          <a:p>
            <a:pPr marL="0" indent="0">
              <a:buNone/>
            </a:pPr>
            <a:endParaRPr lang="en-US" sz="8800" b="1" dirty="0">
              <a:solidFill>
                <a:srgbClr val="000000"/>
              </a:solidFill>
              <a:effectLst/>
              <a:latin typeface="Times New Roman" panose="02020603050405020304" pitchFamily="18" charset="0"/>
              <a:ea typeface="Arial Unicode MS"/>
              <a:cs typeface="Arial Unicode MS"/>
            </a:endParaRPr>
          </a:p>
          <a:p>
            <a:r>
              <a:rPr lang="en-US" sz="8000" b="1" dirty="0">
                <a:solidFill>
                  <a:srgbClr val="000000"/>
                </a:solidFill>
                <a:effectLst/>
                <a:latin typeface="Times New Roman" panose="02020603050405020304" pitchFamily="18" charset="0"/>
                <a:ea typeface="Arial Unicode MS"/>
                <a:cs typeface="Arial Unicode MS"/>
              </a:rPr>
              <a:t>2016-17; 88 cases</a:t>
            </a:r>
            <a:endParaRPr lang="en-US" sz="8000" dirty="0">
              <a:solidFill>
                <a:srgbClr val="000000"/>
              </a:solidFill>
              <a:effectLst/>
              <a:latin typeface="Helvetica Neue" panose="02000503000000020004" pitchFamily="2"/>
              <a:ea typeface="Arial Unicode MS"/>
              <a:cs typeface="Arial Unicode MS"/>
            </a:endParaRPr>
          </a:p>
          <a:p>
            <a:r>
              <a:rPr lang="en-US" sz="8000" b="1" dirty="0">
                <a:solidFill>
                  <a:srgbClr val="000000"/>
                </a:solidFill>
                <a:effectLst/>
                <a:latin typeface="Times New Roman" panose="02020603050405020304" pitchFamily="18" charset="0"/>
                <a:ea typeface="Arial Unicode MS"/>
                <a:cs typeface="Arial Unicode MS"/>
              </a:rPr>
              <a:t>2015-16; 33 cases</a:t>
            </a:r>
            <a:endParaRPr lang="en-US" sz="8000" dirty="0">
              <a:solidFill>
                <a:srgbClr val="000000"/>
              </a:solidFill>
              <a:effectLst/>
              <a:latin typeface="Helvetica Neue" panose="02000503000000020004" pitchFamily="2"/>
              <a:ea typeface="Arial Unicode MS"/>
              <a:cs typeface="Arial Unicode MS"/>
            </a:endParaRPr>
          </a:p>
          <a:p>
            <a:r>
              <a:rPr lang="en-US" sz="8000" b="1" dirty="0">
                <a:solidFill>
                  <a:srgbClr val="000000"/>
                </a:solidFill>
                <a:effectLst/>
                <a:latin typeface="Times New Roman" panose="02020603050405020304" pitchFamily="18" charset="0"/>
                <a:ea typeface="Arial Unicode MS"/>
                <a:cs typeface="Arial Unicode MS"/>
              </a:rPr>
              <a:t>2014-15; 48 cases</a:t>
            </a:r>
            <a:endParaRPr lang="en-US" sz="8000" dirty="0">
              <a:solidFill>
                <a:srgbClr val="000000"/>
              </a:solidFill>
              <a:effectLst/>
              <a:latin typeface="Helvetica Neue" panose="02000503000000020004" pitchFamily="2"/>
              <a:ea typeface="Arial Unicode MS"/>
              <a:cs typeface="Arial Unicode MS"/>
            </a:endParaRPr>
          </a:p>
          <a:p>
            <a:r>
              <a:rPr lang="en-US" sz="8000" b="1" dirty="0">
                <a:solidFill>
                  <a:srgbClr val="000000"/>
                </a:solidFill>
                <a:effectLst/>
                <a:latin typeface="Times New Roman" panose="02020603050405020304" pitchFamily="18" charset="0"/>
                <a:ea typeface="Arial Unicode MS"/>
                <a:cs typeface="Arial Unicode MS"/>
              </a:rPr>
              <a:t>2013-14; 57 cases</a:t>
            </a:r>
            <a:endParaRPr lang="en-US" sz="8000" dirty="0">
              <a:solidFill>
                <a:srgbClr val="000000"/>
              </a:solidFill>
              <a:effectLst/>
              <a:latin typeface="Helvetica Neue" panose="02000503000000020004" pitchFamily="2"/>
              <a:ea typeface="Arial Unicode MS"/>
              <a:cs typeface="Arial Unicode MS"/>
            </a:endParaRPr>
          </a:p>
          <a:p>
            <a:r>
              <a:rPr lang="en-US" sz="8000" b="1" dirty="0">
                <a:solidFill>
                  <a:srgbClr val="000000"/>
                </a:solidFill>
                <a:effectLst/>
                <a:latin typeface="Times New Roman" panose="02020603050405020304" pitchFamily="18" charset="0"/>
                <a:ea typeface="Arial Unicode MS"/>
                <a:cs typeface="Arial Unicode MS"/>
              </a:rPr>
              <a:t>2012-13; 52 cases</a:t>
            </a:r>
          </a:p>
          <a:p>
            <a:pPr marL="0" indent="0">
              <a:buNone/>
            </a:pPr>
            <a:endParaRPr lang="en-US" sz="8000" dirty="0">
              <a:solidFill>
                <a:srgbClr val="000000"/>
              </a:solidFill>
              <a:effectLst/>
              <a:latin typeface="Helvetica Neue" panose="02000503000000020004" pitchFamily="2"/>
              <a:ea typeface="Arial Unicode MS"/>
              <a:cs typeface="Arial Unicode MS"/>
            </a:endParaRPr>
          </a:p>
          <a:p>
            <a:pPr>
              <a:buFont typeface="Courier New" panose="02070309020205020404" pitchFamily="49" charset="0"/>
              <a:buChar char="o"/>
            </a:pPr>
            <a:r>
              <a:rPr lang="en-US" sz="8000" b="1" dirty="0">
                <a:solidFill>
                  <a:srgbClr val="000000"/>
                </a:solidFill>
                <a:effectLst/>
                <a:latin typeface="Times New Roman" panose="02020603050405020304" pitchFamily="18" charset="0"/>
                <a:ea typeface="Times New Roman" panose="02020603050405020304" pitchFamily="18" charset="0"/>
                <a:cs typeface="Arial Unicode MS"/>
              </a:rPr>
              <a:t>Majority of reported cases were resolved at the Ombudsperson level. Remaining cases were referred to the Senate Committee on Faculty Rights and Responsibilities, Office of the Affirmation Action, or they were not pursued.</a:t>
            </a:r>
          </a:p>
          <a:p>
            <a:pPr>
              <a:buFont typeface="Courier New" panose="02070309020205020404" pitchFamily="49" charset="0"/>
              <a:buChar char="o"/>
            </a:pPr>
            <a:r>
              <a:rPr lang="en-US" sz="8000" b="1" dirty="0">
                <a:solidFill>
                  <a:srgbClr val="000000"/>
                </a:solidFill>
                <a:effectLst/>
                <a:latin typeface="Times New Roman" panose="02020603050405020304" pitchFamily="18" charset="0"/>
                <a:ea typeface="Arial Unicode MS"/>
                <a:cs typeface="Times New Roman" panose="02020603050405020304" pitchFamily="18" charset="0"/>
              </a:rPr>
              <a:t>Reported key issues include: Lack of Communication, Promotion and Tenure, Harassment, Incivility, and Performance. </a:t>
            </a:r>
          </a:p>
          <a:p>
            <a:endParaRPr lang="en-US" dirty="0"/>
          </a:p>
        </p:txBody>
      </p:sp>
    </p:spTree>
    <p:extLst>
      <p:ext uri="{BB962C8B-B14F-4D97-AF65-F5344CB8AC3E}">
        <p14:creationId xmlns:p14="http://schemas.microsoft.com/office/powerpoint/2010/main" val="39296996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8CD35-44D1-5B4F-8FD7-AD30E90420CA}"/>
              </a:ext>
            </a:extLst>
          </p:cNvPr>
          <p:cNvSpPr>
            <a:spLocks noGrp="1"/>
          </p:cNvSpPr>
          <p:nvPr>
            <p:ph type="title"/>
          </p:nvPr>
        </p:nvSpPr>
        <p:spPr>
          <a:xfrm>
            <a:off x="677334" y="292100"/>
            <a:ext cx="8596668" cy="1114669"/>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Reasons for lack of Consultation with the Ombudsperson</a:t>
            </a:r>
          </a:p>
        </p:txBody>
      </p:sp>
      <p:sp>
        <p:nvSpPr>
          <p:cNvPr id="3" name="Content Placeholder 2">
            <a:extLst>
              <a:ext uri="{FF2B5EF4-FFF2-40B4-BE49-F238E27FC236}">
                <a16:creationId xmlns:a16="http://schemas.microsoft.com/office/drawing/2014/main" id="{01C47192-7D7B-4B44-B697-F56A31DA9081}"/>
              </a:ext>
            </a:extLst>
          </p:cNvPr>
          <p:cNvSpPr>
            <a:spLocks noGrp="1"/>
          </p:cNvSpPr>
          <p:nvPr>
            <p:ph idx="1"/>
          </p:nvPr>
        </p:nvSpPr>
        <p:spPr>
          <a:xfrm>
            <a:off x="583549" y="1783049"/>
            <a:ext cx="8596668" cy="4487332"/>
          </a:xfrm>
        </p:spPr>
        <p:txBody>
          <a:bodyPr>
            <a:normAutofit/>
          </a:bodyPr>
          <a:lstStyle/>
          <a:p>
            <a:r>
              <a:rPr lang="en-US" sz="2000" b="1" dirty="0">
                <a:solidFill>
                  <a:srgbClr val="000000"/>
                </a:solidFill>
                <a:effectLst/>
                <a:latin typeface="Times New Roman" panose="02020603050405020304" pitchFamily="18" charset="0"/>
                <a:ea typeface="Arial Unicode MS"/>
                <a:cs typeface="Times New Roman" panose="02020603050405020304" pitchFamily="18" charset="0"/>
              </a:rPr>
              <a:t>Did not know that the Ombudsperson existed, and did not know what the Ombudsperson does;</a:t>
            </a:r>
          </a:p>
          <a:p>
            <a:r>
              <a:rPr lang="en-US" sz="2000" b="1" dirty="0">
                <a:solidFill>
                  <a:srgbClr val="000000"/>
                </a:solidFill>
                <a:effectLst/>
                <a:latin typeface="Times New Roman" panose="02020603050405020304" pitchFamily="18" charset="0"/>
                <a:ea typeface="Arial Unicode MS"/>
                <a:cs typeface="Times New Roman" panose="02020603050405020304" pitchFamily="18" charset="0"/>
              </a:rPr>
              <a:t>My issue is too small; the Ombudsperson only deals with crises;</a:t>
            </a:r>
          </a:p>
          <a:p>
            <a:r>
              <a:rPr lang="en-US" sz="2000" b="1" dirty="0">
                <a:solidFill>
                  <a:srgbClr val="000000"/>
                </a:solidFill>
                <a:effectLst/>
                <a:latin typeface="Times New Roman" panose="02020603050405020304" pitchFamily="18" charset="0"/>
                <a:ea typeface="Arial Unicode MS"/>
                <a:cs typeface="Times New Roman" panose="02020603050405020304" pitchFamily="18" charset="0"/>
              </a:rPr>
              <a:t>Human Resources--or the Dean’s Office--or Equal Opportunity and Diversity--is already involved;</a:t>
            </a:r>
            <a:endParaRPr lang="en-US" sz="2000" dirty="0">
              <a:solidFill>
                <a:srgbClr val="000000"/>
              </a:solidFill>
              <a:effectLst/>
              <a:latin typeface="Times New Roman" panose="02020603050405020304" pitchFamily="18" charset="0"/>
              <a:ea typeface="Arial Unicode MS"/>
              <a:cs typeface="Times New Roman" panose="02020603050405020304" pitchFamily="18" charset="0"/>
            </a:endParaRPr>
          </a:p>
          <a:p>
            <a:r>
              <a:rPr lang="en-US" sz="2000" b="1" dirty="0">
                <a:solidFill>
                  <a:srgbClr val="000000"/>
                </a:solidFill>
                <a:effectLst/>
                <a:latin typeface="Times New Roman" panose="02020603050405020304" pitchFamily="18" charset="0"/>
                <a:ea typeface="Arial Unicode MS"/>
                <a:cs typeface="Times New Roman" panose="02020603050405020304" pitchFamily="18" charset="0"/>
              </a:rPr>
              <a:t>I</a:t>
            </a:r>
            <a:r>
              <a:rPr lang="en-US" sz="2000" dirty="0">
                <a:solidFill>
                  <a:srgbClr val="000000"/>
                </a:solidFill>
                <a:effectLst/>
                <a:latin typeface="Times New Roman" panose="02020603050405020304" pitchFamily="18" charset="0"/>
                <a:ea typeface="Arial Unicode MS"/>
                <a:cs typeface="Times New Roman" panose="02020603050405020304" pitchFamily="18" charset="0"/>
              </a:rPr>
              <a:t> </a:t>
            </a:r>
            <a:r>
              <a:rPr lang="en-US" sz="2000" b="1" dirty="0">
                <a:solidFill>
                  <a:srgbClr val="000000"/>
                </a:solidFill>
                <a:effectLst/>
                <a:latin typeface="Times New Roman" panose="02020603050405020304" pitchFamily="18" charset="0"/>
                <a:ea typeface="Arial Unicode MS"/>
                <a:cs typeface="Times New Roman" panose="02020603050405020304" pitchFamily="18" charset="0"/>
              </a:rPr>
              <a:t>should be able to solve this issue on my own;</a:t>
            </a:r>
            <a:endParaRPr lang="en-US" sz="2000" dirty="0">
              <a:solidFill>
                <a:srgbClr val="000000"/>
              </a:solidFill>
              <a:effectLst/>
              <a:latin typeface="Times New Roman" panose="02020603050405020304" pitchFamily="18" charset="0"/>
              <a:ea typeface="Arial Unicode MS"/>
              <a:cs typeface="Times New Roman" panose="02020603050405020304" pitchFamily="18" charset="0"/>
            </a:endParaRPr>
          </a:p>
          <a:p>
            <a:r>
              <a:rPr lang="en-US" sz="2000" b="1" dirty="0">
                <a:solidFill>
                  <a:srgbClr val="000000"/>
                </a:solidFill>
                <a:effectLst/>
                <a:latin typeface="Times New Roman" panose="02020603050405020304" pitchFamily="18" charset="0"/>
                <a:ea typeface="Arial Unicode MS"/>
                <a:cs typeface="Times New Roman" panose="02020603050405020304" pitchFamily="18" charset="0"/>
              </a:rPr>
              <a:t>I don’t believe the Ombudsperson will keep this confidential;</a:t>
            </a:r>
          </a:p>
          <a:p>
            <a:r>
              <a:rPr lang="en-US" sz="2000" b="1" dirty="0">
                <a:solidFill>
                  <a:srgbClr val="000000"/>
                </a:solidFill>
                <a:effectLst/>
                <a:latin typeface="Times New Roman" panose="02020603050405020304" pitchFamily="18" charset="0"/>
                <a:ea typeface="Arial Unicode MS"/>
                <a:cs typeface="Times New Roman" panose="02020603050405020304" pitchFamily="18" charset="0"/>
              </a:rPr>
              <a:t>Once I call the Ombudsperson, the situation will be out of my control; and</a:t>
            </a:r>
            <a:endParaRPr lang="en-US" sz="2000" dirty="0">
              <a:solidFill>
                <a:srgbClr val="000000"/>
              </a:solidFill>
              <a:effectLst/>
              <a:latin typeface="Times New Roman" panose="02020603050405020304" pitchFamily="18" charset="0"/>
              <a:ea typeface="Arial Unicode MS"/>
              <a:cs typeface="Times New Roman" panose="02020603050405020304" pitchFamily="18" charset="0"/>
            </a:endParaRPr>
          </a:p>
          <a:p>
            <a:r>
              <a:rPr lang="en-US" sz="2000" b="1" dirty="0">
                <a:solidFill>
                  <a:srgbClr val="000000"/>
                </a:solidFill>
                <a:effectLst/>
                <a:latin typeface="Times New Roman" panose="02020603050405020304" pitchFamily="18" charset="0"/>
                <a:ea typeface="Arial Unicode MS"/>
                <a:cs typeface="Times New Roman" panose="02020603050405020304" pitchFamily="18" charset="0"/>
              </a:rPr>
              <a:t>I am afraid that my supervisor and HR person will find out that I contacted the Ombuds</a:t>
            </a:r>
            <a:r>
              <a:rPr lang="en-US" sz="2000" b="1" dirty="0">
                <a:solidFill>
                  <a:srgbClr val="000000"/>
                </a:solidFill>
                <a:latin typeface="Times New Roman" panose="02020603050405020304" pitchFamily="18" charset="0"/>
                <a:ea typeface="Arial Unicode MS"/>
                <a:cs typeface="Times New Roman" panose="02020603050405020304" pitchFamily="18" charset="0"/>
              </a:rPr>
              <a:t>person</a:t>
            </a:r>
            <a:r>
              <a:rPr lang="en-US" sz="2000" b="1" dirty="0">
                <a:solidFill>
                  <a:srgbClr val="000000"/>
                </a:solidFill>
                <a:effectLst/>
                <a:latin typeface="Times New Roman" panose="02020603050405020304" pitchFamily="18" charset="0"/>
                <a:ea typeface="Arial Unicode MS"/>
                <a:cs typeface="Times New Roman" panose="02020603050405020304" pitchFamily="18" charset="0"/>
              </a:rPr>
              <a:t> and see it as breaking the "chain of command," resulting in me getting in trouble.</a:t>
            </a:r>
            <a:endParaRPr lang="en-US" sz="2000" dirty="0">
              <a:solidFill>
                <a:srgbClr val="000000"/>
              </a:solidFill>
              <a:effectLst/>
              <a:latin typeface="Times New Roman" panose="02020603050405020304" pitchFamily="18" charset="0"/>
              <a:ea typeface="Arial Unicode MS"/>
              <a:cs typeface="Times New Roman" panose="02020603050405020304" pitchFamily="18" charset="0"/>
            </a:endParaRPr>
          </a:p>
          <a:p>
            <a:endParaRPr lang="en-US" sz="1800" dirty="0">
              <a:solidFill>
                <a:srgbClr val="000000"/>
              </a:solidFill>
              <a:effectLst/>
              <a:latin typeface="Helvetica Neue" panose="02000503000000020004" pitchFamily="2"/>
              <a:ea typeface="Arial Unicode MS"/>
              <a:cs typeface="Arial Unicode MS"/>
            </a:endParaRPr>
          </a:p>
          <a:p>
            <a:endParaRPr lang="en-US" sz="1800" dirty="0">
              <a:solidFill>
                <a:srgbClr val="000000"/>
              </a:solidFill>
              <a:effectLst/>
              <a:latin typeface="Helvetica Neue" panose="02000503000000020004" pitchFamily="2"/>
              <a:ea typeface="Arial Unicode MS"/>
              <a:cs typeface="Arial Unicode MS"/>
            </a:endParaRPr>
          </a:p>
          <a:p>
            <a:endParaRPr lang="en-US" sz="1800" dirty="0">
              <a:solidFill>
                <a:srgbClr val="000000"/>
              </a:solidFill>
              <a:effectLst/>
              <a:latin typeface="Helvetica Neue" panose="02000503000000020004" pitchFamily="2"/>
              <a:ea typeface="Arial Unicode MS"/>
              <a:cs typeface="Arial Unicode MS"/>
            </a:endParaRPr>
          </a:p>
          <a:p>
            <a:endParaRPr lang="en-US" sz="1800" dirty="0">
              <a:solidFill>
                <a:srgbClr val="000000"/>
              </a:solidFill>
              <a:effectLst/>
              <a:latin typeface="Helvetica Neue" panose="02000503000000020004" pitchFamily="2"/>
              <a:ea typeface="Arial Unicode MS"/>
              <a:cs typeface="Arial Unicode MS"/>
            </a:endParaRPr>
          </a:p>
          <a:p>
            <a:endParaRPr lang="en-US" sz="1800" dirty="0">
              <a:solidFill>
                <a:srgbClr val="000000"/>
              </a:solidFill>
              <a:effectLst/>
              <a:latin typeface="Helvetica Neue" panose="02000503000000020004" pitchFamily="2"/>
              <a:ea typeface="Arial Unicode MS"/>
              <a:cs typeface="Arial Unicode MS"/>
            </a:endParaRPr>
          </a:p>
          <a:p>
            <a:endParaRPr lang="en-US" sz="1800" dirty="0">
              <a:solidFill>
                <a:srgbClr val="000000"/>
              </a:solidFill>
              <a:effectLst/>
              <a:latin typeface="Helvetica Neue" panose="02000503000000020004" pitchFamily="2"/>
              <a:ea typeface="Arial Unicode MS"/>
              <a:cs typeface="Arial Unicode MS"/>
            </a:endParaRPr>
          </a:p>
          <a:p>
            <a:endParaRPr lang="en-US" dirty="0"/>
          </a:p>
        </p:txBody>
      </p:sp>
    </p:spTree>
    <p:extLst>
      <p:ext uri="{BB962C8B-B14F-4D97-AF65-F5344CB8AC3E}">
        <p14:creationId xmlns:p14="http://schemas.microsoft.com/office/powerpoint/2010/main" val="3680126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8E05B-90A9-C743-8ACA-1D3331A74ADB}"/>
              </a:ext>
            </a:extLst>
          </p:cNvPr>
          <p:cNvSpPr>
            <a:spLocks noGrp="1"/>
          </p:cNvSpPr>
          <p:nvPr>
            <p:ph type="title"/>
          </p:nvPr>
        </p:nvSpPr>
        <p:spPr>
          <a:xfrm>
            <a:off x="247820" y="510117"/>
            <a:ext cx="8956926" cy="1166284"/>
          </a:xfrm>
        </p:spPr>
        <p:txBody>
          <a:bodyPr>
            <a:normAutofit/>
          </a:bodyPr>
          <a:lstStyle/>
          <a:p>
            <a:pPr algn="ctr"/>
            <a:r>
              <a:rPr lang="en-US" dirty="0">
                <a:latin typeface="Times New Roman" panose="02020603050405020304" pitchFamily="18" charset="0"/>
                <a:cs typeface="Times New Roman" panose="02020603050405020304" pitchFamily="18" charset="0"/>
              </a:rPr>
              <a:t>UNIVERSITY FACULTY OMBUDSPERSON</a:t>
            </a:r>
            <a:br>
              <a:rPr lang="en-US" dirty="0">
                <a:latin typeface="Times New Roman" panose="02020603050405020304" pitchFamily="18" charset="0"/>
                <a:cs typeface="Times New Roman" panose="02020603050405020304" pitchFamily="18" charset="0"/>
              </a:rPr>
            </a:br>
            <a:r>
              <a:rPr lang="en-US" sz="2200" dirty="0">
                <a:solidFill>
                  <a:schemeClr val="tx1"/>
                </a:solidFill>
                <a:latin typeface="Times New Roman" panose="02020603050405020304" pitchFamily="18" charset="0"/>
                <a:cs typeface="Times New Roman" panose="02020603050405020304" pitchFamily="18" charset="0"/>
              </a:rPr>
              <a:t>(</a:t>
            </a:r>
            <a:r>
              <a:rPr lang="en-US" sz="2200" dirty="0">
                <a:solidFill>
                  <a:schemeClr val="tx1"/>
                </a:solidFill>
                <a:effectLst/>
                <a:uFill>
                  <a:solidFill>
                    <a:srgbClr val="000000"/>
                  </a:solidFill>
                </a:uFill>
                <a:latin typeface="Times New Roman" panose="02020603050405020304" pitchFamily="18" charset="0"/>
                <a:ea typeface="Arial Unicode MS"/>
                <a:cs typeface="Times New Roman" panose="02020603050405020304" pitchFamily="18" charset="0"/>
              </a:rPr>
              <a:t>University Faculty Senate Standing Rules; Section 9)</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B604C2D-5A35-A843-9AA2-39BD529240CA}"/>
              </a:ext>
            </a:extLst>
          </p:cNvPr>
          <p:cNvSpPr>
            <a:spLocks noGrp="1"/>
          </p:cNvSpPr>
          <p:nvPr>
            <p:ph idx="1"/>
          </p:nvPr>
        </p:nvSpPr>
        <p:spPr>
          <a:xfrm>
            <a:off x="608078" y="2057400"/>
            <a:ext cx="8596668" cy="4290483"/>
          </a:xfrm>
        </p:spPr>
        <p:txBody>
          <a:bodyPr>
            <a:noAutofit/>
          </a:bodyPr>
          <a:lstStyle/>
          <a:p>
            <a:pPr marL="0" indent="0">
              <a:buNone/>
            </a:pPr>
            <a:r>
              <a:rPr lang="en-US" sz="2400" b="1" dirty="0">
                <a:solidFill>
                  <a:srgbClr val="000000"/>
                </a:solidFill>
                <a:effectLst/>
                <a:uFill>
                  <a:solidFill>
                    <a:srgbClr val="000000"/>
                  </a:solidFill>
                </a:uFill>
                <a:latin typeface="Times New Roman" panose="02020603050405020304" pitchFamily="18" charset="0"/>
                <a:ea typeface="Arial Unicode MS"/>
                <a:cs typeface="Times New Roman" panose="02020603050405020304" pitchFamily="18" charset="0"/>
              </a:rPr>
              <a:t>The University Faculty Ombudsperson shall coordinate the training of all college and campus ombudspersons; shall provide for the appropriate dissemination of information among the various college and campus ombudspersons; and shall be the University-level contact for the various college and campus ombudspersons. The University Faculty Ombudsperson shall report periodically to the Senate Council and shall maintain liaison with the Office of the University Provost, the Office of Human Resources and the Office of the University Faculty Senate. The University Faculty Ombudsperson shall have no appeal function.</a:t>
            </a:r>
          </a:p>
          <a:p>
            <a:pPr marL="0" indent="0">
              <a:buNone/>
            </a:pPr>
            <a:r>
              <a:rPr lang="en-US" sz="2300" b="1" dirty="0">
                <a:solidFill>
                  <a:srgbClr val="000000"/>
                </a:solidFill>
                <a:effectLst/>
                <a:uFill>
                  <a:solidFill>
                    <a:srgbClr val="000000"/>
                  </a:solidFill>
                </a:uFill>
                <a:latin typeface="Times New Roman" panose="020F0502020204030204" pitchFamily="34" charset="0"/>
                <a:ea typeface="Times New Roman" panose="020F0502020204030204" pitchFamily="34" charset="0"/>
                <a:cs typeface="Arial Unicode MS"/>
              </a:rPr>
              <a:t> </a:t>
            </a:r>
            <a:endParaRPr lang="en-US" sz="2300" b="1" dirty="0">
              <a:solidFill>
                <a:srgbClr val="000000"/>
              </a:solidFill>
              <a:effectLst/>
              <a:uFill>
                <a:solidFill>
                  <a:srgbClr val="000000"/>
                </a:solidFill>
              </a:uFill>
              <a:latin typeface="Helvetica Neue" panose="02000503000000020004" pitchFamily="2"/>
              <a:ea typeface="Arial Unicode MS"/>
              <a:cs typeface="Arial Unicode MS"/>
            </a:endParaRPr>
          </a:p>
        </p:txBody>
      </p:sp>
    </p:spTree>
    <p:extLst>
      <p:ext uri="{BB962C8B-B14F-4D97-AF65-F5344CB8AC3E}">
        <p14:creationId xmlns:p14="http://schemas.microsoft.com/office/powerpoint/2010/main" val="3558243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BC88D-8E5B-C049-A479-56E3E1191706}"/>
              </a:ext>
            </a:extLst>
          </p:cNvPr>
          <p:cNvSpPr>
            <a:spLocks noGrp="1"/>
          </p:cNvSpPr>
          <p:nvPr>
            <p:ph type="title"/>
          </p:nvPr>
        </p:nvSpPr>
        <p:spPr>
          <a:xfrm>
            <a:off x="203542" y="167640"/>
            <a:ext cx="8596668" cy="999067"/>
          </a:xfrm>
        </p:spPr>
        <p:txBody>
          <a:bodyPr>
            <a:normAutofit fontScale="90000"/>
          </a:bodyPr>
          <a:lstStyle/>
          <a:p>
            <a:pPr algn="ctr"/>
            <a:r>
              <a:rPr lang="en-US" sz="4400" dirty="0">
                <a:latin typeface="Times New Roman" panose="02020603050405020304" pitchFamily="18" charset="0"/>
                <a:cs typeface="Times New Roman" panose="02020603050405020304" pitchFamily="18" charset="0"/>
              </a:rPr>
              <a:t>UNIT OMBUDSPERSON</a:t>
            </a:r>
            <a:br>
              <a:rPr lang="en-US" dirty="0"/>
            </a:br>
            <a:r>
              <a:rPr lang="en-US" sz="2200" dirty="0">
                <a:solidFill>
                  <a:schemeClr val="tx1"/>
                </a:solidFill>
              </a:rPr>
              <a:t>(</a:t>
            </a:r>
            <a:r>
              <a:rPr lang="de-DE" sz="2200" cap="all" dirty="0">
                <a:solidFill>
                  <a:schemeClr val="tx1"/>
                </a:solidFill>
                <a:effectLst/>
                <a:uFill>
                  <a:solidFill>
                    <a:srgbClr val="000000"/>
                  </a:solidFill>
                </a:uFill>
                <a:latin typeface="Times New Roman" panose="02020603050405020304" pitchFamily="18" charset="0"/>
                <a:ea typeface="Times New Roman" panose="02020603050405020304" pitchFamily="18" charset="0"/>
              </a:rPr>
              <a:t>AC76</a:t>
            </a:r>
            <a:r>
              <a:rPr lang="en-US" sz="2200" dirty="0">
                <a:solidFill>
                  <a:schemeClr val="tx1"/>
                </a:solidFill>
                <a:effectLst/>
                <a:uFill>
                  <a:solidFill>
                    <a:srgbClr val="000000"/>
                  </a:solidFill>
                </a:uFill>
                <a:latin typeface="Times New Roman" panose="02020603050405020304" pitchFamily="18" charset="0"/>
                <a:ea typeface="Times New Roman" panose="02020603050405020304" pitchFamily="18" charset="0"/>
              </a:rPr>
              <a:t> Faculty Rights and Responsibility)</a:t>
            </a:r>
            <a:br>
              <a:rPr lang="en-US" sz="1800" dirty="0">
                <a:solidFill>
                  <a:schemeClr val="tx1"/>
                </a:solidFill>
                <a:effectLst/>
                <a:uFill>
                  <a:solidFill>
                    <a:srgbClr val="000000"/>
                  </a:solidFill>
                </a:uFill>
                <a:latin typeface="Times New Roman" panose="02020603050405020304" pitchFamily="18" charset="0"/>
                <a:ea typeface="Times New Roman" panose="02020603050405020304" pitchFamily="18" charset="0"/>
              </a:rPr>
            </a:br>
            <a:br>
              <a:rPr lang="en-US" dirty="0"/>
            </a:br>
            <a:endParaRPr lang="en-US" dirty="0"/>
          </a:p>
        </p:txBody>
      </p:sp>
      <p:sp>
        <p:nvSpPr>
          <p:cNvPr id="3" name="Content Placeholder 2">
            <a:extLst>
              <a:ext uri="{FF2B5EF4-FFF2-40B4-BE49-F238E27FC236}">
                <a16:creationId xmlns:a16="http://schemas.microsoft.com/office/drawing/2014/main" id="{B05A157A-5584-6043-9672-2F0F204E0FB4}"/>
              </a:ext>
            </a:extLst>
          </p:cNvPr>
          <p:cNvSpPr>
            <a:spLocks noGrp="1"/>
          </p:cNvSpPr>
          <p:nvPr>
            <p:ph idx="1"/>
          </p:nvPr>
        </p:nvSpPr>
        <p:spPr>
          <a:xfrm>
            <a:off x="325462" y="1051560"/>
            <a:ext cx="8918060" cy="5486400"/>
          </a:xfrm>
        </p:spPr>
        <p:txBody>
          <a:bodyPr>
            <a:normAutofit fontScale="25000" lnSpcReduction="20000"/>
          </a:bodyPr>
          <a:lstStyle/>
          <a:p>
            <a:pPr marL="0" indent="0">
              <a:buNone/>
            </a:pPr>
            <a:endParaRPr lang="en-US" sz="62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lvl="0" fontAlgn="base"/>
            <a:r>
              <a:rPr lang="en-US" sz="8000" b="1" u="none" strike="noStrike" kern="0" spc="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Clarification of misunderstandings;</a:t>
            </a:r>
          </a:p>
          <a:p>
            <a:pPr lvl="0" fontAlgn="base"/>
            <a:r>
              <a:rPr lang="en-US" sz="8000" b="1" u="none" strike="noStrike" kern="0" spc="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Advising faculty and administrators as to appropriate courses of action;</a:t>
            </a:r>
          </a:p>
          <a:p>
            <a:pPr lvl="0" fontAlgn="base"/>
            <a:r>
              <a:rPr lang="en-US" sz="8000" b="1" u="none" strike="noStrike" kern="0" spc="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Assisting in the informal resolution of differences;</a:t>
            </a:r>
            <a:endParaRPr lang="en-US" sz="8000" b="1" kern="0" dirty="0">
              <a:solidFill>
                <a:srgbClr val="000000"/>
              </a:solidFill>
              <a:uFill>
                <a:solidFill>
                  <a:srgbClr val="000000"/>
                </a:solidFill>
              </a:uFill>
              <a:latin typeface="Times New Roman" panose="02020603050405020304" pitchFamily="18" charset="0"/>
              <a:ea typeface="Arial Unicode MS"/>
              <a:cs typeface="Times New Roman" panose="02020603050405020304" pitchFamily="18" charset="0"/>
            </a:endParaRPr>
          </a:p>
          <a:p>
            <a:pPr lvl="0" fontAlgn="base"/>
            <a:r>
              <a:rPr lang="en-US" sz="8000" b="1" u="none" strike="noStrike" kern="0" spc="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Assuring that appropriate department, college and/or campus procedures are exhausted before referring the case to higher levels;</a:t>
            </a:r>
          </a:p>
          <a:p>
            <a:pPr lvl="0" fontAlgn="base"/>
            <a:r>
              <a:rPr lang="en-US" sz="8000" b="1" u="none" strike="noStrike" kern="0" spc="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Informing the Office of the Executive Vice President and Provost and appropriate college or campus officials if a matter cannot be resolved at the lower level and the case is to be referred to the Committee on Faculty Rights and Responsibilities.</a:t>
            </a:r>
          </a:p>
          <a:p>
            <a:pPr lvl="0" fontAlgn="base"/>
            <a:r>
              <a:rPr lang="en-US" sz="8000" b="1" u="none" strike="noStrike" kern="0" spc="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The Ombudsperson shall not: </a:t>
            </a:r>
          </a:p>
          <a:p>
            <a:pPr lvl="1" fontAlgn="base"/>
            <a:r>
              <a:rPr lang="en-US" sz="8000" b="1" u="none" strike="noStrike" kern="0" spc="0" dirty="0">
                <a:solidFill>
                  <a:srgbClr val="000000"/>
                </a:solidFill>
                <a:effectLst/>
                <a:uFill>
                  <a:solidFill>
                    <a:srgbClr val="000000"/>
                  </a:solidFill>
                </a:uFill>
                <a:latin typeface="Times New Roman" panose="02020603050405020304" pitchFamily="18" charset="0"/>
                <a:ea typeface="Courier New" panose="02070309020205020404" pitchFamily="49" charset="0"/>
                <a:cs typeface="Times New Roman" panose="02020603050405020304" pitchFamily="18" charset="0"/>
              </a:rPr>
              <a:t>Hold hearings;</a:t>
            </a:r>
          </a:p>
          <a:p>
            <a:pPr lvl="1" fontAlgn="base"/>
            <a:r>
              <a:rPr lang="en-US" sz="8000" b="1" u="none" strike="noStrike" kern="0" spc="0" dirty="0">
                <a:solidFill>
                  <a:srgbClr val="000000"/>
                </a:solidFill>
                <a:effectLst/>
                <a:uFill>
                  <a:solidFill>
                    <a:srgbClr val="000000"/>
                  </a:solidFill>
                </a:uFill>
                <a:latin typeface="Times New Roman" panose="02020603050405020304" pitchFamily="18" charset="0"/>
                <a:ea typeface="Courier New" panose="02070309020205020404" pitchFamily="49" charset="0"/>
                <a:cs typeface="Times New Roman" panose="02020603050405020304" pitchFamily="18" charset="0"/>
              </a:rPr>
              <a:t>Exceed the role of conciliator and advisor;</a:t>
            </a:r>
          </a:p>
          <a:p>
            <a:pPr lvl="1" fontAlgn="base"/>
            <a:r>
              <a:rPr lang="en-US" sz="8000" b="1" u="none" strike="noStrike" kern="0" spc="0" dirty="0">
                <a:solidFill>
                  <a:srgbClr val="000000"/>
                </a:solidFill>
                <a:effectLst/>
                <a:uFill>
                  <a:solidFill>
                    <a:srgbClr val="000000"/>
                  </a:solidFill>
                </a:uFill>
                <a:latin typeface="Times New Roman" panose="02020603050405020304" pitchFamily="18" charset="0"/>
                <a:ea typeface="Courier New" panose="02070309020205020404" pitchFamily="49" charset="0"/>
                <a:cs typeface="Times New Roman" panose="02020603050405020304" pitchFamily="18" charset="0"/>
              </a:rPr>
              <a:t>Substitute his or her judgment for that of appropriate administrative and/or faculty bodies;</a:t>
            </a:r>
          </a:p>
          <a:p>
            <a:pPr lvl="1" fontAlgn="base"/>
            <a:r>
              <a:rPr lang="en-US" sz="8000" b="1" u="none" strike="noStrike" kern="0" spc="0" dirty="0">
                <a:solidFill>
                  <a:srgbClr val="000000"/>
                </a:solidFill>
                <a:effectLst/>
                <a:uFill>
                  <a:solidFill>
                    <a:srgbClr val="000000"/>
                  </a:solidFill>
                </a:uFill>
                <a:latin typeface="Times New Roman" panose="02020603050405020304" pitchFamily="18" charset="0"/>
                <a:ea typeface="Courier New" panose="02070309020205020404" pitchFamily="49" charset="0"/>
                <a:cs typeface="Times New Roman" panose="02020603050405020304" pitchFamily="18" charset="0"/>
              </a:rPr>
              <a:t>Serve as counsel for either party to a complaint before the Hearing Board.</a:t>
            </a:r>
          </a:p>
          <a:p>
            <a:endParaRPr lang="en-US" dirty="0"/>
          </a:p>
        </p:txBody>
      </p:sp>
    </p:spTree>
    <p:extLst>
      <p:ext uri="{BB962C8B-B14F-4D97-AF65-F5344CB8AC3E}">
        <p14:creationId xmlns:p14="http://schemas.microsoft.com/office/powerpoint/2010/main" val="3336040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78850-C90A-454E-8BC4-7AB6A17EFDD8}"/>
              </a:ext>
            </a:extLst>
          </p:cNvPr>
          <p:cNvSpPr>
            <a:spLocks noGrp="1"/>
          </p:cNvSpPr>
          <p:nvPr>
            <p:ph type="title"/>
          </p:nvPr>
        </p:nvSpPr>
        <p:spPr>
          <a:xfrm>
            <a:off x="95251" y="609600"/>
            <a:ext cx="9178752" cy="1062567"/>
          </a:xfrm>
        </p:spPr>
        <p:txBody>
          <a:bodyPr>
            <a:normAutofit/>
          </a:bodyPr>
          <a:lstStyle/>
          <a:p>
            <a:pPr algn="ctr"/>
            <a:r>
              <a:rPr lang="en-US" sz="3100" b="1" dirty="0">
                <a:latin typeface="Times New Roman" panose="02020603050405020304" pitchFamily="18" charset="0"/>
                <a:cs typeface="Times New Roman" panose="02020603050405020304" pitchFamily="18" charset="0"/>
              </a:rPr>
              <a:t>STANDARD OF PRACTICE/CODE OF ETHICS</a:t>
            </a:r>
            <a:br>
              <a:rPr lang="en-US" sz="3100" b="1" dirty="0">
                <a:latin typeface="Times New Roman" panose="02020603050405020304" pitchFamily="18" charset="0"/>
                <a:cs typeface="Times New Roman" panose="02020603050405020304" pitchFamily="18" charset="0"/>
              </a:rPr>
            </a:br>
            <a:r>
              <a:rPr lang="en-US" sz="2000" dirty="0">
                <a:solidFill>
                  <a:srgbClr val="0070C0"/>
                </a:solidFill>
                <a:latin typeface="Times New Roman" panose="02020603050405020304" pitchFamily="18" charset="0"/>
                <a:cs typeface="Times New Roman" panose="02020603050405020304" pitchFamily="18" charset="0"/>
              </a:rPr>
              <a:t> (</a:t>
            </a:r>
            <a:r>
              <a:rPr lang="en-US" sz="2000" u="sng" dirty="0">
                <a:solidFill>
                  <a:srgbClr val="0070C0"/>
                </a:solidFill>
                <a:effectLst/>
                <a:uFill>
                  <a:solidFill>
                    <a:srgbClr val="0563C1"/>
                  </a:solidFill>
                </a:uFill>
                <a:latin typeface="Times New Roman" panose="02020603050405020304" pitchFamily="18" charset="0"/>
                <a:ea typeface="Arial Unicode MS"/>
                <a:cs typeface="Times New Roman" panose="02020603050405020304" pitchFamily="18" charset="0"/>
                <a:hlinkClick r:id="rId2">
                  <a:extLst>
                    <a:ext uri="{A12FA001-AC4F-418D-AE19-62706E023703}">
                      <ahyp:hlinkClr xmlns:ahyp="http://schemas.microsoft.com/office/drawing/2018/hyperlinkcolor" val="tx"/>
                    </a:ext>
                  </a:extLst>
                </a:hlinkClick>
              </a:rPr>
              <a:t>https://www.ombudsassociation.org/home.aspx</a:t>
            </a:r>
            <a:r>
              <a:rPr lang="en-US" sz="2000" u="sng" dirty="0">
                <a:solidFill>
                  <a:srgbClr val="0070C0"/>
                </a:solidFill>
                <a:effectLst/>
                <a:uFill>
                  <a:solidFill>
                    <a:srgbClr val="0563C1"/>
                  </a:solidFill>
                </a:uFill>
                <a:latin typeface="Times New Roman" panose="02020603050405020304" pitchFamily="18" charset="0"/>
                <a:ea typeface="Arial Unicode MS"/>
                <a:cs typeface="Times New Roman" panose="02020603050405020304" pitchFamily="18" charset="0"/>
              </a:rPr>
              <a:t>)</a:t>
            </a:r>
            <a:endParaRPr lang="en-US" sz="2000"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383F01F-EA7F-DA47-9863-4196EFCB40A0}"/>
              </a:ext>
            </a:extLst>
          </p:cNvPr>
          <p:cNvSpPr>
            <a:spLocks noGrp="1"/>
          </p:cNvSpPr>
          <p:nvPr>
            <p:ph idx="1"/>
          </p:nvPr>
        </p:nvSpPr>
        <p:spPr>
          <a:xfrm>
            <a:off x="677334" y="2160590"/>
            <a:ext cx="8596668" cy="2472370"/>
          </a:xfrm>
        </p:spPr>
        <p:txBody>
          <a:bodyPr>
            <a:normAutofit fontScale="92500" lnSpcReduction="20000"/>
          </a:bodyPr>
          <a:lstStyle/>
          <a:p>
            <a:pPr marL="0" indent="0" algn="ctr">
              <a:buNone/>
            </a:pPr>
            <a:r>
              <a:rPr lang="de-DE" sz="4000" b="1" dirty="0">
                <a:solidFill>
                  <a:srgbClr val="000000"/>
                </a:solidFill>
                <a:effectLst/>
                <a:uFill>
                  <a:solidFill>
                    <a:srgbClr val="000000"/>
                  </a:solidFill>
                </a:uFill>
                <a:latin typeface="Times New Roman" panose="02020603050405020304" pitchFamily="18" charset="0"/>
                <a:ea typeface="Calibri" panose="020F0502020204030204" pitchFamily="34" charset="0"/>
                <a:cs typeface="Calibri" panose="020F0502020204030204" pitchFamily="34" charset="0"/>
              </a:rPr>
              <a:t>INDEPENDENCE</a:t>
            </a:r>
            <a:endParaRPr lang="en-US" sz="4000" b="1" dirty="0">
              <a:solidFill>
                <a:srgbClr val="000000"/>
              </a:solidFill>
              <a:effectLst/>
              <a:uFill>
                <a:solidFill>
                  <a:srgbClr val="000000"/>
                </a:solidFill>
              </a:uFill>
              <a:latin typeface="Times New Roman" panose="02020603050405020304" pitchFamily="18" charset="0"/>
              <a:ea typeface="Calibri" panose="020F0502020204030204" pitchFamily="34" charset="0"/>
              <a:cs typeface="Calibri" panose="020F0502020204030204" pitchFamily="34" charset="0"/>
            </a:endParaRPr>
          </a:p>
          <a:p>
            <a:pPr marL="0" indent="0" algn="ctr">
              <a:buNone/>
            </a:pPr>
            <a:r>
              <a:rPr lang="en-US" sz="4000" b="1" dirty="0">
                <a:effectLst/>
                <a:latin typeface="Times New Roman" panose="02020603050405020304" pitchFamily="18" charset="0"/>
                <a:ea typeface="Arial Unicode MS"/>
              </a:rPr>
              <a:t>CONFIDENTIALITY</a:t>
            </a:r>
            <a:endParaRPr lang="en-US" sz="4000" b="1" dirty="0">
              <a:solidFill>
                <a:srgbClr val="000000"/>
              </a:solidFill>
              <a:effectLst/>
              <a:uFill>
                <a:solidFill>
                  <a:srgbClr val="000000"/>
                </a:solidFill>
              </a:uFill>
              <a:latin typeface="Times New Roman" panose="02020603050405020304" pitchFamily="18" charset="0"/>
              <a:ea typeface="Calibri" panose="020F0502020204030204" pitchFamily="34" charset="0"/>
              <a:cs typeface="Calibri" panose="020F0502020204030204" pitchFamily="34" charset="0"/>
            </a:endParaRPr>
          </a:p>
          <a:p>
            <a:pPr marL="0" indent="0" algn="ctr">
              <a:buNone/>
            </a:pPr>
            <a:r>
              <a:rPr lang="de-DE" sz="4000" b="1" dirty="0" err="1">
                <a:solidFill>
                  <a:srgbClr val="000000"/>
                </a:solidFill>
                <a:effectLst/>
                <a:uFill>
                  <a:solidFill>
                    <a:srgbClr val="000000"/>
                  </a:solidFill>
                </a:uFill>
                <a:latin typeface="Times New Roman" panose="02020603050405020304" pitchFamily="18" charset="0"/>
                <a:ea typeface="Calibri" panose="020F0502020204030204" pitchFamily="34" charset="0"/>
                <a:cs typeface="Calibri" panose="020F0502020204030204" pitchFamily="34" charset="0"/>
              </a:rPr>
              <a:t>NEUTRALITY</a:t>
            </a:r>
            <a:r>
              <a:rPr lang="de-DE" sz="4000" b="1" dirty="0">
                <a:solidFill>
                  <a:srgbClr val="000000"/>
                </a:solidFill>
                <a:effectLst/>
                <a:uFill>
                  <a:solidFill>
                    <a:srgbClr val="000000"/>
                  </a:solidFill>
                </a:uFill>
                <a:latin typeface="Times New Roman" panose="02020603050405020304" pitchFamily="18" charset="0"/>
                <a:ea typeface="Calibri" panose="020F0502020204030204" pitchFamily="34" charset="0"/>
                <a:cs typeface="Calibri" panose="020F0502020204030204" pitchFamily="34" charset="0"/>
              </a:rPr>
              <a:t> </a:t>
            </a:r>
            <a:r>
              <a:rPr lang="en-US" sz="4000" b="1" dirty="0">
                <a:solidFill>
                  <a:srgbClr val="000000"/>
                </a:solidFill>
                <a:effectLst/>
                <a:uFill>
                  <a:solidFill>
                    <a:srgbClr val="000000"/>
                  </a:solidFill>
                </a:uFill>
                <a:latin typeface="Times New Roman" panose="02020603050405020304" pitchFamily="18" charset="0"/>
                <a:ea typeface="Calibri" panose="020F0502020204030204" pitchFamily="34" charset="0"/>
                <a:cs typeface="Calibri" panose="020F0502020204030204" pitchFamily="34" charset="0"/>
              </a:rPr>
              <a:t>&amp;</a:t>
            </a:r>
            <a:r>
              <a:rPr lang="de-DE" sz="4000" b="1" dirty="0">
                <a:solidFill>
                  <a:srgbClr val="000000"/>
                </a:solidFill>
                <a:effectLst/>
                <a:uFill>
                  <a:solidFill>
                    <a:srgbClr val="000000"/>
                  </a:solidFill>
                </a:uFill>
                <a:latin typeface="Times New Roman" panose="02020603050405020304" pitchFamily="18" charset="0"/>
                <a:ea typeface="Calibri" panose="020F0502020204030204" pitchFamily="34" charset="0"/>
                <a:cs typeface="Calibri" panose="020F0502020204030204" pitchFamily="34" charset="0"/>
              </a:rPr>
              <a:t> </a:t>
            </a:r>
            <a:r>
              <a:rPr lang="de-DE" sz="4000" b="1" dirty="0" err="1">
                <a:solidFill>
                  <a:srgbClr val="000000"/>
                </a:solidFill>
                <a:effectLst/>
                <a:uFill>
                  <a:solidFill>
                    <a:srgbClr val="000000"/>
                  </a:solidFill>
                </a:uFill>
                <a:latin typeface="Times New Roman" panose="02020603050405020304" pitchFamily="18" charset="0"/>
                <a:ea typeface="Calibri" panose="020F0502020204030204" pitchFamily="34" charset="0"/>
                <a:cs typeface="Calibri" panose="020F0502020204030204" pitchFamily="34" charset="0"/>
              </a:rPr>
              <a:t>IMPARTIALITY</a:t>
            </a:r>
            <a:r>
              <a:rPr lang="en-US" sz="4000" dirty="0">
                <a:effectLst/>
              </a:rPr>
              <a:t> </a:t>
            </a:r>
          </a:p>
          <a:p>
            <a:pPr marL="0" indent="0" algn="ctr">
              <a:buNone/>
            </a:pPr>
            <a:r>
              <a:rPr lang="en-US" sz="4000" b="1" dirty="0">
                <a:latin typeface="Times New Roman" panose="02020603050405020304" pitchFamily="18" charset="0"/>
                <a:cs typeface="Times New Roman" panose="02020603050405020304" pitchFamily="18" charset="0"/>
              </a:rPr>
              <a:t>INFORMALITY</a:t>
            </a:r>
            <a:endParaRPr lang="en-US" sz="4000" b="1" dirty="0">
              <a:effectLst/>
              <a:latin typeface="Times New Roman" panose="02020603050405020304" pitchFamily="18" charset="0"/>
              <a:cs typeface="Times New Roman" panose="02020603050405020304" pitchFamily="18" charset="0"/>
            </a:endParaRPr>
          </a:p>
          <a:p>
            <a:pPr algn="ctr"/>
            <a:endParaRPr lang="en-US" dirty="0">
              <a:effectLst/>
            </a:endParaRPr>
          </a:p>
          <a:p>
            <a:pPr algn="ctr"/>
            <a:endParaRPr lang="en-US" sz="1800"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67356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8BFB4-4A19-6844-9016-DDEBF87A49A3}"/>
              </a:ext>
            </a:extLst>
          </p:cNvPr>
          <p:cNvSpPr>
            <a:spLocks noGrp="1"/>
          </p:cNvSpPr>
          <p:nvPr>
            <p:ph type="title"/>
          </p:nvPr>
        </p:nvSpPr>
        <p:spPr>
          <a:xfrm>
            <a:off x="560917" y="450850"/>
            <a:ext cx="8596668" cy="1083733"/>
          </a:xfrm>
        </p:spPr>
        <p:txBody>
          <a:bodyPr>
            <a:normAutofit fontScale="90000"/>
          </a:bodyPr>
          <a:lstStyle/>
          <a:p>
            <a:pPr algn="ctr"/>
            <a:br>
              <a:rPr lang="en-US" sz="3600" b="1" dirty="0">
                <a:effectLst/>
                <a:uFill>
                  <a:solidFill>
                    <a:srgbClr val="000000"/>
                  </a:solidFill>
                </a:uFill>
                <a:latin typeface="Times New Roman" panose="02020603050405020304" pitchFamily="18" charset="0"/>
                <a:ea typeface="Calibri" panose="020F0502020204030204" pitchFamily="34" charset="0"/>
                <a:cs typeface="Calibri" panose="020F0502020204030204" pitchFamily="34" charset="0"/>
              </a:rPr>
            </a:br>
            <a:r>
              <a:rPr lang="de-DE" sz="3600" b="1" dirty="0">
                <a:effectLst/>
                <a:uFill>
                  <a:solidFill>
                    <a:srgbClr val="000000"/>
                  </a:solidFill>
                </a:uFill>
                <a:latin typeface="Times New Roman" panose="02020603050405020304" pitchFamily="18" charset="0"/>
                <a:ea typeface="Calibri" panose="020F0502020204030204" pitchFamily="34" charset="0"/>
                <a:cs typeface="Calibri" panose="020F0502020204030204" pitchFamily="34" charset="0"/>
              </a:rPr>
              <a:t>INDEPENDENCE</a:t>
            </a:r>
            <a:endParaRPr lang="en-US" dirty="0"/>
          </a:p>
        </p:txBody>
      </p:sp>
      <p:sp>
        <p:nvSpPr>
          <p:cNvPr id="3" name="Content Placeholder 2">
            <a:extLst>
              <a:ext uri="{FF2B5EF4-FFF2-40B4-BE49-F238E27FC236}">
                <a16:creationId xmlns:a16="http://schemas.microsoft.com/office/drawing/2014/main" id="{223A3A01-D27B-5843-8195-1ACD41BDA7D8}"/>
              </a:ext>
            </a:extLst>
          </p:cNvPr>
          <p:cNvSpPr>
            <a:spLocks noGrp="1"/>
          </p:cNvSpPr>
          <p:nvPr>
            <p:ph idx="1"/>
          </p:nvPr>
        </p:nvSpPr>
        <p:spPr>
          <a:xfrm>
            <a:off x="560917" y="1755513"/>
            <a:ext cx="8596668" cy="3214052"/>
          </a:xfrm>
        </p:spPr>
        <p:txBody>
          <a:bodyPr>
            <a:normAutofit fontScale="92500" lnSpcReduction="10000"/>
          </a:bodyPr>
          <a:lstStyle/>
          <a:p>
            <a:pPr marL="0" indent="0">
              <a:buNone/>
            </a:pPr>
            <a:endParaRPr lang="en-US" sz="1800"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p>
            <a:pPr marL="0" lvl="0" indent="0" fontAlgn="base">
              <a:buNone/>
            </a:pPr>
            <a:r>
              <a:rPr lang="en-US" sz="2600" b="1" u="none" strike="noStrike" kern="0" spc="0" dirty="0">
                <a:solidFill>
                  <a:srgbClr val="000000"/>
                </a:solidFill>
                <a:effectLst/>
                <a:uFill>
                  <a:solidFill>
                    <a:srgbClr val="000000"/>
                  </a:solidFill>
                </a:uFill>
                <a:latin typeface="Times New Roman" panose="02020603050405020304" pitchFamily="18" charset="0"/>
                <a:ea typeface="Symbol" pitchFamily="2" charset="2"/>
                <a:cs typeface="Calibri" panose="020F0502020204030204" pitchFamily="34" charset="0"/>
              </a:rPr>
              <a:t>Ombudsperson:</a:t>
            </a:r>
          </a:p>
          <a:p>
            <a:pPr lvl="0" fontAlgn="base"/>
            <a:r>
              <a:rPr lang="en-US" sz="2200" b="1" kern="0" dirty="0">
                <a:solidFill>
                  <a:srgbClr val="000000"/>
                </a:solidFill>
                <a:uFill>
                  <a:solidFill>
                    <a:srgbClr val="000000"/>
                  </a:solidFill>
                </a:uFill>
                <a:latin typeface="Times New Roman" panose="02020603050405020304" pitchFamily="18" charset="0"/>
                <a:ea typeface="Symbol" pitchFamily="2" charset="2"/>
                <a:cs typeface="Times New Roman" panose="02020603050405020304" pitchFamily="18" charset="0"/>
              </a:rPr>
              <a:t>Is</a:t>
            </a:r>
            <a:r>
              <a:rPr lang="en-US" sz="2200" b="1" u="none" strike="noStrike" kern="0" spc="0" dirty="0">
                <a:solidFill>
                  <a:srgbClr val="000000"/>
                </a:solidFill>
                <a:effectLst/>
                <a:uFill>
                  <a:solidFill>
                    <a:srgbClr val="000000"/>
                  </a:solidFill>
                </a:uFill>
                <a:latin typeface="Times New Roman" panose="02020603050405020304" pitchFamily="18" charset="0"/>
                <a:ea typeface="Symbol" pitchFamily="2" charset="2"/>
                <a:cs typeface="Times New Roman" panose="02020603050405020304" pitchFamily="18" charset="0"/>
              </a:rPr>
              <a:t> independent from other organizational entities;</a:t>
            </a:r>
          </a:p>
          <a:p>
            <a:pPr lvl="0" fontAlgn="base"/>
            <a:r>
              <a:rPr lang="en-US" sz="2200" b="1" kern="0" dirty="0">
                <a:solidFill>
                  <a:srgbClr val="000000"/>
                </a:solidFill>
                <a:uFill>
                  <a:solidFill>
                    <a:srgbClr val="000000"/>
                  </a:solidFill>
                </a:uFill>
                <a:latin typeface="Times New Roman" panose="02020603050405020304" pitchFamily="18" charset="0"/>
                <a:ea typeface="Symbol" pitchFamily="2" charset="2"/>
                <a:cs typeface="Times New Roman" panose="02020603050405020304" pitchFamily="18" charset="0"/>
              </a:rPr>
              <a:t>H</a:t>
            </a:r>
            <a:r>
              <a:rPr lang="en-US" sz="2200" b="1" u="none" strike="noStrike" kern="0" spc="0" dirty="0">
                <a:solidFill>
                  <a:srgbClr val="000000"/>
                </a:solidFill>
                <a:effectLst/>
                <a:uFill>
                  <a:solidFill>
                    <a:srgbClr val="000000"/>
                  </a:solidFill>
                </a:uFill>
                <a:latin typeface="Times New Roman" panose="02020603050405020304" pitchFamily="18" charset="0"/>
                <a:ea typeface="Symbol" pitchFamily="2" charset="2"/>
                <a:cs typeface="Times New Roman" panose="02020603050405020304" pitchFamily="18" charset="0"/>
              </a:rPr>
              <a:t>olds no other position within the organization which might compromise independence; and</a:t>
            </a:r>
          </a:p>
          <a:p>
            <a:pPr lvl="0" fontAlgn="base"/>
            <a:r>
              <a:rPr lang="en-US" sz="2200" b="1" kern="0" dirty="0">
                <a:solidFill>
                  <a:srgbClr val="000000"/>
                </a:solidFill>
                <a:uFill>
                  <a:solidFill>
                    <a:srgbClr val="000000"/>
                  </a:solidFill>
                </a:uFill>
                <a:latin typeface="Times New Roman" panose="02020603050405020304" pitchFamily="18" charset="0"/>
                <a:ea typeface="Symbol" pitchFamily="2" charset="2"/>
                <a:cs typeface="Times New Roman" panose="02020603050405020304" pitchFamily="18" charset="0"/>
              </a:rPr>
              <a:t>E</a:t>
            </a:r>
            <a:r>
              <a:rPr lang="en-US" sz="2200" b="1" u="none" strike="noStrike" kern="0" spc="0" dirty="0">
                <a:solidFill>
                  <a:srgbClr val="000000"/>
                </a:solidFill>
                <a:effectLst/>
                <a:uFill>
                  <a:solidFill>
                    <a:srgbClr val="000000"/>
                  </a:solidFill>
                </a:uFill>
                <a:latin typeface="Times New Roman" panose="02020603050405020304" pitchFamily="18" charset="0"/>
                <a:ea typeface="Symbol" pitchFamily="2" charset="2"/>
                <a:cs typeface="Times New Roman" panose="02020603050405020304" pitchFamily="18" charset="0"/>
              </a:rPr>
              <a:t>xercises sole discretion over whether or how to act regarding an individual’s concern, a trend or concerns of multiple individuals over time. </a:t>
            </a:r>
          </a:p>
          <a:p>
            <a:pPr marL="0" indent="0">
              <a:buNone/>
            </a:pPr>
            <a:r>
              <a:rPr lang="en-US" sz="18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Calibri" panose="020F0502020204030204" pitchFamily="34" charset="0"/>
              </a:rPr>
              <a:t> </a:t>
            </a:r>
            <a:endParaRPr lang="en-US" sz="1800"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25884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37959-C397-3B42-A152-65D91D80F96F}"/>
              </a:ext>
            </a:extLst>
          </p:cNvPr>
          <p:cNvSpPr>
            <a:spLocks noGrp="1"/>
          </p:cNvSpPr>
          <p:nvPr>
            <p:ph type="title"/>
          </p:nvPr>
        </p:nvSpPr>
        <p:spPr>
          <a:xfrm>
            <a:off x="677334" y="609600"/>
            <a:ext cx="8596668" cy="861483"/>
          </a:xfrm>
        </p:spPr>
        <p:txBody>
          <a:bodyPr/>
          <a:lstStyle/>
          <a:p>
            <a:pPr algn="ctr"/>
            <a:r>
              <a:rPr lang="en-US" b="1" dirty="0">
                <a:effectLst/>
                <a:latin typeface="Times New Roman" panose="02020603050405020304" pitchFamily="18" charset="0"/>
                <a:ea typeface="Arial Unicode MS"/>
              </a:rPr>
              <a:t>CONFIDENTIALITY</a:t>
            </a:r>
            <a:r>
              <a:rPr lang="en-US" dirty="0">
                <a:effectLst/>
              </a:rPr>
              <a:t> </a:t>
            </a:r>
            <a:r>
              <a:rPr lang="en-US" dirty="0">
                <a:effectLst/>
                <a:latin typeface="Times New Roman" panose="02020603050405020304" pitchFamily="18" charset="0"/>
                <a:cs typeface="Times New Roman" panose="02020603050405020304" pitchFamily="18" charset="0"/>
              </a:rPr>
              <a:t>(Slide 1)</a:t>
            </a:r>
            <a:endParaRPr lang="en-US" dirty="0"/>
          </a:p>
        </p:txBody>
      </p:sp>
      <p:sp>
        <p:nvSpPr>
          <p:cNvPr id="3" name="Content Placeholder 2">
            <a:extLst>
              <a:ext uri="{FF2B5EF4-FFF2-40B4-BE49-F238E27FC236}">
                <a16:creationId xmlns:a16="http://schemas.microsoft.com/office/drawing/2014/main" id="{1F3AEE94-514D-1248-9DF8-34843CEA7D0A}"/>
              </a:ext>
            </a:extLst>
          </p:cNvPr>
          <p:cNvSpPr>
            <a:spLocks noGrp="1"/>
          </p:cNvSpPr>
          <p:nvPr>
            <p:ph idx="1"/>
          </p:nvPr>
        </p:nvSpPr>
        <p:spPr>
          <a:xfrm>
            <a:off x="677334" y="1703389"/>
            <a:ext cx="8596668" cy="4545011"/>
          </a:xfrm>
        </p:spPr>
        <p:txBody>
          <a:bodyPr>
            <a:normAutofit fontScale="92500" lnSpcReduction="10000"/>
          </a:bodyPr>
          <a:lstStyle/>
          <a:p>
            <a:pPr marL="0" indent="0">
              <a:buNone/>
            </a:pPr>
            <a:r>
              <a:rPr lang="en-US" sz="2600" b="1" u="none" strike="noStrike" kern="0" spc="0" dirty="0">
                <a:solidFill>
                  <a:srgbClr val="000000"/>
                </a:solidFill>
                <a:effectLst/>
                <a:uFill>
                  <a:solidFill>
                    <a:srgbClr val="000000"/>
                  </a:solidFill>
                </a:uFill>
                <a:latin typeface="Times New Roman" panose="02020603050405020304" pitchFamily="18" charset="0"/>
                <a:ea typeface="Symbol" pitchFamily="2" charset="2"/>
                <a:cs typeface="Times New Roman" panose="02020603050405020304" pitchFamily="18" charset="0"/>
              </a:rPr>
              <a:t>Ombudsperson:</a:t>
            </a:r>
          </a:p>
          <a:p>
            <a:r>
              <a:rPr lang="en-US" sz="2200" b="1" kern="0" dirty="0">
                <a:solidFill>
                  <a:srgbClr val="000000"/>
                </a:solidFill>
                <a:uFill>
                  <a:solidFill>
                    <a:srgbClr val="000000"/>
                  </a:solidFill>
                </a:uFill>
                <a:latin typeface="Times New Roman" panose="02020603050405020304" pitchFamily="18" charset="0"/>
                <a:ea typeface="Symbol" pitchFamily="2" charset="2"/>
                <a:cs typeface="Times New Roman" panose="02020603050405020304" pitchFamily="18" charset="0"/>
              </a:rPr>
              <a:t>M</a:t>
            </a:r>
            <a:r>
              <a:rPr lang="en-US" sz="2200" b="1" u="none" strike="noStrike" kern="0" spc="0" dirty="0">
                <a:solidFill>
                  <a:srgbClr val="000000"/>
                </a:solidFill>
                <a:effectLst/>
                <a:uFill>
                  <a:solidFill>
                    <a:srgbClr val="000000"/>
                  </a:solidFill>
                </a:uFill>
                <a:latin typeface="Times New Roman" panose="02020603050405020304" pitchFamily="18" charset="0"/>
                <a:ea typeface="Symbol" pitchFamily="2" charset="2"/>
                <a:cs typeface="Times New Roman" panose="02020603050405020304" pitchFamily="18" charset="0"/>
              </a:rPr>
              <a:t>aintains strict confidentiality, and </a:t>
            </a:r>
            <a:r>
              <a:rPr lang="en-US" sz="2200" b="1" u="none" strike="noStrike" kern="0" spc="0" dirty="0">
                <a:solidFill>
                  <a:srgbClr val="000000"/>
                </a:solidFill>
                <a:effectLst/>
                <a:uFill>
                  <a:solidFill>
                    <a:srgbClr val="000000"/>
                  </a:solidFill>
                </a:uFill>
                <a:latin typeface="Times New Roman" panose="02020603050405020304" pitchFamily="18" charset="0"/>
                <a:ea typeface="Symbol" pitchFamily="2" charset="2"/>
                <a:cs typeface="Calibri" panose="020F0502020204030204" pitchFamily="34" charset="0"/>
              </a:rPr>
              <a:t>holds all communications with those seeking assistance in strict confidence and takes all reasonable steps to safeguard confidentiality, including the following: The Ombudsperson does not reveal, and must not be required to reveal, the identity of any individual contacting the Ombudsman, nor does the Ombudsperson reveal information provided in confidence that could lead to the identification of any individual contacting the Ombudsperson, without that individual’s express permission, given in the course of informal discussions with the Ombudsman; </a:t>
            </a:r>
          </a:p>
          <a:p>
            <a:r>
              <a:rPr lang="en-US" sz="2200" b="1" u="none" strike="noStrike" kern="0" spc="0" dirty="0">
                <a:solidFill>
                  <a:srgbClr val="000000"/>
                </a:solidFill>
                <a:effectLst/>
                <a:uFill>
                  <a:solidFill>
                    <a:srgbClr val="000000"/>
                  </a:solidFill>
                </a:uFill>
                <a:latin typeface="Times New Roman" panose="02020603050405020304" pitchFamily="18" charset="0"/>
                <a:ea typeface="Symbol" pitchFamily="2" charset="2"/>
                <a:cs typeface="Calibri" panose="020F0502020204030204" pitchFamily="34" charset="0"/>
              </a:rPr>
              <a:t>Ombudsperson takes specific action related to an individual’s issue only with the individual’s express permission and only to the extent permitted, and even then at the sole discretion of the Ombudsperson, unless such action cano be taken in a way that safeguards the identity of the individual contacting the Ombudsperson. </a:t>
            </a:r>
            <a:endParaRPr lang="en-US" sz="2200" b="1" dirty="0"/>
          </a:p>
        </p:txBody>
      </p:sp>
    </p:spTree>
    <p:extLst>
      <p:ext uri="{BB962C8B-B14F-4D97-AF65-F5344CB8AC3E}">
        <p14:creationId xmlns:p14="http://schemas.microsoft.com/office/powerpoint/2010/main" val="3488984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ABABF-4563-4848-90A1-163C1F039882}"/>
              </a:ext>
            </a:extLst>
          </p:cNvPr>
          <p:cNvSpPr>
            <a:spLocks noGrp="1"/>
          </p:cNvSpPr>
          <p:nvPr>
            <p:ph type="title"/>
          </p:nvPr>
        </p:nvSpPr>
        <p:spPr>
          <a:xfrm>
            <a:off x="677334" y="609600"/>
            <a:ext cx="8596668" cy="649817"/>
          </a:xfrm>
        </p:spPr>
        <p:txBody>
          <a:bodyPr/>
          <a:lstStyle/>
          <a:p>
            <a:pPr algn="ctr"/>
            <a:r>
              <a:rPr lang="en-US" b="1" dirty="0">
                <a:effectLst/>
                <a:latin typeface="Times New Roman" panose="02020603050405020304" pitchFamily="18" charset="0"/>
                <a:ea typeface="Arial Unicode MS"/>
              </a:rPr>
              <a:t>CONFIDENTIALITY (</a:t>
            </a:r>
            <a:r>
              <a:rPr lang="en-US" dirty="0">
                <a:effectLst/>
                <a:latin typeface="Times New Roman" panose="02020603050405020304" pitchFamily="18" charset="0"/>
                <a:ea typeface="Arial Unicode MS"/>
              </a:rPr>
              <a:t>Slide 2</a:t>
            </a:r>
            <a:r>
              <a:rPr lang="en-US" b="1" dirty="0">
                <a:effectLst/>
                <a:latin typeface="Times New Roman" panose="02020603050405020304" pitchFamily="18" charset="0"/>
                <a:ea typeface="Arial Unicode MS"/>
              </a:rPr>
              <a:t>)</a:t>
            </a:r>
            <a:endParaRPr lang="en-US" dirty="0"/>
          </a:p>
        </p:txBody>
      </p:sp>
      <p:sp>
        <p:nvSpPr>
          <p:cNvPr id="3" name="Content Placeholder 2">
            <a:extLst>
              <a:ext uri="{FF2B5EF4-FFF2-40B4-BE49-F238E27FC236}">
                <a16:creationId xmlns:a16="http://schemas.microsoft.com/office/drawing/2014/main" id="{C529852D-3620-6C40-B4E8-3327B4F4689A}"/>
              </a:ext>
            </a:extLst>
          </p:cNvPr>
          <p:cNvSpPr>
            <a:spLocks noGrp="1"/>
          </p:cNvSpPr>
          <p:nvPr>
            <p:ph idx="1"/>
          </p:nvPr>
        </p:nvSpPr>
        <p:spPr>
          <a:xfrm>
            <a:off x="497417" y="1386418"/>
            <a:ext cx="8776585" cy="4762500"/>
          </a:xfrm>
        </p:spPr>
        <p:txBody>
          <a:bodyPr>
            <a:normAutofit/>
          </a:bodyPr>
          <a:lstStyle/>
          <a:p>
            <a:pPr fontAlgn="base"/>
            <a:r>
              <a:rPr lang="en-US" sz="2000" b="1" u="none" strike="noStrike" kern="0" spc="0" dirty="0">
                <a:solidFill>
                  <a:srgbClr val="000000"/>
                </a:solidFill>
                <a:effectLst/>
                <a:uFill>
                  <a:solidFill>
                    <a:srgbClr val="000000"/>
                  </a:solidFill>
                </a:uFill>
                <a:latin typeface="Times New Roman" panose="02020603050405020304" pitchFamily="18" charset="0"/>
                <a:ea typeface="Symbol" pitchFamily="2" charset="2"/>
                <a:cs typeface="Calibri" panose="020F0502020204030204" pitchFamily="34" charset="0"/>
              </a:rPr>
              <a:t>Communications between the Ombudsperson and others (made while the Ombudsperson is serving in that capacity) are considered privileged. The privilege belongs to the Ombudsperson, rather than to any party to an issue. Others cannot waive this privilege;</a:t>
            </a:r>
          </a:p>
          <a:p>
            <a:pPr fontAlgn="base"/>
            <a:r>
              <a:rPr lang="en-US" sz="2000" b="1" u="none" strike="noStrike" kern="0" spc="0" dirty="0">
                <a:solidFill>
                  <a:srgbClr val="000000"/>
                </a:solidFill>
                <a:effectLst/>
                <a:uFill>
                  <a:solidFill>
                    <a:srgbClr val="000000"/>
                  </a:solidFill>
                </a:uFill>
                <a:latin typeface="Times New Roman" panose="02020603050405020304" pitchFamily="18" charset="0"/>
                <a:ea typeface="Symbol" pitchFamily="2" charset="2"/>
                <a:cs typeface="Calibri" panose="020F0502020204030204" pitchFamily="34" charset="0"/>
              </a:rPr>
              <a:t>Ombudsperson does not testify in any formal process inside the organization and resists testifying in any formal process outside of the organization regarding a visitor’s contact with the Ombudsperson or confidential information communicated to the Ombudsman, even if given permission or requested to do so</a:t>
            </a:r>
            <a:r>
              <a:rPr lang="en-US" sz="2000" b="1" kern="0" dirty="0">
                <a:solidFill>
                  <a:srgbClr val="000000"/>
                </a:solidFill>
                <a:uFill>
                  <a:solidFill>
                    <a:srgbClr val="000000"/>
                  </a:solidFill>
                </a:uFill>
                <a:latin typeface="Times New Roman" panose="02020603050405020304" pitchFamily="18" charset="0"/>
                <a:ea typeface="Symbol" pitchFamily="2" charset="2"/>
                <a:cs typeface="Calibri" panose="020F0502020204030204" pitchFamily="34" charset="0"/>
              </a:rPr>
              <a:t>;</a:t>
            </a:r>
          </a:p>
          <a:p>
            <a:pPr fontAlgn="base"/>
            <a:r>
              <a:rPr lang="en-US" sz="2000" b="1" u="none" strike="noStrike" kern="0" spc="0" dirty="0">
                <a:solidFill>
                  <a:srgbClr val="000000"/>
                </a:solidFill>
                <a:effectLst/>
                <a:uFill>
                  <a:solidFill>
                    <a:srgbClr val="000000"/>
                  </a:solidFill>
                </a:uFill>
                <a:latin typeface="Times New Roman" panose="02020603050405020304" pitchFamily="18" charset="0"/>
                <a:ea typeface="Symbol" pitchFamily="2" charset="2"/>
                <a:cs typeface="Calibri" panose="020F0502020204030204" pitchFamily="34" charset="0"/>
              </a:rPr>
              <a:t>If the Ombudsperson pursues an issue systemically (e.g., provides feedback on trends, issues, policies and practices) the Ombudsperson does so in a way that safeguards the identity of individuals;</a:t>
            </a:r>
          </a:p>
          <a:p>
            <a:pPr lvl="0" rtl="0" fontAlgn="base"/>
            <a:r>
              <a:rPr lang="en-US" sz="2000" b="1" u="none" strike="noStrike" kern="0" spc="0" dirty="0">
                <a:solidFill>
                  <a:srgbClr val="000000"/>
                </a:solidFill>
                <a:effectLst/>
                <a:uFill>
                  <a:solidFill>
                    <a:srgbClr val="000000"/>
                  </a:solidFill>
                </a:uFill>
                <a:latin typeface="Times New Roman" panose="02020603050405020304" pitchFamily="18" charset="0"/>
                <a:ea typeface="Symbol" pitchFamily="2" charset="2"/>
                <a:cs typeface="Calibri" panose="020F0502020204030204" pitchFamily="34" charset="0"/>
              </a:rPr>
              <a:t>Ombudsperson keeps no records containing identifying information on behalf of the organization;</a:t>
            </a:r>
            <a:endParaRPr lang="en-US" sz="2000" b="1" u="none" strike="noStrike" kern="0" spc="0" dirty="0">
              <a:solidFill>
                <a:srgbClr val="000000"/>
              </a:solidFill>
              <a:effectLst/>
              <a:uFill>
                <a:solidFill>
                  <a:srgbClr val="000000"/>
                </a:solidFill>
              </a:uFill>
              <a:latin typeface="Symbol" pitchFamily="2" charset="2"/>
              <a:ea typeface="Symbol" pitchFamily="2" charset="2"/>
              <a:cs typeface="Symbol" pitchFamily="2" charset="2"/>
            </a:endParaRPr>
          </a:p>
          <a:p>
            <a:pPr marL="0" lvl="0" indent="0" fontAlgn="base">
              <a:buNone/>
            </a:pPr>
            <a:endParaRPr lang="en-US" sz="2000" b="1" u="none" strike="noStrike" kern="0" spc="0" dirty="0">
              <a:solidFill>
                <a:srgbClr val="000000"/>
              </a:solidFill>
              <a:effectLst/>
              <a:uFill>
                <a:solidFill>
                  <a:srgbClr val="000000"/>
                </a:solidFill>
              </a:uFill>
              <a:latin typeface="Symbol" pitchFamily="2" charset="2"/>
              <a:ea typeface="Symbol" pitchFamily="2" charset="2"/>
              <a:cs typeface="Symbol" pitchFamily="2" charset="2"/>
            </a:endParaRPr>
          </a:p>
          <a:p>
            <a:pPr lvl="0" fontAlgn="base"/>
            <a:endParaRPr lang="en-US" sz="2000" b="1" u="none" strike="noStrike" kern="0" spc="0" dirty="0">
              <a:solidFill>
                <a:srgbClr val="000000"/>
              </a:solidFill>
              <a:effectLst/>
              <a:uFill>
                <a:solidFill>
                  <a:srgbClr val="000000"/>
                </a:solidFill>
              </a:uFill>
              <a:latin typeface="Symbol" pitchFamily="2" charset="2"/>
              <a:ea typeface="Symbol" pitchFamily="2" charset="2"/>
              <a:cs typeface="Symbol" pitchFamily="2" charset="2"/>
            </a:endParaRPr>
          </a:p>
        </p:txBody>
      </p:sp>
    </p:spTree>
    <p:extLst>
      <p:ext uri="{BB962C8B-B14F-4D97-AF65-F5344CB8AC3E}">
        <p14:creationId xmlns:p14="http://schemas.microsoft.com/office/powerpoint/2010/main" val="3690157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F986E-18D2-FF4C-9976-976F61129796}"/>
              </a:ext>
            </a:extLst>
          </p:cNvPr>
          <p:cNvSpPr>
            <a:spLocks noGrp="1"/>
          </p:cNvSpPr>
          <p:nvPr>
            <p:ph type="title"/>
          </p:nvPr>
        </p:nvSpPr>
        <p:spPr>
          <a:xfrm>
            <a:off x="677334" y="609600"/>
            <a:ext cx="8596668" cy="766233"/>
          </a:xfrm>
        </p:spPr>
        <p:txBody>
          <a:bodyPr/>
          <a:lstStyle/>
          <a:p>
            <a:pPr algn="ctr"/>
            <a:r>
              <a:rPr lang="en-US" b="1" dirty="0">
                <a:effectLst/>
                <a:latin typeface="Times New Roman" panose="02020603050405020304" pitchFamily="18" charset="0"/>
                <a:ea typeface="Arial Unicode MS"/>
              </a:rPr>
              <a:t>CONFIDENTIALITY </a:t>
            </a:r>
            <a:r>
              <a:rPr lang="en-US" dirty="0">
                <a:latin typeface="Times New Roman" panose="02020603050405020304" pitchFamily="18" charset="0"/>
                <a:cs typeface="Times New Roman" panose="02020603050405020304" pitchFamily="18" charset="0"/>
              </a:rPr>
              <a:t>(Slide 3)</a:t>
            </a:r>
          </a:p>
        </p:txBody>
      </p:sp>
      <p:sp>
        <p:nvSpPr>
          <p:cNvPr id="3" name="Content Placeholder 2">
            <a:extLst>
              <a:ext uri="{FF2B5EF4-FFF2-40B4-BE49-F238E27FC236}">
                <a16:creationId xmlns:a16="http://schemas.microsoft.com/office/drawing/2014/main" id="{66FA8644-07CA-B14C-85DB-57CA16C1B3F2}"/>
              </a:ext>
            </a:extLst>
          </p:cNvPr>
          <p:cNvSpPr>
            <a:spLocks noGrp="1"/>
          </p:cNvSpPr>
          <p:nvPr>
            <p:ph idx="1"/>
          </p:nvPr>
        </p:nvSpPr>
        <p:spPr>
          <a:xfrm>
            <a:off x="550334" y="1333500"/>
            <a:ext cx="8596668" cy="4603750"/>
          </a:xfrm>
        </p:spPr>
        <p:txBody>
          <a:bodyPr>
            <a:noAutofit/>
          </a:bodyPr>
          <a:lstStyle/>
          <a:p>
            <a:pPr lvl="0" fontAlgn="base"/>
            <a:r>
              <a:rPr lang="en-US" sz="2000" b="1" u="none" strike="noStrike" kern="0" spc="0" dirty="0">
                <a:solidFill>
                  <a:srgbClr val="000000"/>
                </a:solidFill>
                <a:effectLst/>
                <a:uFill>
                  <a:solidFill>
                    <a:srgbClr val="000000"/>
                  </a:solidFill>
                </a:uFill>
                <a:latin typeface="Times New Roman" panose="02020603050405020304" pitchFamily="18" charset="0"/>
                <a:ea typeface="Symbol" pitchFamily="2" charset="2"/>
                <a:cs typeface="Calibri" panose="020F0502020204030204" pitchFamily="34" charset="0"/>
              </a:rPr>
              <a:t>Ombudsperson maintains information (e.g., notes, phone messages, appointment calendars) in a secure location and manner, protected from inspection by others, and has a consistent and standard practice for the destruction of such information;</a:t>
            </a:r>
          </a:p>
          <a:p>
            <a:pPr lvl="0" fontAlgn="base"/>
            <a:r>
              <a:rPr lang="en-US" sz="2000" b="1" u="none" strike="noStrike" kern="0" spc="0" dirty="0">
                <a:solidFill>
                  <a:srgbClr val="000000"/>
                </a:solidFill>
                <a:effectLst/>
                <a:uFill>
                  <a:solidFill>
                    <a:srgbClr val="000000"/>
                  </a:solidFill>
                </a:uFill>
                <a:latin typeface="Times New Roman" panose="02020603050405020304" pitchFamily="18" charset="0"/>
                <a:ea typeface="Symbol" pitchFamily="2" charset="2"/>
                <a:cs typeface="Calibri" panose="020F0502020204030204" pitchFamily="34" charset="0"/>
              </a:rPr>
              <a:t>Ombudsperson neither acts as agent for, nor accepts notice on behalf of, the organization and shall not serve in a position or role that is designated by the organization as a place to receive notice on behalf of the organization. However, the ombudsperson may refer individuals to the appropriate place where formal notice can be made;</a:t>
            </a:r>
          </a:p>
          <a:p>
            <a:pPr lvl="0" rtl="0" fontAlgn="base"/>
            <a:r>
              <a:rPr lang="en-US" sz="2000" b="1" kern="0" dirty="0">
                <a:solidFill>
                  <a:srgbClr val="0070C0"/>
                </a:solidFill>
                <a:uFill>
                  <a:solidFill>
                    <a:srgbClr val="000000"/>
                  </a:solidFill>
                </a:uFill>
                <a:latin typeface="Times New Roman" panose="02020603050405020304" pitchFamily="18" charset="0"/>
                <a:ea typeface="Symbol" pitchFamily="2" charset="2"/>
                <a:cs typeface="Times New Roman" panose="02020603050405020304" pitchFamily="18" charset="0"/>
              </a:rPr>
              <a:t>Exceptions to </a:t>
            </a:r>
            <a:r>
              <a:rPr lang="en-US" sz="2000" b="1" u="none" strike="noStrike" kern="0" spc="0" dirty="0">
                <a:solidFill>
                  <a:srgbClr val="0070C0"/>
                </a:solidFill>
                <a:effectLst/>
                <a:uFill>
                  <a:solidFill>
                    <a:srgbClr val="000000"/>
                  </a:solidFill>
                </a:uFill>
                <a:latin typeface="Times New Roman" panose="02020603050405020304" pitchFamily="18" charset="0"/>
                <a:ea typeface="Symbol" pitchFamily="2" charset="2"/>
                <a:cs typeface="Times New Roman" panose="02020603050405020304" pitchFamily="18" charset="0"/>
              </a:rPr>
              <a:t>privilege of confidentiality: </a:t>
            </a:r>
            <a:r>
              <a:rPr lang="en-US" sz="2000" b="1" kern="0" dirty="0">
                <a:solidFill>
                  <a:srgbClr val="0070C0"/>
                </a:solidFill>
                <a:uFill>
                  <a:solidFill>
                    <a:srgbClr val="000000"/>
                  </a:solidFill>
                </a:uFill>
                <a:latin typeface="Times New Roman" panose="02020603050405020304" pitchFamily="18" charset="0"/>
                <a:ea typeface="Symbol" pitchFamily="2" charset="2"/>
                <a:cs typeface="Times New Roman" panose="02020603050405020304" pitchFamily="18" charset="0"/>
              </a:rPr>
              <a:t>Where</a:t>
            </a:r>
            <a:r>
              <a:rPr lang="en-US" sz="2000" b="1" u="none" strike="noStrike" kern="0" spc="0" dirty="0">
                <a:solidFill>
                  <a:srgbClr val="0070C0"/>
                </a:solidFill>
                <a:effectLst/>
                <a:uFill>
                  <a:solidFill>
                    <a:srgbClr val="000000"/>
                  </a:solidFill>
                </a:uFill>
                <a:latin typeface="Times New Roman" panose="02020603050405020304" pitchFamily="18" charset="0"/>
                <a:ea typeface="Symbol" pitchFamily="2" charset="2"/>
                <a:cs typeface="Times New Roman" panose="02020603050405020304" pitchFamily="18" charset="0"/>
              </a:rPr>
              <a:t> there appears to be imminent risk of serious harm, and where there is no other reasonable option. Whether this risk exists is a determination to be made by the Ombudsperson; if the Ombudsperson is ordered by a court or required by law to disclose information.</a:t>
            </a:r>
            <a:r>
              <a:rPr lang="en-US" sz="2000" b="1" u="none" strike="noStrike" kern="0" spc="0" dirty="0">
                <a:solidFill>
                  <a:srgbClr val="000000"/>
                </a:solidFill>
                <a:effectLst/>
                <a:uFill>
                  <a:solidFill>
                    <a:srgbClr val="000000"/>
                  </a:solidFill>
                </a:uFill>
                <a:latin typeface="Times New Roman" panose="02020603050405020304" pitchFamily="18" charset="0"/>
                <a:ea typeface="Symbol" pitchFamily="2" charset="2"/>
                <a:cs typeface="Times New Roman" panose="02020603050405020304" pitchFamily="18" charset="0"/>
              </a:rPr>
              <a:t> </a:t>
            </a:r>
            <a:endParaRPr lang="en-US" sz="2000" dirty="0"/>
          </a:p>
        </p:txBody>
      </p:sp>
    </p:spTree>
    <p:extLst>
      <p:ext uri="{BB962C8B-B14F-4D97-AF65-F5344CB8AC3E}">
        <p14:creationId xmlns:p14="http://schemas.microsoft.com/office/powerpoint/2010/main" val="412791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0E28C-DED0-864A-B187-8242273C78C0}"/>
              </a:ext>
            </a:extLst>
          </p:cNvPr>
          <p:cNvSpPr>
            <a:spLocks noGrp="1"/>
          </p:cNvSpPr>
          <p:nvPr>
            <p:ph type="title"/>
          </p:nvPr>
        </p:nvSpPr>
        <p:spPr>
          <a:xfrm>
            <a:off x="677334" y="387350"/>
            <a:ext cx="8596668" cy="787400"/>
          </a:xfrm>
        </p:spPr>
        <p:txBody>
          <a:bodyPr>
            <a:noAutofit/>
          </a:bodyPr>
          <a:lstStyle/>
          <a:p>
            <a:pPr algn="ctr"/>
            <a:r>
              <a:rPr lang="de-DE" b="1" dirty="0" err="1">
                <a:effectLst/>
                <a:uFill>
                  <a:solidFill>
                    <a:srgbClr val="000000"/>
                  </a:solidFill>
                </a:uFill>
                <a:latin typeface="Times New Roman" panose="02020603050405020304" pitchFamily="18" charset="0"/>
                <a:ea typeface="Calibri" panose="020F0502020204030204" pitchFamily="34" charset="0"/>
                <a:cs typeface="Calibri" panose="020F0502020204030204" pitchFamily="34" charset="0"/>
              </a:rPr>
              <a:t>NEUTRALITY</a:t>
            </a:r>
            <a:r>
              <a:rPr lang="de-DE" b="1" dirty="0">
                <a:effectLst/>
                <a:uFill>
                  <a:solidFill>
                    <a:srgbClr val="000000"/>
                  </a:solidFill>
                </a:uFill>
                <a:latin typeface="Times New Roman" panose="02020603050405020304" pitchFamily="18" charset="0"/>
                <a:ea typeface="Calibri" panose="020F0502020204030204" pitchFamily="34" charset="0"/>
                <a:cs typeface="Calibri" panose="020F0502020204030204" pitchFamily="34" charset="0"/>
              </a:rPr>
              <a:t> </a:t>
            </a:r>
            <a:r>
              <a:rPr lang="en-US" b="1" dirty="0">
                <a:effectLst/>
                <a:uFill>
                  <a:solidFill>
                    <a:srgbClr val="000000"/>
                  </a:solidFill>
                </a:uFill>
                <a:latin typeface="Times New Roman" panose="02020603050405020304" pitchFamily="18" charset="0"/>
                <a:ea typeface="Calibri" panose="020F0502020204030204" pitchFamily="34" charset="0"/>
                <a:cs typeface="Calibri" panose="020F0502020204030204" pitchFamily="34" charset="0"/>
              </a:rPr>
              <a:t>&amp;</a:t>
            </a:r>
            <a:r>
              <a:rPr lang="de-DE" b="1" dirty="0">
                <a:effectLst/>
                <a:uFill>
                  <a:solidFill>
                    <a:srgbClr val="000000"/>
                  </a:solidFill>
                </a:uFill>
                <a:latin typeface="Times New Roman" panose="02020603050405020304" pitchFamily="18" charset="0"/>
                <a:ea typeface="Calibri" panose="020F0502020204030204" pitchFamily="34" charset="0"/>
                <a:cs typeface="Calibri" panose="020F0502020204030204" pitchFamily="34" charset="0"/>
              </a:rPr>
              <a:t> </a:t>
            </a:r>
            <a:r>
              <a:rPr lang="de-DE" b="1" dirty="0" err="1">
                <a:effectLst/>
                <a:uFill>
                  <a:solidFill>
                    <a:srgbClr val="000000"/>
                  </a:solidFill>
                </a:uFill>
                <a:latin typeface="Times New Roman" panose="02020603050405020304" pitchFamily="18" charset="0"/>
                <a:ea typeface="Calibri" panose="020F0502020204030204" pitchFamily="34" charset="0"/>
                <a:cs typeface="Calibri" panose="020F0502020204030204" pitchFamily="34" charset="0"/>
              </a:rPr>
              <a:t>IMPARTIALITY</a:t>
            </a:r>
            <a:br>
              <a:rPr lang="en-US"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AA9109E5-ACEF-F744-8F80-02A4ACB06FD8}"/>
              </a:ext>
            </a:extLst>
          </p:cNvPr>
          <p:cNvSpPr>
            <a:spLocks noGrp="1"/>
          </p:cNvSpPr>
          <p:nvPr>
            <p:ph idx="1"/>
          </p:nvPr>
        </p:nvSpPr>
        <p:spPr>
          <a:xfrm>
            <a:off x="522817" y="1174750"/>
            <a:ext cx="8596668" cy="5454650"/>
          </a:xfrm>
        </p:spPr>
        <p:txBody>
          <a:bodyPr>
            <a:normAutofit fontScale="92500" lnSpcReduction="20000"/>
          </a:bodyPr>
          <a:lstStyle/>
          <a:p>
            <a:pPr marL="0" lvl="0" indent="0" rtl="0" fontAlgn="base">
              <a:buNone/>
            </a:pPr>
            <a:r>
              <a:rPr lang="en-US" sz="2600" b="1" u="none" strike="noStrike" kern="0" spc="0" dirty="0">
                <a:solidFill>
                  <a:srgbClr val="000000"/>
                </a:solidFill>
                <a:effectLst/>
                <a:uFill>
                  <a:solidFill>
                    <a:srgbClr val="000000"/>
                  </a:solidFill>
                </a:uFill>
                <a:latin typeface="Times New Roman" panose="02020603050405020304" pitchFamily="18" charset="0"/>
                <a:ea typeface="Symbol" pitchFamily="2" charset="2"/>
                <a:cs typeface="Calibri" panose="020F0502020204030204" pitchFamily="34" charset="0"/>
              </a:rPr>
              <a:t>Ombudsperson:</a:t>
            </a:r>
          </a:p>
          <a:p>
            <a:pPr lvl="0" rtl="0" fontAlgn="base"/>
            <a:r>
              <a:rPr lang="en-US" sz="2200" b="1" kern="0" dirty="0">
                <a:solidFill>
                  <a:srgbClr val="000000"/>
                </a:solidFill>
                <a:uFill>
                  <a:solidFill>
                    <a:srgbClr val="000000"/>
                  </a:solidFill>
                </a:uFill>
                <a:latin typeface="Times New Roman" panose="02020603050405020304" pitchFamily="18" charset="0"/>
                <a:ea typeface="Symbol" pitchFamily="2" charset="2"/>
                <a:cs typeface="Times New Roman" panose="02020603050405020304" pitchFamily="18" charset="0"/>
              </a:rPr>
              <a:t>Is</a:t>
            </a:r>
            <a:r>
              <a:rPr lang="en-US" sz="2200" b="1" u="none" strike="noStrike" kern="0" spc="0" dirty="0">
                <a:solidFill>
                  <a:srgbClr val="000000"/>
                </a:solidFill>
                <a:effectLst/>
                <a:uFill>
                  <a:solidFill>
                    <a:srgbClr val="000000"/>
                  </a:solidFill>
                </a:uFill>
                <a:latin typeface="Times New Roman" panose="02020603050405020304" pitchFamily="18" charset="0"/>
                <a:ea typeface="Symbol" pitchFamily="2" charset="2"/>
                <a:cs typeface="Times New Roman" panose="02020603050405020304" pitchFamily="18" charset="0"/>
              </a:rPr>
              <a:t> neutral, impartial, and unaligned;</a:t>
            </a:r>
          </a:p>
          <a:p>
            <a:pPr lvl="0" fontAlgn="base"/>
            <a:r>
              <a:rPr lang="en-US" sz="2200" b="1" kern="0" dirty="0">
                <a:solidFill>
                  <a:srgbClr val="000000"/>
                </a:solidFill>
                <a:uFill>
                  <a:solidFill>
                    <a:srgbClr val="000000"/>
                  </a:solidFill>
                </a:uFill>
                <a:latin typeface="Times New Roman" panose="02020603050405020304" pitchFamily="18" charset="0"/>
                <a:ea typeface="Symbol" pitchFamily="2" charset="2"/>
                <a:cs typeface="Calibri" panose="020F0502020204030204" pitchFamily="34" charset="0"/>
              </a:rPr>
              <a:t>S</a:t>
            </a:r>
            <a:r>
              <a:rPr lang="en-US" sz="2200" b="1" u="none" strike="noStrike" kern="0" spc="0" dirty="0">
                <a:solidFill>
                  <a:srgbClr val="000000"/>
                </a:solidFill>
                <a:effectLst/>
                <a:uFill>
                  <a:solidFill>
                    <a:srgbClr val="000000"/>
                  </a:solidFill>
                </a:uFill>
                <a:latin typeface="Times New Roman" panose="02020603050405020304" pitchFamily="18" charset="0"/>
                <a:ea typeface="Symbol" pitchFamily="2" charset="2"/>
                <a:cs typeface="Calibri" panose="020F0502020204030204" pitchFamily="34" charset="0"/>
              </a:rPr>
              <a:t>trives for impartiality, fairness and objectivity in the treatment of people and the consideration of issues. The Ombudsperson advocates for fair and equitably administered processes and does not advocate on behalf of any individual within the organization;</a:t>
            </a:r>
            <a:endParaRPr lang="en-US" sz="2200" b="1" u="none" strike="noStrike" kern="0" spc="0" dirty="0">
              <a:solidFill>
                <a:srgbClr val="000000"/>
              </a:solidFill>
              <a:effectLst/>
              <a:uFill>
                <a:solidFill>
                  <a:srgbClr val="000000"/>
                </a:solidFill>
              </a:uFill>
              <a:latin typeface="Symbol" pitchFamily="2" charset="2"/>
              <a:ea typeface="Symbol" pitchFamily="2" charset="2"/>
              <a:cs typeface="Symbol" pitchFamily="2" charset="2"/>
            </a:endParaRPr>
          </a:p>
          <a:p>
            <a:pPr lvl="0" fontAlgn="base"/>
            <a:r>
              <a:rPr lang="en-US" sz="2200" b="1" kern="0" dirty="0">
                <a:solidFill>
                  <a:srgbClr val="000000"/>
                </a:solidFill>
                <a:uFill>
                  <a:solidFill>
                    <a:srgbClr val="000000"/>
                  </a:solidFill>
                </a:uFill>
                <a:latin typeface="Times New Roman" panose="02020603050405020304" pitchFamily="18" charset="0"/>
                <a:ea typeface="Symbol" pitchFamily="2" charset="2"/>
                <a:cs typeface="Calibri" panose="020F0502020204030204" pitchFamily="34" charset="0"/>
              </a:rPr>
              <a:t>S</a:t>
            </a:r>
            <a:r>
              <a:rPr lang="en-US" sz="2200" b="1" u="none" strike="noStrike" kern="0" spc="0" dirty="0">
                <a:solidFill>
                  <a:srgbClr val="000000"/>
                </a:solidFill>
                <a:effectLst/>
                <a:uFill>
                  <a:solidFill>
                    <a:srgbClr val="000000"/>
                  </a:solidFill>
                </a:uFill>
                <a:latin typeface="Times New Roman" panose="02020603050405020304" pitchFamily="18" charset="0"/>
                <a:ea typeface="Symbol" pitchFamily="2" charset="2"/>
                <a:cs typeface="Calibri" panose="020F0502020204030204" pitchFamily="34" charset="0"/>
              </a:rPr>
              <a:t>erves in no additional role within the organization which would compromise the Ombudsman’ neutrality. Ombudsperson should not be aligned with any formal or informal associations within the organization in a way that might create actual or perceived conflicts of interest for the Ombudsperson;</a:t>
            </a:r>
            <a:endParaRPr lang="en-US" sz="2200" b="1" u="none" strike="noStrike" kern="0" spc="0" dirty="0">
              <a:solidFill>
                <a:srgbClr val="000000"/>
              </a:solidFill>
              <a:effectLst/>
              <a:uFill>
                <a:solidFill>
                  <a:srgbClr val="000000"/>
                </a:solidFill>
              </a:uFill>
              <a:latin typeface="Symbol" pitchFamily="2" charset="2"/>
              <a:ea typeface="Symbol" pitchFamily="2" charset="2"/>
              <a:cs typeface="Symbol" pitchFamily="2" charset="2"/>
            </a:endParaRPr>
          </a:p>
          <a:p>
            <a:pPr lvl="0" fontAlgn="base"/>
            <a:r>
              <a:rPr lang="en-US" sz="2200" b="1" u="none" strike="noStrike" kern="0" spc="0" dirty="0">
                <a:solidFill>
                  <a:srgbClr val="000000"/>
                </a:solidFill>
                <a:effectLst/>
                <a:uFill>
                  <a:solidFill>
                    <a:srgbClr val="000000"/>
                  </a:solidFill>
                </a:uFill>
                <a:latin typeface="Times New Roman" panose="02020603050405020304" pitchFamily="18" charset="0"/>
                <a:ea typeface="Symbol" pitchFamily="2" charset="2"/>
                <a:cs typeface="Calibri" panose="020F0502020204030204" pitchFamily="34" charset="0"/>
              </a:rPr>
              <a:t>Should have no personal interest or stake in, and incur no gain or loss from, the outcome of an issue;</a:t>
            </a:r>
            <a:endParaRPr lang="en-US" sz="2200" b="1" u="none" strike="noStrike" kern="0" spc="0" dirty="0">
              <a:solidFill>
                <a:srgbClr val="000000"/>
              </a:solidFill>
              <a:effectLst/>
              <a:uFill>
                <a:solidFill>
                  <a:srgbClr val="000000"/>
                </a:solidFill>
              </a:uFill>
              <a:latin typeface="Symbol" pitchFamily="2" charset="2"/>
              <a:ea typeface="Symbol" pitchFamily="2" charset="2"/>
              <a:cs typeface="Symbol" pitchFamily="2" charset="2"/>
            </a:endParaRPr>
          </a:p>
          <a:p>
            <a:pPr lvl="0" fontAlgn="base"/>
            <a:r>
              <a:rPr lang="en-US" sz="2200" b="1" kern="0" dirty="0">
                <a:solidFill>
                  <a:srgbClr val="000000"/>
                </a:solidFill>
                <a:uFill>
                  <a:solidFill>
                    <a:srgbClr val="000000"/>
                  </a:solidFill>
                </a:uFill>
                <a:latin typeface="Times New Roman" panose="02020603050405020304" pitchFamily="18" charset="0"/>
                <a:ea typeface="Symbol" pitchFamily="2" charset="2"/>
                <a:cs typeface="Times New Roman" panose="02020603050405020304" pitchFamily="18" charset="0"/>
              </a:rPr>
              <a:t>H</a:t>
            </a:r>
            <a:r>
              <a:rPr lang="en-US" sz="2200" b="1" u="none" strike="noStrike" kern="0" spc="0" dirty="0">
                <a:solidFill>
                  <a:srgbClr val="000000"/>
                </a:solidFill>
                <a:effectLst/>
                <a:uFill>
                  <a:solidFill>
                    <a:srgbClr val="000000"/>
                  </a:solidFill>
                </a:uFill>
                <a:latin typeface="Times New Roman" panose="02020603050405020304" pitchFamily="18" charset="0"/>
                <a:ea typeface="Symbol" pitchFamily="2" charset="2"/>
                <a:cs typeface="Times New Roman" panose="02020603050405020304" pitchFamily="18" charset="0"/>
              </a:rPr>
              <a:t>as a responsibility to consider the legitimate concerns and interests of all individuals affected by the matter under consideration</a:t>
            </a:r>
            <a:r>
              <a:rPr lang="en-US" sz="2200" b="1" kern="0" dirty="0">
                <a:solidFill>
                  <a:srgbClr val="000000"/>
                </a:solidFill>
                <a:uFill>
                  <a:solidFill>
                    <a:srgbClr val="000000"/>
                  </a:solidFill>
                </a:uFill>
                <a:latin typeface="Times New Roman" panose="02020603050405020304" pitchFamily="18" charset="0"/>
                <a:ea typeface="Symbol" pitchFamily="2" charset="2"/>
                <a:cs typeface="Times New Roman" panose="02020603050405020304" pitchFamily="18" charset="0"/>
              </a:rPr>
              <a:t>;</a:t>
            </a:r>
            <a:r>
              <a:rPr lang="en-US" sz="2200" b="1" u="none" strike="noStrike" kern="0" spc="0" dirty="0">
                <a:solidFill>
                  <a:srgbClr val="000000"/>
                </a:solidFill>
                <a:effectLst/>
                <a:uFill>
                  <a:solidFill>
                    <a:srgbClr val="000000"/>
                  </a:solidFill>
                </a:uFill>
                <a:latin typeface="Times New Roman" panose="02020603050405020304" pitchFamily="18" charset="0"/>
                <a:ea typeface="Symbol" pitchFamily="2" charset="2"/>
                <a:cs typeface="Times New Roman" panose="02020603050405020304" pitchFamily="18" charset="0"/>
              </a:rPr>
              <a:t> and</a:t>
            </a:r>
          </a:p>
          <a:p>
            <a:pPr lvl="0" fontAlgn="base"/>
            <a:r>
              <a:rPr lang="en-US" sz="2200" b="1" kern="0" dirty="0">
                <a:solidFill>
                  <a:srgbClr val="000000"/>
                </a:solidFill>
                <a:uFill>
                  <a:solidFill>
                    <a:srgbClr val="000000"/>
                  </a:solidFill>
                </a:uFill>
                <a:latin typeface="Times New Roman" panose="02020603050405020304" pitchFamily="18" charset="0"/>
                <a:ea typeface="Symbol" pitchFamily="2" charset="2"/>
                <a:cs typeface="Calibri" panose="020F0502020204030204" pitchFamily="34" charset="0"/>
              </a:rPr>
              <a:t>H</a:t>
            </a:r>
            <a:r>
              <a:rPr lang="en-US" sz="2200" b="1" u="none" strike="noStrike" kern="0" spc="0" dirty="0">
                <a:solidFill>
                  <a:srgbClr val="000000"/>
                </a:solidFill>
                <a:effectLst/>
                <a:uFill>
                  <a:solidFill>
                    <a:srgbClr val="000000"/>
                  </a:solidFill>
                </a:uFill>
                <a:latin typeface="Times New Roman" panose="02020603050405020304" pitchFamily="18" charset="0"/>
                <a:ea typeface="Symbol" pitchFamily="2" charset="2"/>
                <a:cs typeface="Calibri" panose="020F0502020204030204" pitchFamily="34" charset="0"/>
              </a:rPr>
              <a:t>elps develop a range of responsible options to resolve problems and facilitate discussion to identify the best options.</a:t>
            </a:r>
            <a:endParaRPr lang="en-US" sz="2200" b="1" u="none" strike="noStrike" kern="0" spc="0" dirty="0">
              <a:solidFill>
                <a:srgbClr val="000000"/>
              </a:solidFill>
              <a:effectLst/>
              <a:uFill>
                <a:solidFill>
                  <a:srgbClr val="000000"/>
                </a:solidFill>
              </a:uFill>
              <a:latin typeface="Symbol" pitchFamily="2" charset="2"/>
              <a:ea typeface="Symbol" pitchFamily="2" charset="2"/>
              <a:cs typeface="Symbol" pitchFamily="2" charset="2"/>
            </a:endParaRPr>
          </a:p>
          <a:p>
            <a:endParaRPr lang="en-US" dirty="0"/>
          </a:p>
        </p:txBody>
      </p:sp>
    </p:spTree>
    <p:extLst>
      <p:ext uri="{BB962C8B-B14F-4D97-AF65-F5344CB8AC3E}">
        <p14:creationId xmlns:p14="http://schemas.microsoft.com/office/powerpoint/2010/main" val="241774232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CD655222FAC69478FDB4DB9A1082BF0" ma:contentTypeVersion="13" ma:contentTypeDescription="Create a new document." ma:contentTypeScope="" ma:versionID="09b19a5db87e378ee944f0ca5d227c72">
  <xsd:schema xmlns:xsd="http://www.w3.org/2001/XMLSchema" xmlns:xs="http://www.w3.org/2001/XMLSchema" xmlns:p="http://schemas.microsoft.com/office/2006/metadata/properties" xmlns:ns2="5596cf31-caaa-46ba-a55f-3befb4344fdf" targetNamespace="http://schemas.microsoft.com/office/2006/metadata/properties" ma:root="true" ma:fieldsID="31d6060e5044b640129a7c876b262b43" ns2:_="">
    <xsd:import namespace="5596cf31-caaa-46ba-a55f-3befb4344fdf"/>
    <xsd:element name="properties">
      <xsd:complexType>
        <xsd:sequence>
          <xsd:element name="documentManagement">
            <xsd:complexType>
              <xsd:all>
                <xsd:element ref="ns2:MigrationWizId" minOccurs="0"/>
                <xsd:element ref="ns2:MigrationWizIdPermissions" minOccurs="0"/>
                <xsd:element ref="ns2:MigrationWizIdPermissionLevels" minOccurs="0"/>
                <xsd:element ref="ns2:MigrationWizIdDocumentLibraryPermissions" minOccurs="0"/>
                <xsd:element ref="ns2:MigrationWizIdSecurityGroups" minOccurs="0"/>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96cf31-caaa-46ba-a55f-3befb4344fdf" elementFormDefault="qualified">
    <xsd:import namespace="http://schemas.microsoft.com/office/2006/documentManagement/types"/>
    <xsd:import namespace="http://schemas.microsoft.com/office/infopath/2007/PartnerControls"/>
    <xsd:element name="MigrationWizId" ma:index="8" nillable="true" ma:displayName="MigrationWizId" ma:internalName="MigrationWizId">
      <xsd:simpleType>
        <xsd:restriction base="dms:Text"/>
      </xsd:simpleType>
    </xsd:element>
    <xsd:element name="MigrationWizIdPermissions" ma:index="9" nillable="true" ma:displayName="MigrationWizIdPermissions" ma:internalName="MigrationWizIdPermissions">
      <xsd:simpleType>
        <xsd:restriction base="dms:Text"/>
      </xsd:simpleType>
    </xsd:element>
    <xsd:element name="MigrationWizIdPermissionLevels" ma:index="10" nillable="true" ma:displayName="MigrationWizIdPermissionLevels" ma:internalName="MigrationWizIdPermissionLevels">
      <xsd:simpleType>
        <xsd:restriction base="dms:Text"/>
      </xsd:simpleType>
    </xsd:element>
    <xsd:element name="MigrationWizIdDocumentLibraryPermissions" ma:index="11" nillable="true" ma:displayName="MigrationWizIdDocumentLibraryPermissions" ma:internalName="MigrationWizIdDocumentLibraryPermissions">
      <xsd:simpleType>
        <xsd:restriction base="dms:Text"/>
      </xsd:simpleType>
    </xsd:element>
    <xsd:element name="MigrationWizIdSecurityGroups" ma:index="12" nillable="true" ma:displayName="MigrationWizIdSecurityGroups" ma:internalName="MigrationWizIdSecurityGroups">
      <xsd:simpleType>
        <xsd:restriction base="dms:Text"/>
      </xsd:simple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AutoTags" ma:index="15" nillable="true" ma:displayName="MediaServiceAutoTags"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MediaServiceLocation" ma:internalName="MediaServiceLocation"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igrationWizId xmlns="5596cf31-caaa-46ba-a55f-3befb4344fdf" xsi:nil="true"/>
    <MigrationWizIdPermissions xmlns="5596cf31-caaa-46ba-a55f-3befb4344fdf" xsi:nil="true"/>
    <MigrationWizIdPermissionLevels xmlns="5596cf31-caaa-46ba-a55f-3befb4344fdf" xsi:nil="true"/>
    <MigrationWizIdDocumentLibraryPermissions xmlns="5596cf31-caaa-46ba-a55f-3befb4344fdf" xsi:nil="true"/>
    <MigrationWizIdSecurityGroups xmlns="5596cf31-caaa-46ba-a55f-3befb4344fdf" xsi:nil="true"/>
  </documentManagement>
</p:properties>
</file>

<file path=customXml/itemProps1.xml><?xml version="1.0" encoding="utf-8"?>
<ds:datastoreItem xmlns:ds="http://schemas.openxmlformats.org/officeDocument/2006/customXml" ds:itemID="{91E40384-D9D5-4600-A519-FB89687FCE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596cf31-caaa-46ba-a55f-3befb4344f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CB936F2-5B01-4969-9BFF-A1561AA3AD7C}">
  <ds:schemaRefs>
    <ds:schemaRef ds:uri="http://schemas.microsoft.com/sharepoint/v3/contenttype/forms"/>
  </ds:schemaRefs>
</ds:datastoreItem>
</file>

<file path=customXml/itemProps3.xml><?xml version="1.0" encoding="utf-8"?>
<ds:datastoreItem xmlns:ds="http://schemas.openxmlformats.org/officeDocument/2006/customXml" ds:itemID="{CE8CBDC9-27EB-44E2-80CC-A6F0F831AE98}">
  <ds:schemaRefs>
    <ds:schemaRef ds:uri="http://purl.org/dc/elements/1.1/"/>
    <ds:schemaRef ds:uri="http://schemas.microsoft.com/office/2006/metadata/properties"/>
    <ds:schemaRef ds:uri="5596cf31-caaa-46ba-a55f-3befb4344fdf"/>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84</TotalTime>
  <Words>1273</Words>
  <Application>Microsoft Office PowerPoint</Application>
  <PresentationFormat>Widescreen</PresentationFormat>
  <Paragraphs>87</Paragraphs>
  <Slides>13</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13</vt:i4>
      </vt:variant>
    </vt:vector>
  </HeadingPairs>
  <TitlesOfParts>
    <vt:vector size="24" baseType="lpstr">
      <vt:lpstr>Arial</vt:lpstr>
      <vt:lpstr>Arial Unicode MS</vt:lpstr>
      <vt:lpstr>ArialUnicodeMS</vt:lpstr>
      <vt:lpstr>Calibri</vt:lpstr>
      <vt:lpstr>Courier New</vt:lpstr>
      <vt:lpstr>Helvetica Neue</vt:lpstr>
      <vt:lpstr>Symbol</vt:lpstr>
      <vt:lpstr>Times New Roman</vt:lpstr>
      <vt:lpstr>Trebuchet MS</vt:lpstr>
      <vt:lpstr>Wingdings 3</vt:lpstr>
      <vt:lpstr>Facet</vt:lpstr>
      <vt:lpstr>  Mohamad A. Ansari University Faculty Ombudsperson  2018-2022 (http://senate.psu.edu/faculty/faculty-ombudspersons/) (maa4@psu.edu &amp; 610-396-6129) </vt:lpstr>
      <vt:lpstr>UNIVERSITY FACULTY OMBUDSPERSON (University Faculty Senate Standing Rules; Section 9)</vt:lpstr>
      <vt:lpstr>UNIT OMBUDSPERSON (AC76 Faculty Rights and Responsibility)  </vt:lpstr>
      <vt:lpstr>STANDARD OF PRACTICE/CODE OF ETHICS  (https://www.ombudsassociation.org/home.aspx)</vt:lpstr>
      <vt:lpstr> INDEPENDENCE</vt:lpstr>
      <vt:lpstr>CONFIDENTIALITY (Slide 1)</vt:lpstr>
      <vt:lpstr>CONFIDENTIALITY (Slide 2)</vt:lpstr>
      <vt:lpstr>CONFIDENTIALITY (Slide 3)</vt:lpstr>
      <vt:lpstr>NEUTRALITY &amp; IMPARTIALITY </vt:lpstr>
      <vt:lpstr>INFORMALITY</vt:lpstr>
      <vt:lpstr>OBJECTIVES</vt:lpstr>
      <vt:lpstr>Reported cases by Units’ Ombudspersons</vt:lpstr>
      <vt:lpstr>Reasons for lack of Consultation with the Ombudsperson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Mohamad A. Ansari University Faculty Ombudsperson  2018-2022 http://senate.psu.edu/faculty/faculty-ombudspersons/</dc:title>
  <dc:creator>Dr. Ansari</dc:creator>
  <cp:lastModifiedBy>Bieschke, Kathleen</cp:lastModifiedBy>
  <cp:revision>32</cp:revision>
  <dcterms:created xsi:type="dcterms:W3CDTF">2019-02-12T15:00:50Z</dcterms:created>
  <dcterms:modified xsi:type="dcterms:W3CDTF">2019-02-13T22:47:18Z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0x0101001CD655222FAC69478FDB4DB9A1082BF0</vt:lpwstr>
  </property>
</Properties>
</file>