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09" r:id="rId4"/>
  </p:sldMasterIdLst>
  <p:notesMasterIdLst>
    <p:notesMasterId r:id="rId24"/>
  </p:notesMasterIdLst>
  <p:sldIdLst>
    <p:sldId id="275" r:id="rId5"/>
    <p:sldId id="271" r:id="rId6"/>
    <p:sldId id="276" r:id="rId7"/>
    <p:sldId id="272" r:id="rId8"/>
    <p:sldId id="273" r:id="rId9"/>
    <p:sldId id="274" r:id="rId10"/>
    <p:sldId id="277" r:id="rId11"/>
    <p:sldId id="263" r:id="rId12"/>
    <p:sldId id="265" r:id="rId13"/>
    <p:sldId id="278" r:id="rId14"/>
    <p:sldId id="283" r:id="rId15"/>
    <p:sldId id="279" r:id="rId16"/>
    <p:sldId id="284" r:id="rId17"/>
    <p:sldId id="280" r:id="rId18"/>
    <p:sldId id="281" r:id="rId19"/>
    <p:sldId id="269" r:id="rId20"/>
    <p:sldId id="268" r:id="rId21"/>
    <p:sldId id="267" r:id="rId22"/>
    <p:sldId id="270"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a:srgbClr val="3167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3B3FBF-B9D5-43DC-981F-77EFD32B38BD}" v="863" dt="2019-02-17T22:38:45.0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35"/>
    <p:restoredTop sz="88772" autoAdjust="0"/>
  </p:normalViewPr>
  <p:slideViewPr>
    <p:cSldViewPr snapToGrid="0" snapToObjects="1">
      <p:cViewPr varScale="1">
        <p:scale>
          <a:sx n="102" d="100"/>
          <a:sy n="102" d="100"/>
        </p:scale>
        <p:origin x="636" y="96"/>
      </p:cViewPr>
      <p:guideLst/>
    </p:cSldViewPr>
  </p:slideViewPr>
  <p:notesTextViewPr>
    <p:cViewPr>
      <p:scale>
        <a:sx n="1" d="1"/>
        <a:sy n="1" d="1"/>
      </p:scale>
      <p:origin x="0" y="0"/>
    </p:cViewPr>
  </p:notesTextViewPr>
  <p:notesViewPr>
    <p:cSldViewPr snapToGrid="0" snapToObjects="1">
      <p:cViewPr varScale="1">
        <p:scale>
          <a:sx n="86" d="100"/>
          <a:sy n="86"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62F33E2-9544-7144-A06B-A82B09436DD2}" type="datetimeFigureOut">
              <a:rPr lang="en-US" smtClean="0"/>
              <a:t>2/19/2019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4B2A935-0743-7D40-BD29-67195000A033}" type="slidenum">
              <a:rPr lang="en-US" smtClean="0"/>
              <a:t>‹#›</a:t>
            </a:fld>
            <a:endParaRPr lang="en-US" dirty="0"/>
          </a:p>
        </p:txBody>
      </p:sp>
    </p:spTree>
    <p:extLst>
      <p:ext uri="{BB962C8B-B14F-4D97-AF65-F5344CB8AC3E}">
        <p14:creationId xmlns:p14="http://schemas.microsoft.com/office/powerpoint/2010/main" val="2060488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us today, we also have Suzanne Adair, Associate Vice President for Affirmative Action and Tineke Battle, Assistant Vice Provost for Faculty Affairs-Human Resources</a:t>
            </a:r>
          </a:p>
        </p:txBody>
      </p:sp>
      <p:sp>
        <p:nvSpPr>
          <p:cNvPr id="4" name="Slide Number Placeholder 3"/>
          <p:cNvSpPr>
            <a:spLocks noGrp="1"/>
          </p:cNvSpPr>
          <p:nvPr>
            <p:ph type="sldNum" sz="quarter" idx="5"/>
          </p:nvPr>
        </p:nvSpPr>
        <p:spPr/>
        <p:txBody>
          <a:bodyPr/>
          <a:lstStyle/>
          <a:p>
            <a:fld id="{D4B2A935-0743-7D40-BD29-67195000A033}" type="slidenum">
              <a:rPr lang="en-US" smtClean="0"/>
              <a:t>1</a:t>
            </a:fld>
            <a:endParaRPr lang="en-US" dirty="0"/>
          </a:p>
        </p:txBody>
      </p:sp>
    </p:spTree>
    <p:extLst>
      <p:ext uri="{BB962C8B-B14F-4D97-AF65-F5344CB8AC3E}">
        <p14:creationId xmlns:p14="http://schemas.microsoft.com/office/powerpoint/2010/main" val="2101823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focus of this session is on faculty members who are in distress for any of a number of reasons. I’d like to take a minute to elaborate on what I mean by “distress” as it will be important to maintain this focus throughout the session. It could be that the person is managing a difficult family or personal situation, has a disability management issue, feels wronged or mistreated by a supervisor in some way, has concerns about departmental colleagues or feels bullied, etc… Please note that there may or may not be a performance issue or any problematic behavior on the part of the faculty member. We are working on a policy for addressing faculty misconduct and that will have a very different emphasis. The committee will be charged by the Senate in mid-March and Mohamad Ansari and I will co-chair 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4B2A935-0743-7D40-BD29-67195000A033}" type="slidenum">
              <a:rPr lang="en-US" smtClean="0"/>
              <a:t>2</a:t>
            </a:fld>
            <a:endParaRPr lang="en-US" dirty="0"/>
          </a:p>
        </p:txBody>
      </p:sp>
    </p:spTree>
    <p:extLst>
      <p:ext uri="{BB962C8B-B14F-4D97-AF65-F5344CB8AC3E}">
        <p14:creationId xmlns:p14="http://schemas.microsoft.com/office/powerpoint/2010/main" val="4057658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2A935-0743-7D40-BD29-67195000A033}" type="slidenum">
              <a:rPr lang="en-US" smtClean="0"/>
              <a:t>8</a:t>
            </a:fld>
            <a:endParaRPr lang="en-US" dirty="0"/>
          </a:p>
        </p:txBody>
      </p:sp>
    </p:spTree>
    <p:extLst>
      <p:ext uri="{BB962C8B-B14F-4D97-AF65-F5344CB8AC3E}">
        <p14:creationId xmlns:p14="http://schemas.microsoft.com/office/powerpoint/2010/main" val="65484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D4B2A935-0743-7D40-BD29-67195000A033}" type="slidenum">
              <a:rPr lang="en-US" smtClean="0"/>
              <a:t>14</a:t>
            </a:fld>
            <a:endParaRPr lang="en-US" dirty="0"/>
          </a:p>
        </p:txBody>
      </p:sp>
    </p:spTree>
    <p:extLst>
      <p:ext uri="{BB962C8B-B14F-4D97-AF65-F5344CB8AC3E}">
        <p14:creationId xmlns:p14="http://schemas.microsoft.com/office/powerpoint/2010/main" val="56846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t>Reactive vs. proactive</a:t>
            </a:r>
          </a:p>
          <a:p>
            <a:pPr lvl="1">
              <a:buFont typeface="Wingdings" panose="05000000000000000000" pitchFamily="2" charset="2"/>
              <a:buChar char="§"/>
            </a:pPr>
            <a:r>
              <a:rPr lang="en-US" dirty="0"/>
              <a:t>Mentorship</a:t>
            </a:r>
          </a:p>
          <a:p>
            <a:pPr lvl="1">
              <a:buFont typeface="Wingdings" panose="05000000000000000000" pitchFamily="2" charset="2"/>
              <a:buChar char="§"/>
            </a:pPr>
            <a:r>
              <a:rPr lang="en-US" dirty="0"/>
              <a:t>Two AVPFAs: Faculty Development and Human resources</a:t>
            </a:r>
          </a:p>
          <a:p>
            <a:pPr lvl="1">
              <a:buFont typeface="Wingdings" panose="05000000000000000000" pitchFamily="2" charset="2"/>
              <a:buChar char="§"/>
            </a:pPr>
            <a:r>
              <a:rPr lang="en-US" dirty="0"/>
              <a:t>Communicate up and reach out for assistance</a:t>
            </a:r>
          </a:p>
          <a:p>
            <a:endParaRPr lang="en-US" dirty="0"/>
          </a:p>
          <a:p>
            <a:r>
              <a:rPr lang="en-US" dirty="0"/>
              <a:t>APPENDIX G GUIDELINES FOR STAYING OF THE PROVISIONAL TENURE PERIOD </a:t>
            </a:r>
          </a:p>
          <a:p>
            <a:pPr marL="228600" indent="-228600">
              <a:buAutoNum type="arabicPeriod"/>
            </a:pPr>
            <a:r>
              <a:rPr lang="en-US" dirty="0"/>
              <a:t>A faculty member desiring a temporary staying of the provisional tenure period must submit such a request in writing through: a. the department head and the dean; and, b. to the Executive Vice President and Provost. Although the final decision on the granting of this request shall rest with the Executive Vice President and Provost, he/she shall confer with appropriate academic administrators and with the faculty member as needed. Further, the Executive Vice President and Provost may impanel a special faculty review board to advise him/her on the merits of individual requests. </a:t>
            </a:r>
          </a:p>
          <a:p>
            <a:pPr marL="228600" indent="-228600">
              <a:buAutoNum type="arabicPeriod"/>
            </a:pPr>
            <a:r>
              <a:rPr lang="en-US" dirty="0"/>
              <a:t>Whenever possible, the request should be submitted prior to the start of the tenure year in question. If a request is submitted after the start of the tenure process, it may not be approved for that year but could be considered for the following year in the tenure cycle. Requests will be reviewed in a timely manner; individuals presenting requests will be notified of approval or denial as quickly as possible.</a:t>
            </a:r>
          </a:p>
          <a:p>
            <a:pPr marL="228600" indent="-228600">
              <a:buAutoNum type="arabicPeriod"/>
            </a:pPr>
            <a:r>
              <a:rPr lang="en-US" dirty="0"/>
              <a:t>The intent of this temporary staying of the provisional period is to ensure equity in the tenure system. If extenuating circumstances prevent a faculty member from having an equal opportunity to have his/her academic record upheld during the tenure review, he/she should qualify for this exception. Therefore, the primary purpose of the policy is to create an equal opportunity for all provisional faculty. It is not intended to improve his/her teaching record or scholarly productivity in the absence of extenuating circumstances and should not be invoked for the usual vicissitudes of a faculty member’s life.</a:t>
            </a:r>
          </a:p>
          <a:p>
            <a:pPr marL="228600" indent="-228600">
              <a:buAutoNum type="arabicPeriod"/>
            </a:pPr>
            <a:r>
              <a:rPr lang="en-US" dirty="0"/>
              <a:t>Faculty are eligible to stop the tenure clock for one year for each occurrence during the period leading up to tenure, for a maximum total of two years. A stay should not penalize or adversely affect the faculty member in the tenure review. (See VI, page 25)</a:t>
            </a:r>
          </a:p>
          <a:p>
            <a:pPr marL="228600" indent="-228600">
              <a:buAutoNum type="arabicPeriod"/>
            </a:pPr>
            <a:r>
              <a:rPr lang="en-US" dirty="0"/>
              <a:t>In order to evaluate the request, additional documentation, such as medical information, may be required.</a:t>
            </a:r>
          </a:p>
          <a:p>
            <a:pPr marL="228600" indent="-228600">
              <a:buAutoNum type="arabicPeriod"/>
            </a:pPr>
            <a:r>
              <a:rPr lang="en-US" dirty="0"/>
              <a:t>This provision is not necessarily linked to a leave of absence with or without salary. However, in the event that a faculty member is considered to be employed between halftime and full-time and/or is receiving commensurate pay and benefits, this stopping out provision may be applied. This provision is not the basis for determining if a faculty member should be employed full-time or should receive full pay and benefits. Those decisions are made separately prior to the request to stay the tenure provisional period. Such decisions shall be made in accordance with appropriate University policies. (See </a:t>
            </a:r>
          </a:p>
        </p:txBody>
      </p:sp>
      <p:sp>
        <p:nvSpPr>
          <p:cNvPr id="4" name="Slide Number Placeholder 3"/>
          <p:cNvSpPr>
            <a:spLocks noGrp="1"/>
          </p:cNvSpPr>
          <p:nvPr>
            <p:ph type="sldNum" sz="quarter" idx="5"/>
          </p:nvPr>
        </p:nvSpPr>
        <p:spPr/>
        <p:txBody>
          <a:bodyPr/>
          <a:lstStyle/>
          <a:p>
            <a:fld id="{D4B2A935-0743-7D40-BD29-67195000A033}" type="slidenum">
              <a:rPr lang="en-US" smtClean="0"/>
              <a:t>15</a:t>
            </a:fld>
            <a:endParaRPr lang="en-US" dirty="0"/>
          </a:p>
        </p:txBody>
      </p:sp>
    </p:spTree>
    <p:extLst>
      <p:ext uri="{BB962C8B-B14F-4D97-AF65-F5344CB8AC3E}">
        <p14:creationId xmlns:p14="http://schemas.microsoft.com/office/powerpoint/2010/main" val="4018229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u="sng" kern="1200" dirty="0">
                <a:solidFill>
                  <a:schemeClr val="tx1"/>
                </a:solidFill>
                <a:effectLst/>
                <a:latin typeface="+mn-lt"/>
                <a:ea typeface="+mn-ea"/>
                <a:cs typeface="+mn-cs"/>
              </a:rPr>
              <a:t>Concern for Well-Being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Professor C has been exhibiting flu symptoms for months.  When asked, the Professor claims everything is being treated as instructed by his doctor.  Within several weeks, the Professor’s flu symptoms remain and are now accompanied by bleeding open sores.  Professor C’s overall performance in the classroom is not impacted but multiple colleagues are concerned about the Professor’s well-being and the safety of students in his classroom.  What should we do?  </a:t>
            </a:r>
          </a:p>
          <a:p>
            <a:pPr lvl="0"/>
            <a:r>
              <a:rPr lang="en-US" sz="1200" kern="1200" dirty="0">
                <a:solidFill>
                  <a:schemeClr val="tx1"/>
                </a:solidFill>
                <a:effectLst/>
                <a:latin typeface="+mn-lt"/>
                <a:ea typeface="+mn-ea"/>
                <a:cs typeface="+mn-cs"/>
              </a:rPr>
              <a:t>Provides an opportunity to discuss:</a:t>
            </a:r>
          </a:p>
          <a:p>
            <a:pPr lvl="1"/>
            <a:r>
              <a:rPr lang="en-US" sz="1200" kern="1200" dirty="0">
                <a:solidFill>
                  <a:schemeClr val="tx1"/>
                </a:solidFill>
                <a:effectLst/>
                <a:latin typeface="+mn-lt"/>
                <a:ea typeface="+mn-ea"/>
                <a:cs typeface="+mn-cs"/>
              </a:rPr>
              <a:t>How personal actions can create health and safety concerns for others.</a:t>
            </a:r>
          </a:p>
          <a:p>
            <a:pPr lvl="1"/>
            <a:r>
              <a:rPr lang="en-US" sz="1200" kern="1200" dirty="0">
                <a:solidFill>
                  <a:schemeClr val="tx1"/>
                </a:solidFill>
                <a:effectLst/>
                <a:latin typeface="+mn-lt"/>
                <a:ea typeface="+mn-ea"/>
                <a:cs typeface="+mn-cs"/>
              </a:rPr>
              <a:t>When/How to involve a faculty member’s trusted peers to express concern and provide counsel.  </a:t>
            </a:r>
          </a:p>
          <a:p>
            <a:pPr lvl="1"/>
            <a:r>
              <a:rPr lang="en-US" sz="1200" kern="1200" dirty="0">
                <a:solidFill>
                  <a:schemeClr val="tx1"/>
                </a:solidFill>
                <a:effectLst/>
                <a:latin typeface="+mn-lt"/>
                <a:ea typeface="+mn-ea"/>
                <a:cs typeface="+mn-cs"/>
              </a:rPr>
              <a:t>The availability of disability accommodations and medical leave.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D4B2A935-0743-7D40-BD29-67195000A033}" type="slidenum">
              <a:rPr lang="en-US" smtClean="0"/>
              <a:t>16</a:t>
            </a:fld>
            <a:endParaRPr lang="en-US" dirty="0"/>
          </a:p>
        </p:txBody>
      </p:sp>
    </p:spTree>
    <p:extLst>
      <p:ext uri="{BB962C8B-B14F-4D97-AF65-F5344CB8AC3E}">
        <p14:creationId xmlns:p14="http://schemas.microsoft.com/office/powerpoint/2010/main" val="1377771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u="sng" kern="1200" dirty="0">
                <a:solidFill>
                  <a:schemeClr val="tx1"/>
                </a:solidFill>
                <a:effectLst/>
                <a:latin typeface="+mn-lt"/>
                <a:ea typeface="+mn-ea"/>
                <a:cs typeface="+mn-cs"/>
              </a:rPr>
              <a:t>Personal Stress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Professor B is currently undergoing a divorce and child custody dispute.  After violating a restraining order, the Professor is arrested and missed a significant number of classes and research and publication deadlines.  After she is released, the Professor returns to the classroom but is now hostile, demeaning, and aggressive towards students, colleagues, and staff.  What should Professor B do to remain an effective faculty member?  </a:t>
            </a:r>
          </a:p>
          <a:p>
            <a:pPr lvl="0"/>
            <a:r>
              <a:rPr lang="en-US" sz="1200" kern="1200" dirty="0">
                <a:solidFill>
                  <a:schemeClr val="tx1"/>
                </a:solidFill>
                <a:effectLst/>
                <a:latin typeface="+mn-lt"/>
                <a:ea typeface="+mn-ea"/>
                <a:cs typeface="+mn-cs"/>
              </a:rPr>
              <a:t>Provides an opportunity to discuss:</a:t>
            </a:r>
          </a:p>
          <a:p>
            <a:pPr lvl="1"/>
            <a:r>
              <a:rPr lang="en-US" sz="1200" kern="1200" dirty="0">
                <a:solidFill>
                  <a:schemeClr val="tx1"/>
                </a:solidFill>
                <a:effectLst/>
                <a:latin typeface="+mn-lt"/>
                <a:ea typeface="+mn-ea"/>
                <a:cs typeface="+mn-cs"/>
              </a:rPr>
              <a:t>Employee Assistance Program</a:t>
            </a:r>
          </a:p>
          <a:p>
            <a:pPr lvl="1"/>
            <a:r>
              <a:rPr lang="en-US" sz="1200" kern="1200" dirty="0">
                <a:solidFill>
                  <a:schemeClr val="tx1"/>
                </a:solidFill>
                <a:effectLst/>
                <a:latin typeface="+mn-lt"/>
                <a:ea typeface="+mn-ea"/>
                <a:cs typeface="+mn-cs"/>
              </a:rPr>
              <a:t>Availability to take short-term unpaid leave to focus on personal matters that are creating significant stress;</a:t>
            </a:r>
          </a:p>
          <a:p>
            <a:pPr lvl="1"/>
            <a:r>
              <a:rPr lang="en-US" sz="1200" kern="1200" dirty="0">
                <a:solidFill>
                  <a:schemeClr val="tx1"/>
                </a:solidFill>
                <a:effectLst/>
                <a:latin typeface="+mn-lt"/>
                <a:ea typeface="+mn-ea"/>
                <a:cs typeface="+mn-cs"/>
              </a:rPr>
              <a:t>Expectations of the job and how personal stress can impact the ability to do their job effectively;</a:t>
            </a:r>
          </a:p>
          <a:p>
            <a:pPr lvl="1"/>
            <a:r>
              <a:rPr lang="en-US" sz="1200" kern="1200" dirty="0">
                <a:solidFill>
                  <a:schemeClr val="tx1"/>
                </a:solidFill>
                <a:effectLst/>
                <a:latin typeface="+mn-lt"/>
                <a:ea typeface="+mn-ea"/>
                <a:cs typeface="+mn-cs"/>
              </a:rPr>
              <a:t>Collegiality (Ombudsman)</a:t>
            </a:r>
          </a:p>
          <a:p>
            <a:pPr lvl="1"/>
            <a:r>
              <a:rPr lang="en-US" sz="1200" kern="1200" dirty="0">
                <a:solidFill>
                  <a:schemeClr val="tx1"/>
                </a:solidFill>
                <a:effectLst/>
                <a:latin typeface="+mn-lt"/>
                <a:ea typeface="+mn-ea"/>
                <a:cs typeface="+mn-cs"/>
              </a:rPr>
              <a:t>Training on student/classroom management </a:t>
            </a:r>
          </a:p>
          <a:p>
            <a:endParaRPr lang="en-US" dirty="0"/>
          </a:p>
        </p:txBody>
      </p:sp>
      <p:sp>
        <p:nvSpPr>
          <p:cNvPr id="4" name="Slide Number Placeholder 3"/>
          <p:cNvSpPr>
            <a:spLocks noGrp="1"/>
          </p:cNvSpPr>
          <p:nvPr>
            <p:ph type="sldNum" sz="quarter" idx="5"/>
          </p:nvPr>
        </p:nvSpPr>
        <p:spPr/>
        <p:txBody>
          <a:bodyPr/>
          <a:lstStyle/>
          <a:p>
            <a:fld id="{D4B2A935-0743-7D40-BD29-67195000A033}" type="slidenum">
              <a:rPr lang="en-US" smtClean="0"/>
              <a:t>17</a:t>
            </a:fld>
            <a:endParaRPr lang="en-US" dirty="0"/>
          </a:p>
        </p:txBody>
      </p:sp>
    </p:spTree>
    <p:extLst>
      <p:ext uri="{BB962C8B-B14F-4D97-AF65-F5344CB8AC3E}">
        <p14:creationId xmlns:p14="http://schemas.microsoft.com/office/powerpoint/2010/main" val="327006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u="sng" kern="1200" dirty="0">
                <a:solidFill>
                  <a:schemeClr val="tx1"/>
                </a:solidFill>
                <a:effectLst/>
                <a:latin typeface="+mn-lt"/>
                <a:ea typeface="+mn-ea"/>
                <a:cs typeface="+mn-cs"/>
              </a:rPr>
              <a:t>Disruptive Environment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While on a faculty-led student trip to the district courthouse, Professor A engages in erratic behavior that concerns students and other visitors.  After directly violating the Court’s no guns policy, Professor A is escorted out of the building and arrested.  Based the Professor’s behavior, students do not feel comfortable attending class and the Professor’s colleagues are concerned about their personal safety and do not want the Professor back in the department building.  What can we do to help Professor A return to class and succeed as a faculty member?  </a:t>
            </a:r>
          </a:p>
          <a:p>
            <a:pPr lvl="0"/>
            <a:r>
              <a:rPr lang="en-US" sz="1200" kern="1200" dirty="0">
                <a:solidFill>
                  <a:schemeClr val="tx1"/>
                </a:solidFill>
                <a:effectLst/>
                <a:latin typeface="+mn-lt"/>
                <a:ea typeface="+mn-ea"/>
                <a:cs typeface="+mn-cs"/>
              </a:rPr>
              <a:t>Provides an opportunity to discuss:</a:t>
            </a:r>
          </a:p>
          <a:p>
            <a:pPr lvl="1"/>
            <a:r>
              <a:rPr lang="en-US" sz="1200" kern="1200" dirty="0">
                <a:solidFill>
                  <a:schemeClr val="tx1"/>
                </a:solidFill>
                <a:effectLst/>
                <a:latin typeface="+mn-lt"/>
                <a:ea typeface="+mn-ea"/>
                <a:cs typeface="+mn-cs"/>
              </a:rPr>
              <a:t>Employee Assistance Program</a:t>
            </a:r>
          </a:p>
          <a:p>
            <a:pPr lvl="1"/>
            <a:r>
              <a:rPr lang="en-US" sz="1200" kern="1200" dirty="0">
                <a:solidFill>
                  <a:schemeClr val="tx1"/>
                </a:solidFill>
                <a:effectLst/>
                <a:latin typeface="+mn-lt"/>
                <a:ea typeface="+mn-ea"/>
                <a:cs typeface="+mn-cs"/>
              </a:rPr>
              <a:t>Availability to take unpaid leave to manage and address personal issues;</a:t>
            </a:r>
          </a:p>
          <a:p>
            <a:pPr lvl="1"/>
            <a:r>
              <a:rPr lang="en-US" sz="1200" kern="1200" dirty="0">
                <a:solidFill>
                  <a:schemeClr val="tx1"/>
                </a:solidFill>
                <a:effectLst/>
                <a:latin typeface="+mn-lt"/>
                <a:ea typeface="+mn-ea"/>
                <a:cs typeface="+mn-cs"/>
              </a:rPr>
              <a:t>If applicable, disability accommodations or medical leave;</a:t>
            </a:r>
          </a:p>
          <a:p>
            <a:pPr lvl="1"/>
            <a:r>
              <a:rPr lang="en-US" sz="1200" kern="1200" dirty="0">
                <a:solidFill>
                  <a:schemeClr val="tx1"/>
                </a:solidFill>
                <a:effectLst/>
                <a:latin typeface="+mn-lt"/>
                <a:ea typeface="+mn-ea"/>
                <a:cs typeface="+mn-cs"/>
              </a:rPr>
              <a:t>Facilitating/mending faculty relationships (Ombudsman)</a:t>
            </a:r>
          </a:p>
          <a:p>
            <a:pPr lvl="1"/>
            <a:r>
              <a:rPr lang="en-US" sz="1200" kern="1200" dirty="0">
                <a:solidFill>
                  <a:schemeClr val="tx1"/>
                </a:solidFill>
                <a:effectLst/>
                <a:latin typeface="+mn-lt"/>
                <a:ea typeface="+mn-ea"/>
                <a:cs typeface="+mn-cs"/>
              </a:rPr>
              <a:t>Training on student/classroom management </a:t>
            </a:r>
          </a:p>
          <a:p>
            <a:endParaRPr lang="en-US" dirty="0"/>
          </a:p>
          <a:p>
            <a:endParaRPr lang="en-US" dirty="0"/>
          </a:p>
        </p:txBody>
      </p:sp>
      <p:sp>
        <p:nvSpPr>
          <p:cNvPr id="4" name="Slide Number Placeholder 3"/>
          <p:cNvSpPr>
            <a:spLocks noGrp="1"/>
          </p:cNvSpPr>
          <p:nvPr>
            <p:ph type="sldNum" sz="quarter" idx="5"/>
          </p:nvPr>
        </p:nvSpPr>
        <p:spPr/>
        <p:txBody>
          <a:bodyPr/>
          <a:lstStyle/>
          <a:p>
            <a:fld id="{D4B2A935-0743-7D40-BD29-67195000A033}" type="slidenum">
              <a:rPr lang="en-US" smtClean="0"/>
              <a:t>18</a:t>
            </a:fld>
            <a:endParaRPr lang="en-US" dirty="0"/>
          </a:p>
        </p:txBody>
      </p:sp>
    </p:spTree>
    <p:extLst>
      <p:ext uri="{BB962C8B-B14F-4D97-AF65-F5344CB8AC3E}">
        <p14:creationId xmlns:p14="http://schemas.microsoft.com/office/powerpoint/2010/main" val="305854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2/19/2019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201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56C3A398-90B4-46FF-9348-1CEAC191FD2C}" type="slidenum">
              <a:rPr lang="en-US" smtClean="0"/>
              <a:pPr/>
              <a:t>‹#›</a:t>
            </a:fld>
            <a:endParaRPr lang="en-US" dirty="0"/>
          </a:p>
        </p:txBody>
      </p:sp>
    </p:spTree>
    <p:extLst>
      <p:ext uri="{BB962C8B-B14F-4D97-AF65-F5344CB8AC3E}">
        <p14:creationId xmlns:p14="http://schemas.microsoft.com/office/powerpoint/2010/main" val="276494819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56C3A398-90B4-46FF-9348-1CEAC191FD2C}" type="slidenum">
              <a:rPr lang="en-US" smtClean="0"/>
              <a:pPr/>
              <a:t>‹#›</a:t>
            </a:fld>
            <a:endParaRPr lang="en-US" dirty="0"/>
          </a:p>
        </p:txBody>
      </p:sp>
    </p:spTree>
    <p:extLst>
      <p:ext uri="{BB962C8B-B14F-4D97-AF65-F5344CB8AC3E}">
        <p14:creationId xmlns:p14="http://schemas.microsoft.com/office/powerpoint/2010/main" val="158331960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56C3A398-90B4-46FF-9348-1CEAC191FD2C}" type="slidenum">
              <a:rPr lang="en-US" smtClean="0"/>
              <a:pPr/>
              <a:t>‹#›</a:t>
            </a:fld>
            <a:endParaRPr lang="en-US" dirty="0"/>
          </a:p>
        </p:txBody>
      </p:sp>
    </p:spTree>
    <p:extLst>
      <p:ext uri="{BB962C8B-B14F-4D97-AF65-F5344CB8AC3E}">
        <p14:creationId xmlns:p14="http://schemas.microsoft.com/office/powerpoint/2010/main" val="309822980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56C3A398-90B4-46FF-9348-1CEAC191FD2C}"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73365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56C3A398-90B4-46FF-9348-1CEAC191FD2C}" type="slidenum">
              <a:rPr lang="en-US" smtClean="0"/>
              <a:pPr/>
              <a:t>‹#›</a:t>
            </a:fld>
            <a:endParaRPr lang="en-US" dirty="0"/>
          </a:p>
        </p:txBody>
      </p:sp>
    </p:spTree>
    <p:extLst>
      <p:ext uri="{BB962C8B-B14F-4D97-AF65-F5344CB8AC3E}">
        <p14:creationId xmlns:p14="http://schemas.microsoft.com/office/powerpoint/2010/main" val="162948675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56C3A398-90B4-46FF-9348-1CEAC191FD2C}" type="slidenum">
              <a:rPr lang="en-US" smtClean="0"/>
              <a:pPr/>
              <a:t>‹#›</a:t>
            </a:fld>
            <a:endParaRPr lang="en-US" dirty="0"/>
          </a:p>
        </p:txBody>
      </p:sp>
    </p:spTree>
    <p:extLst>
      <p:ext uri="{BB962C8B-B14F-4D97-AF65-F5344CB8AC3E}">
        <p14:creationId xmlns:p14="http://schemas.microsoft.com/office/powerpoint/2010/main" val="195128862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56C3A398-90B4-46FF-9348-1CEAC191FD2C}" type="slidenum">
              <a:rPr lang="en-US" smtClean="0"/>
              <a:pPr/>
              <a:t>‹#›</a:t>
            </a:fld>
            <a:endParaRPr lang="en-US" dirty="0"/>
          </a:p>
        </p:txBody>
      </p:sp>
    </p:spTree>
    <p:extLst>
      <p:ext uri="{BB962C8B-B14F-4D97-AF65-F5344CB8AC3E}">
        <p14:creationId xmlns:p14="http://schemas.microsoft.com/office/powerpoint/2010/main" val="113722989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
              </a:t>
            </a:r>
          </a:p>
        </p:txBody>
      </p:sp>
      <p:sp>
        <p:nvSpPr>
          <p:cNvPr id="9" name="Slide Number Placeholder 8"/>
          <p:cNvSpPr>
            <a:spLocks noGrp="1"/>
          </p:cNvSpPr>
          <p:nvPr>
            <p:ph type="sldNum" sz="quarter" idx="12"/>
          </p:nvPr>
        </p:nvSpPr>
        <p:spPr/>
        <p:txBody>
          <a:bodyPr/>
          <a:lstStyle/>
          <a:p>
            <a:fld id="{56C3A398-90B4-46FF-9348-1CEAC191FD2C}" type="slidenum">
              <a:rPr lang="en-US" smtClean="0"/>
              <a:pPr/>
              <a:t>‹#›</a:t>
            </a:fld>
            <a:endParaRPr lang="en-US" dirty="0"/>
          </a:p>
        </p:txBody>
      </p:sp>
    </p:spTree>
    <p:extLst>
      <p:ext uri="{BB962C8B-B14F-4D97-AF65-F5344CB8AC3E}">
        <p14:creationId xmlns:p14="http://schemas.microsoft.com/office/powerpoint/2010/main" val="356487261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
              </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6C3A398-90B4-46FF-9348-1CEAC191FD2C}" type="slidenum">
              <a:rPr lang="en-US" smtClean="0"/>
              <a:pPr/>
              <a:t>‹#›</a:t>
            </a:fld>
            <a:endParaRPr lang="en-US" dirty="0"/>
          </a:p>
        </p:txBody>
      </p:sp>
    </p:spTree>
    <p:extLst>
      <p:ext uri="{BB962C8B-B14F-4D97-AF65-F5344CB8AC3E}">
        <p14:creationId xmlns:p14="http://schemas.microsoft.com/office/powerpoint/2010/main" val="346481832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56C3A398-90B4-46FF-9348-1CEAC191FD2C}" type="slidenum">
              <a:rPr lang="en-US" smtClean="0"/>
              <a:pPr/>
              <a:t>‹#›</a:t>
            </a:fld>
            <a:endParaRPr lang="en-US" dirty="0"/>
          </a:p>
        </p:txBody>
      </p:sp>
    </p:spTree>
    <p:extLst>
      <p:ext uri="{BB962C8B-B14F-4D97-AF65-F5344CB8AC3E}">
        <p14:creationId xmlns:p14="http://schemas.microsoft.com/office/powerpoint/2010/main" val="332783129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
              </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6C3A398-90B4-46FF-9348-1CEAC191FD2C}"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007640"/>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www.ogc.psu.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vpfa.psu.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maa4@psu.edu"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enate.psu.edu/faculty/faculty-ombudspers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mbudsassociation.org/home.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healthadvocate.personaladvantage.com/portal/subject/10114894" TargetMode="External"/><Relationship Id="rId2" Type="http://schemas.openxmlformats.org/officeDocument/2006/relationships/hyperlink" Target="https://members.healthadvocate.com/Hom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A6EC1-ED52-468C-8699-06213A0C5B9D}"/>
              </a:ext>
            </a:extLst>
          </p:cNvPr>
          <p:cNvSpPr>
            <a:spLocks noGrp="1"/>
          </p:cNvSpPr>
          <p:nvPr>
            <p:ph type="title"/>
          </p:nvPr>
        </p:nvSpPr>
        <p:spPr/>
        <p:txBody>
          <a:bodyPr/>
          <a:lstStyle/>
          <a:p>
            <a:r>
              <a:rPr lang="en-US" dirty="0"/>
              <a:t>Working with Faculty Members in Distress</a:t>
            </a:r>
          </a:p>
        </p:txBody>
      </p:sp>
      <p:sp>
        <p:nvSpPr>
          <p:cNvPr id="3" name="Content Placeholder 2">
            <a:extLst>
              <a:ext uri="{FF2B5EF4-FFF2-40B4-BE49-F238E27FC236}">
                <a16:creationId xmlns:a16="http://schemas.microsoft.com/office/drawing/2014/main" id="{76F6D9DF-24D1-49F5-9C8D-9464BDFDFE55}"/>
              </a:ext>
            </a:extLst>
          </p:cNvPr>
          <p:cNvSpPr>
            <a:spLocks noGrp="1"/>
          </p:cNvSpPr>
          <p:nvPr>
            <p:ph idx="1"/>
          </p:nvPr>
        </p:nvSpPr>
        <p:spPr/>
        <p:txBody>
          <a:bodyPr>
            <a:normAutofit lnSpcReduction="10000"/>
          </a:bodyPr>
          <a:lstStyle/>
          <a:p>
            <a:pPr>
              <a:buFont typeface="Wingdings" panose="05000000000000000000" pitchFamily="2" charset="2"/>
              <a:buChar char="§"/>
            </a:pPr>
            <a:r>
              <a:rPr lang="en-US" sz="2200" dirty="0"/>
              <a:t>Mohamad Ansari, University Faculty Ombudsperson (2018-2022)</a:t>
            </a:r>
          </a:p>
          <a:p>
            <a:pPr>
              <a:buFont typeface="Wingdings" panose="05000000000000000000" pitchFamily="2" charset="2"/>
              <a:buChar char="§"/>
            </a:pPr>
            <a:endParaRPr lang="en-US" sz="2200" dirty="0"/>
          </a:p>
          <a:p>
            <a:pPr>
              <a:buFont typeface="Wingdings" panose="05000000000000000000" pitchFamily="2" charset="2"/>
              <a:buChar char="§"/>
            </a:pPr>
            <a:r>
              <a:rPr lang="en-US" sz="2200" dirty="0"/>
              <a:t>Cassandra Kitko, Health &amp; Welfare Strategist, Human Resources </a:t>
            </a:r>
          </a:p>
          <a:p>
            <a:pPr>
              <a:buFont typeface="Wingdings" panose="05000000000000000000" pitchFamily="2" charset="2"/>
              <a:buChar char="§"/>
            </a:pPr>
            <a:endParaRPr lang="en-US" sz="2200" dirty="0"/>
          </a:p>
          <a:p>
            <a:pPr>
              <a:buFont typeface="Wingdings" panose="05000000000000000000" pitchFamily="2" charset="2"/>
              <a:buChar char="§"/>
            </a:pPr>
            <a:r>
              <a:rPr lang="en-US" sz="2200" dirty="0"/>
              <a:t>Zahraa Zalzala, Assistant General Counsel</a:t>
            </a:r>
          </a:p>
          <a:p>
            <a:pPr>
              <a:buFont typeface="Wingdings" panose="05000000000000000000" pitchFamily="2" charset="2"/>
              <a:buChar char="§"/>
            </a:pPr>
            <a:endParaRPr lang="en-US" sz="2200" dirty="0"/>
          </a:p>
          <a:p>
            <a:pPr>
              <a:buFont typeface="Wingdings" panose="05000000000000000000" pitchFamily="2" charset="2"/>
              <a:buChar char="§"/>
            </a:pPr>
            <a:r>
              <a:rPr lang="en-US" sz="2200" dirty="0"/>
              <a:t>Leah Zimmerman, Coordinator, Americans with Disabilities Act Program</a:t>
            </a:r>
          </a:p>
          <a:p>
            <a:pPr>
              <a:buFont typeface="Wingdings" panose="05000000000000000000" pitchFamily="2" charset="2"/>
              <a:buChar char="§"/>
            </a:pPr>
            <a:endParaRPr lang="en-US" sz="2200" dirty="0"/>
          </a:p>
          <a:p>
            <a:pPr>
              <a:buFont typeface="Wingdings" panose="05000000000000000000" pitchFamily="2" charset="2"/>
              <a:buChar char="§"/>
            </a:pPr>
            <a:r>
              <a:rPr lang="en-US" sz="2200" dirty="0"/>
              <a:t>Kathy Bieschke (moderator), Vice Provost for Faculty Affairs</a:t>
            </a:r>
          </a:p>
          <a:p>
            <a:pPr>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id="{2BED460B-C97F-44DF-BA81-90A8B0658581}"/>
              </a:ext>
            </a:extLst>
          </p:cNvPr>
          <p:cNvSpPr>
            <a:spLocks noGrp="1"/>
          </p:cNvSpPr>
          <p:nvPr>
            <p:ph type="sldNum" sz="quarter" idx="12"/>
          </p:nvPr>
        </p:nvSpPr>
        <p:spPr/>
        <p:txBody>
          <a:bodyPr/>
          <a:lstStyle/>
          <a:p>
            <a:fld id="{56C3A398-90B4-46FF-9348-1CEAC191FD2C}" type="slidenum">
              <a:rPr lang="en-US" smtClean="0"/>
              <a:pPr/>
              <a:t>1</a:t>
            </a:fld>
            <a:endParaRPr lang="en-US" dirty="0"/>
          </a:p>
        </p:txBody>
      </p:sp>
    </p:spTree>
    <p:extLst>
      <p:ext uri="{BB962C8B-B14F-4D97-AF65-F5344CB8AC3E}">
        <p14:creationId xmlns:p14="http://schemas.microsoft.com/office/powerpoint/2010/main" val="1739341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2A64E-0B56-45FE-B26A-36768C3FB746}"/>
              </a:ext>
            </a:extLst>
          </p:cNvPr>
          <p:cNvSpPr>
            <a:spLocks noGrp="1"/>
          </p:cNvSpPr>
          <p:nvPr>
            <p:ph type="title"/>
          </p:nvPr>
        </p:nvSpPr>
        <p:spPr/>
        <p:txBody>
          <a:bodyPr/>
          <a:lstStyle/>
          <a:p>
            <a:r>
              <a:rPr lang="en-US" dirty="0"/>
              <a:t>Office of General Counsel</a:t>
            </a:r>
          </a:p>
        </p:txBody>
      </p:sp>
      <p:sp>
        <p:nvSpPr>
          <p:cNvPr id="6" name="Text Placeholder 5">
            <a:extLst>
              <a:ext uri="{FF2B5EF4-FFF2-40B4-BE49-F238E27FC236}">
                <a16:creationId xmlns:a16="http://schemas.microsoft.com/office/drawing/2014/main" id="{CDF09902-D860-465D-A380-916F70580B84}"/>
              </a:ext>
            </a:extLst>
          </p:cNvPr>
          <p:cNvSpPr>
            <a:spLocks noGrp="1"/>
          </p:cNvSpPr>
          <p:nvPr>
            <p:ph type="body" idx="1"/>
          </p:nvPr>
        </p:nvSpPr>
        <p:spPr/>
        <p:txBody>
          <a:bodyPr/>
          <a:lstStyle/>
          <a:p>
            <a:r>
              <a:rPr lang="en-US" dirty="0"/>
              <a:t>Zahraa Zalzala, Assistant general counsel</a:t>
            </a:r>
          </a:p>
        </p:txBody>
      </p:sp>
      <p:sp>
        <p:nvSpPr>
          <p:cNvPr id="4" name="Slide Number Placeholder 3">
            <a:extLst>
              <a:ext uri="{FF2B5EF4-FFF2-40B4-BE49-F238E27FC236}">
                <a16:creationId xmlns:a16="http://schemas.microsoft.com/office/drawing/2014/main" id="{885C1742-0EE2-4A9D-8DAC-BE36DB50DA27}"/>
              </a:ext>
            </a:extLst>
          </p:cNvPr>
          <p:cNvSpPr>
            <a:spLocks noGrp="1"/>
          </p:cNvSpPr>
          <p:nvPr>
            <p:ph type="sldNum" sz="quarter" idx="12"/>
          </p:nvPr>
        </p:nvSpPr>
        <p:spPr/>
        <p:txBody>
          <a:bodyPr/>
          <a:lstStyle/>
          <a:p>
            <a:fld id="{56C3A398-90B4-46FF-9348-1CEAC191FD2C}" type="slidenum">
              <a:rPr lang="en-US" smtClean="0"/>
              <a:pPr/>
              <a:t>10</a:t>
            </a:fld>
            <a:endParaRPr lang="en-US" dirty="0"/>
          </a:p>
        </p:txBody>
      </p:sp>
    </p:spTree>
    <p:extLst>
      <p:ext uri="{BB962C8B-B14F-4D97-AF65-F5344CB8AC3E}">
        <p14:creationId xmlns:p14="http://schemas.microsoft.com/office/powerpoint/2010/main" val="2389142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9DAAC-0B2F-4C9A-9E2A-BA2CE20A5BC8}"/>
              </a:ext>
            </a:extLst>
          </p:cNvPr>
          <p:cNvSpPr>
            <a:spLocks noGrp="1"/>
          </p:cNvSpPr>
          <p:nvPr>
            <p:ph type="title"/>
          </p:nvPr>
        </p:nvSpPr>
        <p:spPr/>
        <p:txBody>
          <a:bodyPr/>
          <a:lstStyle/>
          <a:p>
            <a:r>
              <a:rPr lang="en-US" dirty="0"/>
              <a:t>Office of General Counsel</a:t>
            </a:r>
          </a:p>
        </p:txBody>
      </p:sp>
      <p:sp>
        <p:nvSpPr>
          <p:cNvPr id="3" name="Content Placeholder 2">
            <a:extLst>
              <a:ext uri="{FF2B5EF4-FFF2-40B4-BE49-F238E27FC236}">
                <a16:creationId xmlns:a16="http://schemas.microsoft.com/office/drawing/2014/main" id="{43C8083C-FC7B-4DD9-A5B8-726E4D72C6ED}"/>
              </a:ext>
            </a:extLst>
          </p:cNvPr>
          <p:cNvSpPr>
            <a:spLocks noGrp="1"/>
          </p:cNvSpPr>
          <p:nvPr>
            <p:ph idx="1"/>
          </p:nvPr>
        </p:nvSpPr>
        <p:spPr/>
        <p:txBody>
          <a:bodyPr/>
          <a:lstStyle/>
          <a:p>
            <a:pPr>
              <a:buFont typeface="Arial" panose="020B0604020202020204" pitchFamily="34" charset="0"/>
              <a:buChar char="•"/>
            </a:pPr>
            <a:r>
              <a:rPr lang="en-US" sz="2200" dirty="0"/>
              <a:t>Provide legal counsel and representation to the University and all of its schools and colleges, divisions, units, affiliates and related entities on a broad range of legal matters impacting the University.  </a:t>
            </a:r>
          </a:p>
          <a:p>
            <a:pPr lvl="1"/>
            <a:r>
              <a:rPr lang="en-US" sz="2200" dirty="0"/>
              <a:t>Including issues relating to labor and employment, student affairs, sponsored research, contracts, financial transactions, intellectual property, development, policies, licensing, and corporate governance.  </a:t>
            </a:r>
          </a:p>
          <a:p>
            <a:pPr>
              <a:buFont typeface="Arial" panose="020B0604020202020204" pitchFamily="34" charset="0"/>
              <a:buChar char="•"/>
            </a:pPr>
            <a:r>
              <a:rPr lang="en-US" sz="2200" dirty="0"/>
              <a:t>Do not provide legal services to University employees or students in their personal matters.  </a:t>
            </a:r>
          </a:p>
          <a:p>
            <a:pPr>
              <a:buFont typeface="Arial" panose="020B0604020202020204" pitchFamily="34" charset="0"/>
              <a:buChar char="•"/>
            </a:pPr>
            <a:r>
              <a:rPr lang="en-US" sz="2200" dirty="0"/>
              <a:t>For more information, please visit: </a:t>
            </a:r>
            <a:r>
              <a:rPr lang="en-US" sz="2200" dirty="0">
                <a:hlinkClick r:id="rId2"/>
              </a:rPr>
              <a:t>http://www.ogc.psu.edu/</a:t>
            </a:r>
            <a:r>
              <a:rPr lang="en-US" sz="2200" dirty="0"/>
              <a:t> </a:t>
            </a:r>
          </a:p>
          <a:p>
            <a:endParaRPr lang="en-US" dirty="0"/>
          </a:p>
          <a:p>
            <a:endParaRPr lang="en-US" dirty="0"/>
          </a:p>
        </p:txBody>
      </p:sp>
      <p:sp>
        <p:nvSpPr>
          <p:cNvPr id="4" name="Slide Number Placeholder 3">
            <a:extLst>
              <a:ext uri="{FF2B5EF4-FFF2-40B4-BE49-F238E27FC236}">
                <a16:creationId xmlns:a16="http://schemas.microsoft.com/office/drawing/2014/main" id="{C144A2C0-3851-44D9-B6AF-3290CB51BA95}"/>
              </a:ext>
            </a:extLst>
          </p:cNvPr>
          <p:cNvSpPr>
            <a:spLocks noGrp="1"/>
          </p:cNvSpPr>
          <p:nvPr>
            <p:ph type="sldNum" sz="quarter" idx="12"/>
          </p:nvPr>
        </p:nvSpPr>
        <p:spPr/>
        <p:txBody>
          <a:bodyPr/>
          <a:lstStyle/>
          <a:p>
            <a:fld id="{56C3A398-90B4-46FF-9348-1CEAC191FD2C}" type="slidenum">
              <a:rPr lang="en-US" smtClean="0"/>
              <a:pPr/>
              <a:t>11</a:t>
            </a:fld>
            <a:endParaRPr lang="en-US" dirty="0"/>
          </a:p>
        </p:txBody>
      </p:sp>
    </p:spTree>
    <p:extLst>
      <p:ext uri="{BB962C8B-B14F-4D97-AF65-F5344CB8AC3E}">
        <p14:creationId xmlns:p14="http://schemas.microsoft.com/office/powerpoint/2010/main" val="3483456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2503D-6BA8-4C76-8B8F-9385E2E0EB33}"/>
              </a:ext>
            </a:extLst>
          </p:cNvPr>
          <p:cNvSpPr>
            <a:spLocks noGrp="1"/>
          </p:cNvSpPr>
          <p:nvPr>
            <p:ph type="title"/>
          </p:nvPr>
        </p:nvSpPr>
        <p:spPr/>
        <p:txBody>
          <a:bodyPr/>
          <a:lstStyle/>
          <a:p>
            <a:r>
              <a:rPr lang="en-US" dirty="0"/>
              <a:t>Office of Affirmative Action: Disability Services</a:t>
            </a:r>
          </a:p>
        </p:txBody>
      </p:sp>
      <p:sp>
        <p:nvSpPr>
          <p:cNvPr id="5" name="Text Placeholder 4">
            <a:extLst>
              <a:ext uri="{FF2B5EF4-FFF2-40B4-BE49-F238E27FC236}">
                <a16:creationId xmlns:a16="http://schemas.microsoft.com/office/drawing/2014/main" id="{CCEB7010-831E-40F0-97E2-7B68613C31A2}"/>
              </a:ext>
            </a:extLst>
          </p:cNvPr>
          <p:cNvSpPr>
            <a:spLocks noGrp="1"/>
          </p:cNvSpPr>
          <p:nvPr>
            <p:ph type="body" idx="1"/>
          </p:nvPr>
        </p:nvSpPr>
        <p:spPr/>
        <p:txBody>
          <a:bodyPr>
            <a:normAutofit fontScale="92500" lnSpcReduction="10000"/>
          </a:bodyPr>
          <a:lstStyle/>
          <a:p>
            <a:r>
              <a:rPr lang="en-US" dirty="0"/>
              <a:t>Leah Zimmerman, coordinator, American with disabilities act programs</a:t>
            </a:r>
          </a:p>
          <a:p>
            <a:r>
              <a:rPr lang="en-US" dirty="0"/>
              <a:t>Suzanne </a:t>
            </a:r>
            <a:r>
              <a:rPr lang="en-US" dirty="0" err="1"/>
              <a:t>adair</a:t>
            </a:r>
            <a:r>
              <a:rPr lang="en-US" dirty="0"/>
              <a:t>, associate vice president for affirmative action</a:t>
            </a:r>
          </a:p>
        </p:txBody>
      </p:sp>
      <p:sp>
        <p:nvSpPr>
          <p:cNvPr id="4" name="Slide Number Placeholder 3">
            <a:extLst>
              <a:ext uri="{FF2B5EF4-FFF2-40B4-BE49-F238E27FC236}">
                <a16:creationId xmlns:a16="http://schemas.microsoft.com/office/drawing/2014/main" id="{F6EC055D-E1BA-4ECC-9893-C5EDBC058B9F}"/>
              </a:ext>
            </a:extLst>
          </p:cNvPr>
          <p:cNvSpPr>
            <a:spLocks noGrp="1"/>
          </p:cNvSpPr>
          <p:nvPr>
            <p:ph type="sldNum" sz="quarter" idx="12"/>
          </p:nvPr>
        </p:nvSpPr>
        <p:spPr/>
        <p:txBody>
          <a:bodyPr/>
          <a:lstStyle/>
          <a:p>
            <a:fld id="{56C3A398-90B4-46FF-9348-1CEAC191FD2C}" type="slidenum">
              <a:rPr lang="en-US" smtClean="0"/>
              <a:pPr/>
              <a:t>12</a:t>
            </a:fld>
            <a:endParaRPr lang="en-US" dirty="0"/>
          </a:p>
        </p:txBody>
      </p:sp>
    </p:spTree>
    <p:extLst>
      <p:ext uri="{BB962C8B-B14F-4D97-AF65-F5344CB8AC3E}">
        <p14:creationId xmlns:p14="http://schemas.microsoft.com/office/powerpoint/2010/main" val="4044387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9DAAC-0B2F-4C9A-9E2A-BA2CE20A5BC8}"/>
              </a:ext>
            </a:extLst>
          </p:cNvPr>
          <p:cNvSpPr>
            <a:spLocks noGrp="1"/>
          </p:cNvSpPr>
          <p:nvPr>
            <p:ph type="title"/>
          </p:nvPr>
        </p:nvSpPr>
        <p:spPr/>
        <p:txBody>
          <a:bodyPr/>
          <a:lstStyle/>
          <a:p>
            <a:r>
              <a:rPr lang="en-US" dirty="0"/>
              <a:t>Affirmative Action Office</a:t>
            </a:r>
          </a:p>
        </p:txBody>
      </p:sp>
      <p:sp>
        <p:nvSpPr>
          <p:cNvPr id="3" name="Content Placeholder 2">
            <a:extLst>
              <a:ext uri="{FF2B5EF4-FFF2-40B4-BE49-F238E27FC236}">
                <a16:creationId xmlns:a16="http://schemas.microsoft.com/office/drawing/2014/main" id="{43C8083C-FC7B-4DD9-A5B8-726E4D72C6ED}"/>
              </a:ext>
            </a:extLst>
          </p:cNvPr>
          <p:cNvSpPr>
            <a:spLocks noGrp="1"/>
          </p:cNvSpPr>
          <p:nvPr>
            <p:ph idx="1"/>
          </p:nvPr>
        </p:nvSpPr>
        <p:spPr/>
        <p:txBody>
          <a:bodyPr/>
          <a:lstStyle/>
          <a:p>
            <a:pPr>
              <a:buFont typeface="Wingdings" panose="05000000000000000000" pitchFamily="2" charset="2"/>
              <a:buChar char="§"/>
            </a:pPr>
            <a:r>
              <a:rPr lang="en-US" sz="2200" dirty="0"/>
              <a:t>Review programs and procedures to ensure compliance with federal, state, and University disability laws and policies.</a:t>
            </a:r>
          </a:p>
          <a:p>
            <a:pPr>
              <a:buFont typeface="Wingdings" panose="05000000000000000000" pitchFamily="2" charset="2"/>
              <a:buChar char="§"/>
            </a:pPr>
            <a:r>
              <a:rPr lang="en-US" sz="2200" dirty="0"/>
              <a:t>Provide support and assessment of accessibility issues across the University.</a:t>
            </a:r>
          </a:p>
          <a:p>
            <a:pPr>
              <a:buFont typeface="Wingdings" panose="05000000000000000000" pitchFamily="2" charset="2"/>
              <a:buChar char="§"/>
            </a:pPr>
            <a:r>
              <a:rPr lang="en-US" sz="2200" dirty="0"/>
              <a:t>Direct the reasonable accommodation process for all University employees.</a:t>
            </a:r>
          </a:p>
          <a:p>
            <a:pPr>
              <a:buFont typeface="Wingdings" panose="05000000000000000000" pitchFamily="2" charset="2"/>
              <a:buChar char="§"/>
            </a:pPr>
            <a:r>
              <a:rPr lang="en-US" sz="2200" dirty="0"/>
              <a:t>Receive and respond to complaints of discrimination and harassment based on disability status.</a:t>
            </a:r>
          </a:p>
          <a:p>
            <a:pPr>
              <a:buFont typeface="Wingdings" panose="05000000000000000000" pitchFamily="2" charset="2"/>
              <a:buChar char="§"/>
            </a:pPr>
            <a:r>
              <a:rPr lang="en-US" sz="2200" dirty="0"/>
              <a:t>Oversee the University’s Reasonable Accommodation Fund.</a:t>
            </a:r>
          </a:p>
          <a:p>
            <a:endParaRPr lang="en-US" dirty="0"/>
          </a:p>
          <a:p>
            <a:endParaRPr lang="en-US" dirty="0"/>
          </a:p>
        </p:txBody>
      </p:sp>
      <p:sp>
        <p:nvSpPr>
          <p:cNvPr id="4" name="Slide Number Placeholder 3">
            <a:extLst>
              <a:ext uri="{FF2B5EF4-FFF2-40B4-BE49-F238E27FC236}">
                <a16:creationId xmlns:a16="http://schemas.microsoft.com/office/drawing/2014/main" id="{C144A2C0-3851-44D9-B6AF-3290CB51BA95}"/>
              </a:ext>
            </a:extLst>
          </p:cNvPr>
          <p:cNvSpPr>
            <a:spLocks noGrp="1"/>
          </p:cNvSpPr>
          <p:nvPr>
            <p:ph type="sldNum" sz="quarter" idx="12"/>
          </p:nvPr>
        </p:nvSpPr>
        <p:spPr/>
        <p:txBody>
          <a:bodyPr/>
          <a:lstStyle/>
          <a:p>
            <a:fld id="{56C3A398-90B4-46FF-9348-1CEAC191FD2C}" type="slidenum">
              <a:rPr lang="en-US" smtClean="0"/>
              <a:pPr/>
              <a:t>13</a:t>
            </a:fld>
            <a:endParaRPr lang="en-US" dirty="0"/>
          </a:p>
        </p:txBody>
      </p:sp>
    </p:spTree>
    <p:extLst>
      <p:ext uri="{BB962C8B-B14F-4D97-AF65-F5344CB8AC3E}">
        <p14:creationId xmlns:p14="http://schemas.microsoft.com/office/powerpoint/2010/main" val="2186861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B46621-AA68-45F8-88AD-88E937F512FC}"/>
              </a:ext>
            </a:extLst>
          </p:cNvPr>
          <p:cNvSpPr>
            <a:spLocks noGrp="1"/>
          </p:cNvSpPr>
          <p:nvPr>
            <p:ph type="title"/>
          </p:nvPr>
        </p:nvSpPr>
        <p:spPr/>
        <p:txBody>
          <a:bodyPr/>
          <a:lstStyle/>
          <a:p>
            <a:r>
              <a:rPr lang="en-US" dirty="0"/>
              <a:t>Office of the Vice Provost for Faculty Affairs	</a:t>
            </a:r>
          </a:p>
        </p:txBody>
      </p:sp>
      <p:sp>
        <p:nvSpPr>
          <p:cNvPr id="6" name="Text Placeholder 5">
            <a:extLst>
              <a:ext uri="{FF2B5EF4-FFF2-40B4-BE49-F238E27FC236}">
                <a16:creationId xmlns:a16="http://schemas.microsoft.com/office/drawing/2014/main" id="{1AA3FAC2-8705-421B-8C32-595AB121D826}"/>
              </a:ext>
            </a:extLst>
          </p:cNvPr>
          <p:cNvSpPr>
            <a:spLocks noGrp="1"/>
          </p:cNvSpPr>
          <p:nvPr>
            <p:ph type="body" idx="1"/>
          </p:nvPr>
        </p:nvSpPr>
        <p:spPr/>
        <p:txBody>
          <a:bodyPr/>
          <a:lstStyle/>
          <a:p>
            <a:r>
              <a:rPr lang="en-US" dirty="0"/>
              <a:t>Kathy Bieschke, Vice Provost for Faculty Affairs</a:t>
            </a:r>
          </a:p>
          <a:p>
            <a:r>
              <a:rPr lang="en-US" dirty="0"/>
              <a:t>TINEKE BATTLE, ASSISTANT VICE PROVOST FOR FACULTY AFFAIRS-</a:t>
            </a:r>
            <a:r>
              <a:rPr lang="en-US" dirty="0" err="1"/>
              <a:t>hr</a:t>
            </a:r>
            <a:endParaRPr lang="en-US" dirty="0"/>
          </a:p>
        </p:txBody>
      </p:sp>
      <p:sp>
        <p:nvSpPr>
          <p:cNvPr id="4" name="Slide Number Placeholder 3">
            <a:extLst>
              <a:ext uri="{FF2B5EF4-FFF2-40B4-BE49-F238E27FC236}">
                <a16:creationId xmlns:a16="http://schemas.microsoft.com/office/drawing/2014/main" id="{AA1BCBE8-E471-40D7-A670-87D5F66FF7F3}"/>
              </a:ext>
            </a:extLst>
          </p:cNvPr>
          <p:cNvSpPr>
            <a:spLocks noGrp="1"/>
          </p:cNvSpPr>
          <p:nvPr>
            <p:ph type="sldNum" sz="quarter" idx="12"/>
          </p:nvPr>
        </p:nvSpPr>
        <p:spPr/>
        <p:txBody>
          <a:bodyPr/>
          <a:lstStyle/>
          <a:p>
            <a:fld id="{56C3A398-90B4-46FF-9348-1CEAC191FD2C}" type="slidenum">
              <a:rPr lang="en-US" smtClean="0"/>
              <a:pPr/>
              <a:t>14</a:t>
            </a:fld>
            <a:endParaRPr lang="en-US" dirty="0"/>
          </a:p>
        </p:txBody>
      </p:sp>
    </p:spTree>
    <p:extLst>
      <p:ext uri="{BB962C8B-B14F-4D97-AF65-F5344CB8AC3E}">
        <p14:creationId xmlns:p14="http://schemas.microsoft.com/office/powerpoint/2010/main" val="3313117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FB1573-B8C8-421C-9725-4AD71EBCCF61}"/>
              </a:ext>
            </a:extLst>
          </p:cNvPr>
          <p:cNvSpPr>
            <a:spLocks noGrp="1"/>
          </p:cNvSpPr>
          <p:nvPr>
            <p:ph type="title"/>
          </p:nvPr>
        </p:nvSpPr>
        <p:spPr/>
        <p:txBody>
          <a:bodyPr/>
          <a:lstStyle/>
          <a:p>
            <a:r>
              <a:rPr lang="en-US" dirty="0"/>
              <a:t>Resources	</a:t>
            </a:r>
          </a:p>
        </p:txBody>
      </p:sp>
      <p:sp>
        <p:nvSpPr>
          <p:cNvPr id="6" name="Content Placeholder 5">
            <a:extLst>
              <a:ext uri="{FF2B5EF4-FFF2-40B4-BE49-F238E27FC236}">
                <a16:creationId xmlns:a16="http://schemas.microsoft.com/office/drawing/2014/main" id="{37D6774E-0B1A-427B-8F18-F25EEBE9162D}"/>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sz="2200" dirty="0"/>
              <a:t>Leave policies</a:t>
            </a:r>
          </a:p>
          <a:p>
            <a:pPr lvl="1">
              <a:buFont typeface="Wingdings" panose="05000000000000000000" pitchFamily="2" charset="2"/>
              <a:buChar char="§"/>
            </a:pPr>
            <a:r>
              <a:rPr lang="en-US" sz="2200" dirty="0"/>
              <a:t>HRG11: Family and Medical Leave</a:t>
            </a:r>
          </a:p>
          <a:p>
            <a:pPr lvl="1">
              <a:buFont typeface="Wingdings" panose="05000000000000000000" pitchFamily="2" charset="2"/>
              <a:buChar char="§"/>
            </a:pPr>
            <a:r>
              <a:rPr lang="en-US" sz="2200" dirty="0"/>
              <a:t>HRG 18: Paid Parental Leave for Faculty</a:t>
            </a:r>
          </a:p>
          <a:p>
            <a:pPr lvl="1">
              <a:buFont typeface="Wingdings" panose="05000000000000000000" pitchFamily="2" charset="2"/>
              <a:buChar char="§"/>
            </a:pPr>
            <a:r>
              <a:rPr lang="en-US" sz="2200" dirty="0"/>
              <a:t>HR19: Leave of Absence for Active Military Service or Training</a:t>
            </a:r>
          </a:p>
          <a:p>
            <a:pPr lvl="1">
              <a:buFont typeface="Wingdings" panose="05000000000000000000" pitchFamily="2" charset="2"/>
              <a:buChar char="§"/>
            </a:pPr>
            <a:r>
              <a:rPr lang="en-US" sz="2200" dirty="0"/>
              <a:t>HR16: Leave of Absence without Salary (other than for Extended Active Military Service)</a:t>
            </a:r>
          </a:p>
          <a:p>
            <a:pPr>
              <a:buFont typeface="Wingdings" panose="05000000000000000000" pitchFamily="2" charset="2"/>
              <a:buChar char="§"/>
            </a:pPr>
            <a:r>
              <a:rPr lang="en-US" sz="2200" dirty="0"/>
              <a:t>Tenure stays</a:t>
            </a:r>
          </a:p>
          <a:p>
            <a:pPr lvl="1">
              <a:buFont typeface="Wingdings" panose="05000000000000000000" pitchFamily="2" charset="2"/>
              <a:buChar char="§"/>
            </a:pPr>
            <a:r>
              <a:rPr lang="en-US" sz="2200" dirty="0"/>
              <a:t>See the Administrative Guidelines, Appendix G, p. 52-53</a:t>
            </a:r>
          </a:p>
          <a:p>
            <a:pPr lvl="1">
              <a:buFont typeface="Wingdings" panose="05000000000000000000" pitchFamily="2" charset="2"/>
              <a:buChar char="§"/>
            </a:pPr>
            <a:r>
              <a:rPr lang="en-US" sz="2200" dirty="0"/>
              <a:t>Intent: Ensure equity in the tenure system. </a:t>
            </a:r>
          </a:p>
          <a:p>
            <a:pPr lvl="1">
              <a:buFont typeface="Wingdings" panose="05000000000000000000" pitchFamily="2" charset="2"/>
              <a:buChar char="§"/>
            </a:pPr>
            <a:r>
              <a:rPr lang="en-US" sz="2200" dirty="0"/>
              <a:t>Maximum: Two stays, not necessarily linked to a leave of absence with or without salary</a:t>
            </a:r>
          </a:p>
          <a:p>
            <a:pPr>
              <a:buFont typeface="Wingdings" panose="05000000000000000000" pitchFamily="2" charset="2"/>
              <a:buChar char="§"/>
            </a:pPr>
            <a:r>
              <a:rPr lang="en-US" sz="2200" dirty="0"/>
              <a:t>Office of the Vice Provost for Faculty Affairs</a:t>
            </a:r>
          </a:p>
          <a:p>
            <a:pPr lvl="1">
              <a:buFont typeface="Wingdings" panose="05000000000000000000" pitchFamily="2" charset="2"/>
              <a:buChar char="§"/>
            </a:pPr>
            <a:r>
              <a:rPr lang="en-US" sz="2000" dirty="0">
                <a:hlinkClick r:id="rId3"/>
              </a:rPr>
              <a:t>https://www.vpfa.psu.edu/</a:t>
            </a:r>
            <a:endParaRPr lang="en-US" sz="2000" dirty="0"/>
          </a:p>
          <a:p>
            <a:pPr lvl="1">
              <a:buFont typeface="Wingdings" panose="05000000000000000000" pitchFamily="2" charset="2"/>
              <a:buChar char="§"/>
            </a:pPr>
            <a:r>
              <a:rPr lang="en-US" sz="2000" dirty="0"/>
              <a:t>814-863-7494</a:t>
            </a:r>
          </a:p>
          <a:p>
            <a:pPr>
              <a:buFont typeface="Wingdings" panose="05000000000000000000" pitchFamily="2" charset="2"/>
              <a:buChar char="§"/>
            </a:pPr>
            <a:endParaRPr lang="en-US" sz="2200" dirty="0"/>
          </a:p>
          <a:p>
            <a:pPr marL="0" indent="0">
              <a:buNone/>
            </a:pPr>
            <a:endParaRPr lang="en-US" dirty="0"/>
          </a:p>
        </p:txBody>
      </p:sp>
      <p:sp>
        <p:nvSpPr>
          <p:cNvPr id="4" name="Slide Number Placeholder 3">
            <a:extLst>
              <a:ext uri="{FF2B5EF4-FFF2-40B4-BE49-F238E27FC236}">
                <a16:creationId xmlns:a16="http://schemas.microsoft.com/office/drawing/2014/main" id="{33A65A46-05C3-4020-996B-E849E6AB8021}"/>
              </a:ext>
            </a:extLst>
          </p:cNvPr>
          <p:cNvSpPr>
            <a:spLocks noGrp="1"/>
          </p:cNvSpPr>
          <p:nvPr>
            <p:ph type="sldNum" sz="quarter" idx="12"/>
          </p:nvPr>
        </p:nvSpPr>
        <p:spPr/>
        <p:txBody>
          <a:bodyPr/>
          <a:lstStyle/>
          <a:p>
            <a:fld id="{56C3A398-90B4-46FF-9348-1CEAC191FD2C}" type="slidenum">
              <a:rPr lang="en-US" smtClean="0"/>
              <a:pPr/>
              <a:t>15</a:t>
            </a:fld>
            <a:endParaRPr lang="en-US" dirty="0"/>
          </a:p>
        </p:txBody>
      </p:sp>
    </p:spTree>
    <p:extLst>
      <p:ext uri="{BB962C8B-B14F-4D97-AF65-F5344CB8AC3E}">
        <p14:creationId xmlns:p14="http://schemas.microsoft.com/office/powerpoint/2010/main" val="930329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43B30-7FE8-4467-9C09-7943659EBFF3}"/>
              </a:ext>
            </a:extLst>
          </p:cNvPr>
          <p:cNvSpPr>
            <a:spLocks noGrp="1"/>
          </p:cNvSpPr>
          <p:nvPr>
            <p:ph type="title"/>
          </p:nvPr>
        </p:nvSpPr>
        <p:spPr/>
        <p:txBody>
          <a:bodyPr/>
          <a:lstStyle/>
          <a:p>
            <a:r>
              <a:rPr lang="en-US" dirty="0"/>
              <a:t>Concern for Well-being</a:t>
            </a:r>
          </a:p>
        </p:txBody>
      </p:sp>
      <p:sp>
        <p:nvSpPr>
          <p:cNvPr id="3" name="Content Placeholder 2">
            <a:extLst>
              <a:ext uri="{FF2B5EF4-FFF2-40B4-BE49-F238E27FC236}">
                <a16:creationId xmlns:a16="http://schemas.microsoft.com/office/drawing/2014/main" id="{F7070775-D30E-4706-8F3F-B5794787170D}"/>
              </a:ext>
            </a:extLst>
          </p:cNvPr>
          <p:cNvSpPr>
            <a:spLocks noGrp="1"/>
          </p:cNvSpPr>
          <p:nvPr>
            <p:ph idx="1"/>
          </p:nvPr>
        </p:nvSpPr>
        <p:spPr/>
        <p:txBody>
          <a:bodyPr>
            <a:normAutofit/>
          </a:bodyPr>
          <a:lstStyle/>
          <a:p>
            <a:r>
              <a:rPr lang="en-US" sz="2200" dirty="0">
                <a:solidFill>
                  <a:schemeClr val="tx1"/>
                </a:solidFill>
              </a:rPr>
              <a:t>Professor A has been exhibiting flu symptoms for months.  When asked, the Professor claims everything is being treated as instructed by his doctor.  Within several weeks, the Professor’s flu symptoms remain and are now accompanied by bleeding open sores.  Professor A’s overall performance in the classroom is not impacted but multiple colleagues are concerned about the Professor’s well-being and the safety of students in his classroom.  What should we do?  </a:t>
            </a:r>
          </a:p>
        </p:txBody>
      </p:sp>
      <p:sp>
        <p:nvSpPr>
          <p:cNvPr id="4" name="Slide Number Placeholder 3">
            <a:extLst>
              <a:ext uri="{FF2B5EF4-FFF2-40B4-BE49-F238E27FC236}">
                <a16:creationId xmlns:a16="http://schemas.microsoft.com/office/drawing/2014/main" id="{F0935852-4103-413C-BF2F-E9CFCC83B0C0}"/>
              </a:ext>
            </a:extLst>
          </p:cNvPr>
          <p:cNvSpPr>
            <a:spLocks noGrp="1"/>
          </p:cNvSpPr>
          <p:nvPr>
            <p:ph type="sldNum" sz="quarter" idx="12"/>
          </p:nvPr>
        </p:nvSpPr>
        <p:spPr/>
        <p:txBody>
          <a:bodyPr/>
          <a:lstStyle/>
          <a:p>
            <a:fld id="{56C3A398-90B4-46FF-9348-1CEAC191FD2C}" type="slidenum">
              <a:rPr lang="en-US" smtClean="0"/>
              <a:pPr/>
              <a:t>16</a:t>
            </a:fld>
            <a:endParaRPr lang="en-US" dirty="0"/>
          </a:p>
        </p:txBody>
      </p:sp>
    </p:spTree>
    <p:extLst>
      <p:ext uri="{BB962C8B-B14F-4D97-AF65-F5344CB8AC3E}">
        <p14:creationId xmlns:p14="http://schemas.microsoft.com/office/powerpoint/2010/main" val="3434262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D6B89-BE10-47CB-9C06-4D2573A4AA8B}"/>
              </a:ext>
            </a:extLst>
          </p:cNvPr>
          <p:cNvSpPr>
            <a:spLocks noGrp="1"/>
          </p:cNvSpPr>
          <p:nvPr>
            <p:ph type="title"/>
          </p:nvPr>
        </p:nvSpPr>
        <p:spPr/>
        <p:txBody>
          <a:bodyPr/>
          <a:lstStyle/>
          <a:p>
            <a:r>
              <a:rPr lang="en-US" dirty="0"/>
              <a:t>Personal Stress</a:t>
            </a:r>
          </a:p>
        </p:txBody>
      </p:sp>
      <p:sp>
        <p:nvSpPr>
          <p:cNvPr id="3" name="Content Placeholder 2">
            <a:extLst>
              <a:ext uri="{FF2B5EF4-FFF2-40B4-BE49-F238E27FC236}">
                <a16:creationId xmlns:a16="http://schemas.microsoft.com/office/drawing/2014/main" id="{A53820CC-3F16-4D04-BC58-B2250E9AA1A6}"/>
              </a:ext>
            </a:extLst>
          </p:cNvPr>
          <p:cNvSpPr>
            <a:spLocks noGrp="1"/>
          </p:cNvSpPr>
          <p:nvPr>
            <p:ph idx="1"/>
          </p:nvPr>
        </p:nvSpPr>
        <p:spPr/>
        <p:txBody>
          <a:bodyPr>
            <a:normAutofit/>
          </a:bodyPr>
          <a:lstStyle/>
          <a:p>
            <a:r>
              <a:rPr lang="en-US" sz="2200" dirty="0">
                <a:solidFill>
                  <a:schemeClr val="tx1"/>
                </a:solidFill>
              </a:rPr>
              <a:t>Professor B is currently undergoing a divorce and child custody dispute.  After violating a restraining order, the Professor is arrested and missed a significant number of classes and research and publication deadlines.  After she is released, the Professor returns to the classroom but is now hostile, demeaning, and aggressive towards students, colleagues, and staff.  What should Professor B do to remain an effective faculty member? </a:t>
            </a:r>
            <a:endParaRPr lang="en-US" sz="2200" dirty="0"/>
          </a:p>
        </p:txBody>
      </p:sp>
      <p:sp>
        <p:nvSpPr>
          <p:cNvPr id="4" name="Slide Number Placeholder 3">
            <a:extLst>
              <a:ext uri="{FF2B5EF4-FFF2-40B4-BE49-F238E27FC236}">
                <a16:creationId xmlns:a16="http://schemas.microsoft.com/office/drawing/2014/main" id="{6A3B6F80-23CD-4CCE-8AE0-47907E53C59D}"/>
              </a:ext>
            </a:extLst>
          </p:cNvPr>
          <p:cNvSpPr>
            <a:spLocks noGrp="1"/>
          </p:cNvSpPr>
          <p:nvPr>
            <p:ph type="sldNum" sz="quarter" idx="12"/>
          </p:nvPr>
        </p:nvSpPr>
        <p:spPr/>
        <p:txBody>
          <a:bodyPr/>
          <a:lstStyle/>
          <a:p>
            <a:fld id="{56C3A398-90B4-46FF-9348-1CEAC191FD2C}" type="slidenum">
              <a:rPr lang="en-US" smtClean="0"/>
              <a:pPr/>
              <a:t>17</a:t>
            </a:fld>
            <a:endParaRPr lang="en-US" dirty="0"/>
          </a:p>
        </p:txBody>
      </p:sp>
    </p:spTree>
    <p:extLst>
      <p:ext uri="{BB962C8B-B14F-4D97-AF65-F5344CB8AC3E}">
        <p14:creationId xmlns:p14="http://schemas.microsoft.com/office/powerpoint/2010/main" val="2011865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321A-4F4B-4E14-A836-F36D7FED99A0}"/>
              </a:ext>
            </a:extLst>
          </p:cNvPr>
          <p:cNvSpPr>
            <a:spLocks noGrp="1"/>
          </p:cNvSpPr>
          <p:nvPr>
            <p:ph type="title"/>
          </p:nvPr>
        </p:nvSpPr>
        <p:spPr/>
        <p:txBody>
          <a:bodyPr/>
          <a:lstStyle/>
          <a:p>
            <a:r>
              <a:rPr lang="en-US" dirty="0"/>
              <a:t>Disruptive Environment</a:t>
            </a:r>
          </a:p>
        </p:txBody>
      </p:sp>
      <p:sp>
        <p:nvSpPr>
          <p:cNvPr id="3" name="Content Placeholder 2">
            <a:extLst>
              <a:ext uri="{FF2B5EF4-FFF2-40B4-BE49-F238E27FC236}">
                <a16:creationId xmlns:a16="http://schemas.microsoft.com/office/drawing/2014/main" id="{24B74C8E-B976-4B43-B21A-64CD114B6216}"/>
              </a:ext>
            </a:extLst>
          </p:cNvPr>
          <p:cNvSpPr>
            <a:spLocks noGrp="1"/>
          </p:cNvSpPr>
          <p:nvPr>
            <p:ph idx="1"/>
          </p:nvPr>
        </p:nvSpPr>
        <p:spPr/>
        <p:txBody>
          <a:bodyPr>
            <a:normAutofit/>
          </a:bodyPr>
          <a:lstStyle/>
          <a:p>
            <a:r>
              <a:rPr lang="en-US" sz="2200" dirty="0">
                <a:solidFill>
                  <a:schemeClr val="tx1"/>
                </a:solidFill>
              </a:rPr>
              <a:t>While on a faculty-led student trip to the district courthouse, Professor C engages in erratic behavior that concerns students and other visitors.  After directly violating the Court’s no guns policy, Professor C is escorted out of the building and arrested.  Based the Professor’s behavior, students do not feel comfortable attending class and the Professor’s colleagues are concerned about their personal safety and do not want the Professor back in the department building.  What can we do to help </a:t>
            </a:r>
            <a:r>
              <a:rPr lang="en-US" sz="2200">
                <a:solidFill>
                  <a:schemeClr val="tx1"/>
                </a:solidFill>
              </a:rPr>
              <a:t>Professor C </a:t>
            </a:r>
            <a:r>
              <a:rPr lang="en-US" sz="2200" dirty="0">
                <a:solidFill>
                  <a:schemeClr val="tx1"/>
                </a:solidFill>
              </a:rPr>
              <a:t>return to class and succeed as a faculty member?</a:t>
            </a:r>
            <a:endParaRPr lang="en-US" sz="2200" dirty="0"/>
          </a:p>
        </p:txBody>
      </p:sp>
      <p:sp>
        <p:nvSpPr>
          <p:cNvPr id="4" name="Slide Number Placeholder 3">
            <a:extLst>
              <a:ext uri="{FF2B5EF4-FFF2-40B4-BE49-F238E27FC236}">
                <a16:creationId xmlns:a16="http://schemas.microsoft.com/office/drawing/2014/main" id="{21D8A72F-451E-4E96-9011-0DC6F2DD26FF}"/>
              </a:ext>
            </a:extLst>
          </p:cNvPr>
          <p:cNvSpPr>
            <a:spLocks noGrp="1"/>
          </p:cNvSpPr>
          <p:nvPr>
            <p:ph type="sldNum" sz="quarter" idx="12"/>
          </p:nvPr>
        </p:nvSpPr>
        <p:spPr/>
        <p:txBody>
          <a:bodyPr/>
          <a:lstStyle/>
          <a:p>
            <a:fld id="{56C3A398-90B4-46FF-9348-1CEAC191FD2C}" type="slidenum">
              <a:rPr lang="en-US" smtClean="0"/>
              <a:pPr/>
              <a:t>18</a:t>
            </a:fld>
            <a:endParaRPr lang="en-US" dirty="0"/>
          </a:p>
        </p:txBody>
      </p:sp>
    </p:spTree>
    <p:extLst>
      <p:ext uri="{BB962C8B-B14F-4D97-AF65-F5344CB8AC3E}">
        <p14:creationId xmlns:p14="http://schemas.microsoft.com/office/powerpoint/2010/main" val="3271102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4DF9-4E59-49B0-8AE0-4AC9FBF52065}"/>
              </a:ext>
            </a:extLst>
          </p:cNvPr>
          <p:cNvSpPr>
            <a:spLocks noGrp="1"/>
          </p:cNvSpPr>
          <p:nvPr>
            <p:ph type="title"/>
          </p:nvPr>
        </p:nvSpPr>
        <p:spPr/>
        <p:txBody>
          <a:bodyPr/>
          <a:lstStyle/>
          <a:p>
            <a:r>
              <a:rPr lang="en-US" dirty="0"/>
              <a:t>Wrap-up</a:t>
            </a:r>
          </a:p>
        </p:txBody>
      </p:sp>
      <p:sp>
        <p:nvSpPr>
          <p:cNvPr id="3" name="Content Placeholder 2">
            <a:extLst>
              <a:ext uri="{FF2B5EF4-FFF2-40B4-BE49-F238E27FC236}">
                <a16:creationId xmlns:a16="http://schemas.microsoft.com/office/drawing/2014/main" id="{CC4C07AC-788D-431C-97EF-E37653D409C5}"/>
              </a:ext>
            </a:extLst>
          </p:cNvPr>
          <p:cNvSpPr>
            <a:spLocks noGrp="1"/>
          </p:cNvSpPr>
          <p:nvPr>
            <p:ph idx="1"/>
          </p:nvPr>
        </p:nvSpPr>
        <p:spPr/>
        <p:txBody>
          <a:bodyPr/>
          <a:lstStyle/>
          <a:p>
            <a:pPr>
              <a:buFont typeface="Wingdings" panose="05000000000000000000" pitchFamily="2" charset="2"/>
              <a:buChar char="§"/>
            </a:pPr>
            <a:endParaRPr lang="en-US" dirty="0"/>
          </a:p>
          <a:p>
            <a:pPr>
              <a:buFont typeface="Wingdings" panose="05000000000000000000" pitchFamily="2" charset="2"/>
              <a:buChar char="§"/>
            </a:pPr>
            <a:r>
              <a:rPr lang="en-US" dirty="0"/>
              <a:t>Final thoughts</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r>
              <a:rPr lang="en-US" dirty="0"/>
              <a:t>Many thanks to our presenters!</a:t>
            </a:r>
          </a:p>
        </p:txBody>
      </p:sp>
      <p:sp>
        <p:nvSpPr>
          <p:cNvPr id="4" name="Slide Number Placeholder 3">
            <a:extLst>
              <a:ext uri="{FF2B5EF4-FFF2-40B4-BE49-F238E27FC236}">
                <a16:creationId xmlns:a16="http://schemas.microsoft.com/office/drawing/2014/main" id="{00F44D4E-0146-4AD7-9D0C-E04FBED9B00D}"/>
              </a:ext>
            </a:extLst>
          </p:cNvPr>
          <p:cNvSpPr>
            <a:spLocks noGrp="1"/>
          </p:cNvSpPr>
          <p:nvPr>
            <p:ph type="sldNum" sz="quarter" idx="12"/>
          </p:nvPr>
        </p:nvSpPr>
        <p:spPr/>
        <p:txBody>
          <a:bodyPr/>
          <a:lstStyle/>
          <a:p>
            <a:fld id="{56C3A398-90B4-46FF-9348-1CEAC191FD2C}" type="slidenum">
              <a:rPr lang="en-US" smtClean="0"/>
              <a:pPr/>
              <a:t>19</a:t>
            </a:fld>
            <a:endParaRPr lang="en-US" dirty="0"/>
          </a:p>
        </p:txBody>
      </p:sp>
    </p:spTree>
    <p:extLst>
      <p:ext uri="{BB962C8B-B14F-4D97-AF65-F5344CB8AC3E}">
        <p14:creationId xmlns:p14="http://schemas.microsoft.com/office/powerpoint/2010/main" val="208459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8726F-C6AE-4C57-BE41-C89A7C5EBD21}"/>
              </a:ext>
            </a:extLst>
          </p:cNvPr>
          <p:cNvSpPr>
            <a:spLocks noGrp="1"/>
          </p:cNvSpPr>
          <p:nvPr>
            <p:ph type="title"/>
          </p:nvPr>
        </p:nvSpPr>
        <p:spPr/>
        <p:txBody>
          <a:bodyPr>
            <a:normAutofit/>
          </a:bodyPr>
          <a:lstStyle/>
          <a:p>
            <a:r>
              <a:rPr lang="en-US" sz="6000" dirty="0"/>
              <a:t>Outline</a:t>
            </a:r>
          </a:p>
        </p:txBody>
      </p:sp>
      <p:sp>
        <p:nvSpPr>
          <p:cNvPr id="3" name="Content Placeholder 2">
            <a:extLst>
              <a:ext uri="{FF2B5EF4-FFF2-40B4-BE49-F238E27FC236}">
                <a16:creationId xmlns:a16="http://schemas.microsoft.com/office/drawing/2014/main" id="{AC5E8030-9CA0-462D-96A9-215B3368A532}"/>
              </a:ext>
            </a:extLst>
          </p:cNvPr>
          <p:cNvSpPr>
            <a:spLocks noGrp="1"/>
          </p:cNvSpPr>
          <p:nvPr>
            <p:ph idx="1"/>
          </p:nvPr>
        </p:nvSpPr>
        <p:spPr/>
        <p:txBody>
          <a:bodyPr>
            <a:normAutofit/>
          </a:bodyPr>
          <a:lstStyle/>
          <a:p>
            <a:pPr lvl="0">
              <a:buFont typeface="Wingdings" panose="05000000000000000000" pitchFamily="2" charset="2"/>
              <a:buChar char="§"/>
            </a:pPr>
            <a:r>
              <a:rPr lang="en-US" sz="2200" dirty="0"/>
              <a:t>Opening remarks and introductions</a:t>
            </a:r>
          </a:p>
          <a:p>
            <a:pPr marL="0" lvl="0" indent="0">
              <a:buNone/>
            </a:pPr>
            <a:endParaRPr lang="en-US" sz="2200" dirty="0"/>
          </a:p>
          <a:p>
            <a:pPr lvl="0">
              <a:buFont typeface="Wingdings" panose="05000000000000000000" pitchFamily="2" charset="2"/>
              <a:buChar char="§"/>
            </a:pPr>
            <a:r>
              <a:rPr lang="en-US" sz="2200" dirty="0"/>
              <a:t>Overview of relevant offices and resources</a:t>
            </a:r>
          </a:p>
          <a:p>
            <a:pPr lvl="0">
              <a:buFont typeface="Wingdings" panose="05000000000000000000" pitchFamily="2" charset="2"/>
              <a:buChar char="§"/>
            </a:pPr>
            <a:endParaRPr lang="en-US" sz="2200" dirty="0"/>
          </a:p>
          <a:p>
            <a:pPr lvl="0">
              <a:buFont typeface="Wingdings" panose="05000000000000000000" pitchFamily="2" charset="2"/>
              <a:buChar char="§"/>
            </a:pPr>
            <a:r>
              <a:rPr lang="en-US" sz="2200"/>
              <a:t>Cases</a:t>
            </a:r>
          </a:p>
          <a:p>
            <a:pPr lvl="0">
              <a:buFont typeface="Wingdings" panose="05000000000000000000" pitchFamily="2" charset="2"/>
              <a:buChar char="§"/>
            </a:pPr>
            <a:endParaRPr lang="en-US" sz="2200" dirty="0"/>
          </a:p>
          <a:p>
            <a:pPr lvl="0">
              <a:buFont typeface="Wingdings" panose="05000000000000000000" pitchFamily="2" charset="2"/>
              <a:buChar char="§"/>
            </a:pPr>
            <a:r>
              <a:rPr lang="en-US" sz="2200" dirty="0">
                <a:solidFill>
                  <a:schemeClr val="tx1"/>
                </a:solidFill>
              </a:rPr>
              <a:t>Wrap up</a:t>
            </a:r>
          </a:p>
          <a:p>
            <a:endParaRPr lang="en-US" dirty="0"/>
          </a:p>
        </p:txBody>
      </p:sp>
      <p:sp>
        <p:nvSpPr>
          <p:cNvPr id="4" name="Slide Number Placeholder 3">
            <a:extLst>
              <a:ext uri="{FF2B5EF4-FFF2-40B4-BE49-F238E27FC236}">
                <a16:creationId xmlns:a16="http://schemas.microsoft.com/office/drawing/2014/main" id="{5BDA309C-1CB5-42E2-9B57-B5CA70618E8A}"/>
              </a:ext>
            </a:extLst>
          </p:cNvPr>
          <p:cNvSpPr>
            <a:spLocks noGrp="1"/>
          </p:cNvSpPr>
          <p:nvPr>
            <p:ph type="sldNum" sz="quarter" idx="12"/>
          </p:nvPr>
        </p:nvSpPr>
        <p:spPr/>
        <p:txBody>
          <a:bodyPr/>
          <a:lstStyle/>
          <a:p>
            <a:fld id="{56C3A398-90B4-46FF-9348-1CEAC191FD2C}" type="slidenum">
              <a:rPr lang="en-US" smtClean="0"/>
              <a:pPr/>
              <a:t>2</a:t>
            </a:fld>
            <a:endParaRPr lang="en-US" dirty="0"/>
          </a:p>
        </p:txBody>
      </p:sp>
    </p:spTree>
    <p:extLst>
      <p:ext uri="{BB962C8B-B14F-4D97-AF65-F5344CB8AC3E}">
        <p14:creationId xmlns:p14="http://schemas.microsoft.com/office/powerpoint/2010/main" val="2525061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F30535A-A896-4057-A947-E952454D79EB}"/>
              </a:ext>
            </a:extLst>
          </p:cNvPr>
          <p:cNvSpPr>
            <a:spLocks noGrp="1"/>
          </p:cNvSpPr>
          <p:nvPr>
            <p:ph type="title"/>
          </p:nvPr>
        </p:nvSpPr>
        <p:spPr/>
        <p:txBody>
          <a:bodyPr/>
          <a:lstStyle/>
          <a:p>
            <a:r>
              <a:rPr lang="en-US" dirty="0"/>
              <a:t>University Faculty Ombudsperson	</a:t>
            </a:r>
          </a:p>
        </p:txBody>
      </p:sp>
      <p:sp>
        <p:nvSpPr>
          <p:cNvPr id="6" name="Text Placeholder 5">
            <a:extLst>
              <a:ext uri="{FF2B5EF4-FFF2-40B4-BE49-F238E27FC236}">
                <a16:creationId xmlns:a16="http://schemas.microsoft.com/office/drawing/2014/main" id="{D73471E8-04A0-44FC-8341-935DC0BB4CDB}"/>
              </a:ext>
            </a:extLst>
          </p:cNvPr>
          <p:cNvSpPr>
            <a:spLocks noGrp="1"/>
          </p:cNvSpPr>
          <p:nvPr>
            <p:ph type="body" idx="1"/>
          </p:nvPr>
        </p:nvSpPr>
        <p:spPr/>
        <p:txBody>
          <a:bodyPr/>
          <a:lstStyle/>
          <a:p>
            <a:r>
              <a:rPr lang="en-US" dirty="0"/>
              <a:t>Mohamad Ansari, </a:t>
            </a:r>
            <a:r>
              <a:rPr lang="en-US" dirty="0">
                <a:hlinkClick r:id="rId2"/>
              </a:rPr>
              <a:t>maa4@psu.edu</a:t>
            </a:r>
            <a:r>
              <a:rPr lang="en-US" dirty="0"/>
              <a:t>, 610-396-6129</a:t>
            </a:r>
          </a:p>
        </p:txBody>
      </p:sp>
      <p:sp>
        <p:nvSpPr>
          <p:cNvPr id="4" name="Slide Number Placeholder 3">
            <a:extLst>
              <a:ext uri="{FF2B5EF4-FFF2-40B4-BE49-F238E27FC236}">
                <a16:creationId xmlns:a16="http://schemas.microsoft.com/office/drawing/2014/main" id="{487B13D1-953A-4442-8294-0CD617B7A1F7}"/>
              </a:ext>
            </a:extLst>
          </p:cNvPr>
          <p:cNvSpPr>
            <a:spLocks noGrp="1"/>
          </p:cNvSpPr>
          <p:nvPr>
            <p:ph type="sldNum" sz="quarter" idx="12"/>
          </p:nvPr>
        </p:nvSpPr>
        <p:spPr/>
        <p:txBody>
          <a:bodyPr/>
          <a:lstStyle/>
          <a:p>
            <a:fld id="{56C3A398-90B4-46FF-9348-1CEAC191FD2C}" type="slidenum">
              <a:rPr lang="en-US" smtClean="0"/>
              <a:pPr/>
              <a:t>3</a:t>
            </a:fld>
            <a:endParaRPr lang="en-US" dirty="0"/>
          </a:p>
        </p:txBody>
      </p:sp>
    </p:spTree>
    <p:extLst>
      <p:ext uri="{BB962C8B-B14F-4D97-AF65-F5344CB8AC3E}">
        <p14:creationId xmlns:p14="http://schemas.microsoft.com/office/powerpoint/2010/main" val="195832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C6F8E-7CD8-4DCF-91D7-78ED77861EE6}"/>
              </a:ext>
            </a:extLst>
          </p:cNvPr>
          <p:cNvSpPr>
            <a:spLocks noGrp="1"/>
          </p:cNvSpPr>
          <p:nvPr>
            <p:ph type="title"/>
          </p:nvPr>
        </p:nvSpPr>
        <p:spPr/>
        <p:txBody>
          <a:bodyPr/>
          <a:lstStyle/>
          <a:p>
            <a:r>
              <a:rPr lang="en-US" dirty="0"/>
              <a:t>University Faculty Ombudsperson	</a:t>
            </a:r>
          </a:p>
        </p:txBody>
      </p:sp>
      <p:sp>
        <p:nvSpPr>
          <p:cNvPr id="3" name="Content Placeholder 2">
            <a:extLst>
              <a:ext uri="{FF2B5EF4-FFF2-40B4-BE49-F238E27FC236}">
                <a16:creationId xmlns:a16="http://schemas.microsoft.com/office/drawing/2014/main" id="{9EF6976F-5D69-4A24-81AC-564DEE79799E}"/>
              </a:ext>
            </a:extLst>
          </p:cNvPr>
          <p:cNvSpPr>
            <a:spLocks noGrp="1"/>
          </p:cNvSpPr>
          <p:nvPr>
            <p:ph idx="1"/>
          </p:nvPr>
        </p:nvSpPr>
        <p:spPr/>
        <p:txBody>
          <a:bodyPr>
            <a:normAutofit/>
          </a:bodyPr>
          <a:lstStyle/>
          <a:p>
            <a:pPr marL="0" indent="0">
              <a:buNone/>
            </a:pPr>
            <a:r>
              <a:rPr lang="en-US" sz="2200" dirty="0">
                <a:solidFill>
                  <a:srgbClr val="000000"/>
                </a:solidFill>
                <a:uFill>
                  <a:solidFill>
                    <a:srgbClr val="000000"/>
                  </a:solidFill>
                </a:uFill>
                <a:latin typeface="Calibri" panose="020F0502020204030204" pitchFamily="34" charset="0"/>
                <a:ea typeface="Arial Unicode MS"/>
                <a:cs typeface="Calibri" panose="020F0502020204030204" pitchFamily="34" charset="0"/>
              </a:rPr>
              <a:t>The University Faculty Ombudsperson shall coordinate the training of all college and campus ombudspersons; shall provide for the appropriate dissemination of information among the various college and campus ombudspersons; and shall be the University-level contact for the various college and campus ombudspersons. The University Faculty Ombudsperson shall report periodically to the Senate Council and shall maintain liaison with the Office of the University Provost, the Office of Human Resources and the Office of the University Faculty Senate. The University Faculty Ombudsperson shall have no appeal function </a:t>
            </a:r>
            <a:r>
              <a:rPr lang="en-US" sz="2200" dirty="0">
                <a:solidFill>
                  <a:schemeClr val="tx1"/>
                </a:solidFill>
                <a:cs typeface="Times New Roman" panose="02020603050405020304" pitchFamily="18" charset="0"/>
              </a:rPr>
              <a:t>(see </a:t>
            </a:r>
            <a:r>
              <a:rPr lang="en-US" sz="2200" dirty="0">
                <a:solidFill>
                  <a:schemeClr val="tx1"/>
                </a:solidFill>
                <a:uFill>
                  <a:solidFill>
                    <a:srgbClr val="000000"/>
                  </a:solidFill>
                </a:uFill>
                <a:ea typeface="Arial Unicode MS"/>
                <a:cs typeface="Times New Roman" panose="02020603050405020304" pitchFamily="18" charset="0"/>
              </a:rPr>
              <a:t>University Faculty Senate Standing Rules).</a:t>
            </a:r>
          </a:p>
          <a:p>
            <a:pPr marL="0" indent="0">
              <a:buNone/>
            </a:pPr>
            <a:r>
              <a:rPr lang="en-US" sz="2200" dirty="0">
                <a:solidFill>
                  <a:schemeClr val="tx1"/>
                </a:solidFill>
                <a:uFill>
                  <a:solidFill>
                    <a:srgbClr val="000000"/>
                  </a:solidFill>
                </a:uFill>
                <a:cs typeface="Times New Roman" panose="02020603050405020304" pitchFamily="18" charset="0"/>
              </a:rPr>
              <a:t>Other resources: 	See </a:t>
            </a:r>
            <a:r>
              <a:rPr lang="en-US" sz="2200" dirty="0">
                <a:solidFill>
                  <a:schemeClr val="tx1"/>
                </a:solidFill>
                <a:uFill>
                  <a:solidFill>
                    <a:srgbClr val="000000"/>
                  </a:solidFill>
                </a:uFill>
                <a:cs typeface="Times New Roman" panose="02020603050405020304" pitchFamily="18" charset="0"/>
                <a:hlinkClick r:id="rId2"/>
              </a:rPr>
              <a:t>http://senate.psu.edu/faculty/faculty-ombudspersons/</a:t>
            </a:r>
            <a:endParaRPr lang="en-US" sz="2200" dirty="0">
              <a:solidFill>
                <a:schemeClr val="tx1"/>
              </a:solidFill>
              <a:uFill>
                <a:solidFill>
                  <a:srgbClr val="000000"/>
                </a:solidFill>
              </a:uFill>
              <a:cs typeface="Times New Roman" panose="02020603050405020304" pitchFamily="18" charset="0"/>
            </a:endParaRPr>
          </a:p>
          <a:p>
            <a:pPr marL="0" indent="0">
              <a:buNone/>
            </a:pPr>
            <a:r>
              <a:rPr lang="en-US" sz="2200" dirty="0">
                <a:solidFill>
                  <a:schemeClr val="tx1"/>
                </a:solidFill>
                <a:uFill>
                  <a:solidFill>
                    <a:srgbClr val="000000"/>
                  </a:solidFill>
                </a:uFill>
                <a:cs typeface="Times New Roman" panose="02020603050405020304" pitchFamily="18" charset="0"/>
              </a:rPr>
              <a:t>			AC76 Faculty Rights and Responsibilities</a:t>
            </a:r>
            <a:endParaRPr lang="en-US" sz="2200" dirty="0"/>
          </a:p>
        </p:txBody>
      </p:sp>
      <p:sp>
        <p:nvSpPr>
          <p:cNvPr id="4" name="Slide Number Placeholder 3">
            <a:extLst>
              <a:ext uri="{FF2B5EF4-FFF2-40B4-BE49-F238E27FC236}">
                <a16:creationId xmlns:a16="http://schemas.microsoft.com/office/drawing/2014/main" id="{C5459648-0F45-4C87-99E8-134E8B2FB900}"/>
              </a:ext>
            </a:extLst>
          </p:cNvPr>
          <p:cNvSpPr>
            <a:spLocks noGrp="1"/>
          </p:cNvSpPr>
          <p:nvPr>
            <p:ph type="sldNum" sz="quarter" idx="12"/>
          </p:nvPr>
        </p:nvSpPr>
        <p:spPr/>
        <p:txBody>
          <a:bodyPr/>
          <a:lstStyle/>
          <a:p>
            <a:fld id="{56C3A398-90B4-46FF-9348-1CEAC191FD2C}" type="slidenum">
              <a:rPr lang="en-US" smtClean="0"/>
              <a:pPr/>
              <a:t>4</a:t>
            </a:fld>
            <a:endParaRPr lang="en-US" dirty="0"/>
          </a:p>
        </p:txBody>
      </p:sp>
    </p:spTree>
    <p:extLst>
      <p:ext uri="{BB962C8B-B14F-4D97-AF65-F5344CB8AC3E}">
        <p14:creationId xmlns:p14="http://schemas.microsoft.com/office/powerpoint/2010/main" val="382267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5015A-013C-4C8F-8E33-18230CFF4F69}"/>
              </a:ext>
            </a:extLst>
          </p:cNvPr>
          <p:cNvSpPr>
            <a:spLocks noGrp="1"/>
          </p:cNvSpPr>
          <p:nvPr>
            <p:ph type="title"/>
          </p:nvPr>
        </p:nvSpPr>
        <p:spPr/>
        <p:txBody>
          <a:bodyPr/>
          <a:lstStyle/>
          <a:p>
            <a:r>
              <a:rPr lang="en-US" dirty="0"/>
              <a:t>Clarification of misunderstandings</a:t>
            </a:r>
          </a:p>
        </p:txBody>
      </p:sp>
      <p:sp>
        <p:nvSpPr>
          <p:cNvPr id="3" name="Content Placeholder 2">
            <a:extLst>
              <a:ext uri="{FF2B5EF4-FFF2-40B4-BE49-F238E27FC236}">
                <a16:creationId xmlns:a16="http://schemas.microsoft.com/office/drawing/2014/main" id="{7DC2E779-C354-40AC-B054-DBE108BB74A9}"/>
              </a:ext>
            </a:extLst>
          </p:cNvPr>
          <p:cNvSpPr>
            <a:spLocks noGrp="1"/>
          </p:cNvSpPr>
          <p:nvPr>
            <p:ph idx="1"/>
          </p:nvPr>
        </p:nvSpPr>
        <p:spPr/>
        <p:txBody>
          <a:bodyPr>
            <a:normAutofit fontScale="25000" lnSpcReduction="20000"/>
          </a:bodyPr>
          <a:lstStyle/>
          <a:p>
            <a:pPr lvl="0" fontAlgn="base">
              <a:buFont typeface="Wingdings" panose="05000000000000000000" pitchFamily="2" charset="2"/>
              <a:buChar char="§"/>
            </a:pPr>
            <a:r>
              <a:rPr lang="en-US" sz="8800" kern="0" dirty="0">
                <a:solidFill>
                  <a:srgbClr val="000000"/>
                </a:solidFill>
                <a:uFill>
                  <a:solidFill>
                    <a:srgbClr val="000000"/>
                  </a:solidFill>
                </a:uFill>
                <a:ea typeface="Times New Roman" panose="02020603050405020304" pitchFamily="18" charset="0"/>
                <a:cs typeface="Times New Roman" panose="02020603050405020304" pitchFamily="18" charset="0"/>
              </a:rPr>
              <a:t>Advising faculty and administrators as to appropriate courses of action;</a:t>
            </a:r>
          </a:p>
          <a:p>
            <a:pPr lvl="0" fontAlgn="base">
              <a:buFont typeface="Wingdings" panose="05000000000000000000" pitchFamily="2" charset="2"/>
              <a:buChar char="§"/>
            </a:pPr>
            <a:r>
              <a:rPr lang="en-US" sz="8800" kern="0" dirty="0">
                <a:solidFill>
                  <a:srgbClr val="000000"/>
                </a:solidFill>
                <a:uFill>
                  <a:solidFill>
                    <a:srgbClr val="000000"/>
                  </a:solidFill>
                </a:uFill>
                <a:ea typeface="Times New Roman" panose="02020603050405020304" pitchFamily="18" charset="0"/>
                <a:cs typeface="Times New Roman" panose="02020603050405020304" pitchFamily="18" charset="0"/>
              </a:rPr>
              <a:t>Assisting in the informal resolution of differences;</a:t>
            </a:r>
            <a:endParaRPr lang="en-US" sz="8800" kern="0" dirty="0">
              <a:solidFill>
                <a:srgbClr val="000000"/>
              </a:solidFill>
              <a:uFill>
                <a:solidFill>
                  <a:srgbClr val="000000"/>
                </a:solidFill>
              </a:uFill>
              <a:ea typeface="Arial Unicode MS"/>
              <a:cs typeface="Times New Roman" panose="02020603050405020304" pitchFamily="18" charset="0"/>
            </a:endParaRPr>
          </a:p>
          <a:p>
            <a:pPr lvl="0" fontAlgn="base">
              <a:buFont typeface="Wingdings" panose="05000000000000000000" pitchFamily="2" charset="2"/>
              <a:buChar char="§"/>
            </a:pPr>
            <a:r>
              <a:rPr lang="en-US" sz="8800" kern="0" dirty="0">
                <a:solidFill>
                  <a:srgbClr val="000000"/>
                </a:solidFill>
                <a:uFill>
                  <a:solidFill>
                    <a:srgbClr val="000000"/>
                  </a:solidFill>
                </a:uFill>
                <a:ea typeface="Times New Roman" panose="02020603050405020304" pitchFamily="18" charset="0"/>
                <a:cs typeface="Times New Roman" panose="02020603050405020304" pitchFamily="18" charset="0"/>
              </a:rPr>
              <a:t>Assuring that appropriate department, college and/or campus procedures are exhausted before referring the case to higher levels;</a:t>
            </a:r>
          </a:p>
          <a:p>
            <a:pPr lvl="0" fontAlgn="base">
              <a:buFont typeface="Wingdings" panose="05000000000000000000" pitchFamily="2" charset="2"/>
              <a:buChar char="§"/>
            </a:pPr>
            <a:r>
              <a:rPr lang="en-US" sz="8800" kern="0" dirty="0">
                <a:solidFill>
                  <a:srgbClr val="000000"/>
                </a:solidFill>
                <a:uFill>
                  <a:solidFill>
                    <a:srgbClr val="000000"/>
                  </a:solidFill>
                </a:uFill>
                <a:ea typeface="Times New Roman" panose="02020603050405020304" pitchFamily="18" charset="0"/>
                <a:cs typeface="Times New Roman" panose="02020603050405020304" pitchFamily="18" charset="0"/>
              </a:rPr>
              <a:t>Informing the Office of the Executive Vice President and Provost and appropriate college or campus officials if a matter cannot be resolved at the lower level and the case is to be referred to the Committee on Faculty Rights and Responsibilities.</a:t>
            </a:r>
          </a:p>
          <a:p>
            <a:pPr lvl="0" fontAlgn="base">
              <a:buFont typeface="Wingdings" panose="05000000000000000000" pitchFamily="2" charset="2"/>
              <a:buChar char="§"/>
            </a:pPr>
            <a:r>
              <a:rPr lang="en-US" sz="8800" kern="0" dirty="0">
                <a:solidFill>
                  <a:srgbClr val="000000"/>
                </a:solidFill>
                <a:uFill>
                  <a:solidFill>
                    <a:srgbClr val="000000"/>
                  </a:solidFill>
                </a:uFill>
                <a:ea typeface="Times New Roman" panose="02020603050405020304" pitchFamily="18" charset="0"/>
                <a:cs typeface="Times New Roman" panose="02020603050405020304" pitchFamily="18" charset="0"/>
              </a:rPr>
              <a:t>The Ombudsperson shall not: </a:t>
            </a:r>
          </a:p>
          <a:p>
            <a:pPr lvl="1" fontAlgn="base">
              <a:buFont typeface="Wingdings" panose="05000000000000000000" pitchFamily="2" charset="2"/>
              <a:buChar char="§"/>
            </a:pPr>
            <a:r>
              <a:rPr lang="en-US" sz="8800" kern="0" dirty="0">
                <a:solidFill>
                  <a:srgbClr val="000000"/>
                </a:solidFill>
                <a:uFill>
                  <a:solidFill>
                    <a:srgbClr val="000000"/>
                  </a:solidFill>
                </a:uFill>
                <a:ea typeface="Courier New" panose="02070309020205020404" pitchFamily="49" charset="0"/>
                <a:cs typeface="Times New Roman" panose="02020603050405020304" pitchFamily="18" charset="0"/>
              </a:rPr>
              <a:t>Hold hearings;</a:t>
            </a:r>
          </a:p>
          <a:p>
            <a:pPr lvl="1" fontAlgn="base">
              <a:buFont typeface="Wingdings" panose="05000000000000000000" pitchFamily="2" charset="2"/>
              <a:buChar char="§"/>
            </a:pPr>
            <a:r>
              <a:rPr lang="en-US" sz="8800" kern="0" dirty="0">
                <a:solidFill>
                  <a:srgbClr val="000000"/>
                </a:solidFill>
                <a:uFill>
                  <a:solidFill>
                    <a:srgbClr val="000000"/>
                  </a:solidFill>
                </a:uFill>
                <a:ea typeface="Courier New" panose="02070309020205020404" pitchFamily="49" charset="0"/>
                <a:cs typeface="Times New Roman" panose="02020603050405020304" pitchFamily="18" charset="0"/>
              </a:rPr>
              <a:t>Exceed the role of conciliator and advisor;</a:t>
            </a:r>
          </a:p>
          <a:p>
            <a:pPr lvl="1" fontAlgn="base">
              <a:buFont typeface="Wingdings" panose="05000000000000000000" pitchFamily="2" charset="2"/>
              <a:buChar char="§"/>
            </a:pPr>
            <a:r>
              <a:rPr lang="en-US" sz="8800" kern="0" dirty="0">
                <a:solidFill>
                  <a:srgbClr val="000000"/>
                </a:solidFill>
                <a:uFill>
                  <a:solidFill>
                    <a:srgbClr val="000000"/>
                  </a:solidFill>
                </a:uFill>
                <a:ea typeface="Courier New" panose="02070309020205020404" pitchFamily="49" charset="0"/>
                <a:cs typeface="Times New Roman" panose="02020603050405020304" pitchFamily="18" charset="0"/>
              </a:rPr>
              <a:t>Substitute his or her judgment for that of appropriate administrative and/or faculty bodies;</a:t>
            </a:r>
          </a:p>
          <a:p>
            <a:pPr lvl="1" fontAlgn="base">
              <a:buFont typeface="Wingdings" panose="05000000000000000000" pitchFamily="2" charset="2"/>
              <a:buChar char="§"/>
            </a:pPr>
            <a:r>
              <a:rPr lang="en-US" sz="8800" kern="0" dirty="0">
                <a:solidFill>
                  <a:srgbClr val="000000"/>
                </a:solidFill>
                <a:uFill>
                  <a:solidFill>
                    <a:srgbClr val="000000"/>
                  </a:solidFill>
                </a:uFill>
                <a:ea typeface="Courier New" panose="02070309020205020404" pitchFamily="49" charset="0"/>
                <a:cs typeface="Times New Roman" panose="02020603050405020304" pitchFamily="18" charset="0"/>
              </a:rPr>
              <a:t>Serve as counsel for either party to a complaint before the Hearing Board.</a:t>
            </a:r>
          </a:p>
          <a:p>
            <a:endParaRPr lang="en-US" dirty="0"/>
          </a:p>
        </p:txBody>
      </p:sp>
      <p:sp>
        <p:nvSpPr>
          <p:cNvPr id="4" name="Slide Number Placeholder 3">
            <a:extLst>
              <a:ext uri="{FF2B5EF4-FFF2-40B4-BE49-F238E27FC236}">
                <a16:creationId xmlns:a16="http://schemas.microsoft.com/office/drawing/2014/main" id="{6199741A-03BD-41DD-B163-A58EAD0F69E0}"/>
              </a:ext>
            </a:extLst>
          </p:cNvPr>
          <p:cNvSpPr>
            <a:spLocks noGrp="1"/>
          </p:cNvSpPr>
          <p:nvPr>
            <p:ph type="sldNum" sz="quarter" idx="12"/>
          </p:nvPr>
        </p:nvSpPr>
        <p:spPr/>
        <p:txBody>
          <a:bodyPr/>
          <a:lstStyle/>
          <a:p>
            <a:fld id="{56C3A398-90B4-46FF-9348-1CEAC191FD2C}" type="slidenum">
              <a:rPr lang="en-US" smtClean="0"/>
              <a:pPr/>
              <a:t>5</a:t>
            </a:fld>
            <a:endParaRPr lang="en-US" dirty="0"/>
          </a:p>
        </p:txBody>
      </p:sp>
    </p:spTree>
    <p:extLst>
      <p:ext uri="{BB962C8B-B14F-4D97-AF65-F5344CB8AC3E}">
        <p14:creationId xmlns:p14="http://schemas.microsoft.com/office/powerpoint/2010/main" val="1961980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5221-18C9-4257-8B36-D07637D9B20B}"/>
              </a:ext>
            </a:extLst>
          </p:cNvPr>
          <p:cNvSpPr>
            <a:spLocks noGrp="1"/>
          </p:cNvSpPr>
          <p:nvPr>
            <p:ph type="title"/>
          </p:nvPr>
        </p:nvSpPr>
        <p:spPr/>
        <p:txBody>
          <a:bodyPr/>
          <a:lstStyle/>
          <a:p>
            <a:r>
              <a:rPr lang="en-US" dirty="0"/>
              <a:t>Standard of Practice/Code of Ethics</a:t>
            </a:r>
          </a:p>
        </p:txBody>
      </p:sp>
      <p:sp>
        <p:nvSpPr>
          <p:cNvPr id="3" name="Content Placeholder 2">
            <a:extLst>
              <a:ext uri="{FF2B5EF4-FFF2-40B4-BE49-F238E27FC236}">
                <a16:creationId xmlns:a16="http://schemas.microsoft.com/office/drawing/2014/main" id="{E9F3E75B-94F7-4805-BD94-D0DE18E16DFE}"/>
              </a:ext>
            </a:extLst>
          </p:cNvPr>
          <p:cNvSpPr>
            <a:spLocks noGrp="1"/>
          </p:cNvSpPr>
          <p:nvPr>
            <p:ph idx="1"/>
          </p:nvPr>
        </p:nvSpPr>
        <p:spPr/>
        <p:txBody>
          <a:bodyPr>
            <a:normAutofit lnSpcReduction="10000"/>
          </a:bodyPr>
          <a:lstStyle/>
          <a:p>
            <a:pPr>
              <a:buFont typeface="Wingdings" panose="05000000000000000000" pitchFamily="2" charset="2"/>
              <a:buChar char="§"/>
            </a:pPr>
            <a:r>
              <a:rPr lang="en-US" sz="2200" dirty="0"/>
              <a:t>Independence</a:t>
            </a:r>
          </a:p>
          <a:p>
            <a:pPr marL="0" indent="0">
              <a:buNone/>
            </a:pPr>
            <a:endParaRPr lang="en-US" sz="2200" dirty="0"/>
          </a:p>
          <a:p>
            <a:pPr>
              <a:buFont typeface="Wingdings" panose="05000000000000000000" pitchFamily="2" charset="2"/>
              <a:buChar char="§"/>
            </a:pPr>
            <a:r>
              <a:rPr lang="en-US" sz="2200" dirty="0"/>
              <a:t>Confidentiality</a:t>
            </a:r>
          </a:p>
          <a:p>
            <a:pPr marL="0" indent="0">
              <a:buNone/>
            </a:pPr>
            <a:endParaRPr lang="en-US" sz="2200" dirty="0"/>
          </a:p>
          <a:p>
            <a:pPr>
              <a:buFont typeface="Wingdings" panose="05000000000000000000" pitchFamily="2" charset="2"/>
              <a:buChar char="§"/>
            </a:pPr>
            <a:r>
              <a:rPr lang="en-US" sz="2200" dirty="0"/>
              <a:t>Neutrality &amp; Impartiality</a:t>
            </a:r>
          </a:p>
          <a:p>
            <a:pPr marL="0" indent="0">
              <a:buNone/>
            </a:pPr>
            <a:endParaRPr lang="en-US" sz="2200" dirty="0"/>
          </a:p>
          <a:p>
            <a:pPr>
              <a:buFont typeface="Wingdings" panose="05000000000000000000" pitchFamily="2" charset="2"/>
              <a:buChar char="§"/>
            </a:pPr>
            <a:r>
              <a:rPr lang="en-US" sz="2200" dirty="0"/>
              <a:t>Informality</a:t>
            </a:r>
          </a:p>
          <a:p>
            <a:pPr>
              <a:buFont typeface="Wingdings" panose="05000000000000000000" pitchFamily="2" charset="2"/>
              <a:buChar char="§"/>
            </a:pPr>
            <a:endParaRPr lang="en-US" sz="2200" dirty="0"/>
          </a:p>
          <a:p>
            <a:pPr marL="0" indent="0">
              <a:buNone/>
            </a:pPr>
            <a:r>
              <a:rPr lang="en-US" sz="2200" dirty="0">
                <a:solidFill>
                  <a:srgbClr val="0070C0"/>
                </a:solidFill>
                <a:cs typeface="Times New Roman" panose="02020603050405020304" pitchFamily="18" charset="0"/>
              </a:rPr>
              <a:t>See </a:t>
            </a:r>
            <a:r>
              <a:rPr lang="en-US" sz="2200" u="sng" dirty="0">
                <a:solidFill>
                  <a:srgbClr val="0070C0"/>
                </a:solidFill>
                <a:uFill>
                  <a:solidFill>
                    <a:srgbClr val="0563C1"/>
                  </a:solidFill>
                </a:uFill>
                <a:ea typeface="Arial Unicode MS"/>
                <a:cs typeface="Times New Roman" panose="02020603050405020304" pitchFamily="18" charset="0"/>
                <a:hlinkClick r:id="rId2">
                  <a:extLst>
                    <a:ext uri="{A12FA001-AC4F-418D-AE19-62706E023703}">
                      <ahyp:hlinkClr xmlns:ahyp="http://schemas.microsoft.com/office/drawing/2018/hyperlinkcolor" val="tx"/>
                    </a:ext>
                  </a:extLst>
                </a:hlinkClick>
              </a:rPr>
              <a:t>https://www.ombudsassociation.org/home.aspx</a:t>
            </a:r>
            <a:r>
              <a:rPr lang="en-US" sz="2200" u="sng" dirty="0">
                <a:solidFill>
                  <a:srgbClr val="0070C0"/>
                </a:solidFill>
                <a:uFill>
                  <a:solidFill>
                    <a:srgbClr val="0563C1"/>
                  </a:solidFill>
                </a:uFill>
                <a:ea typeface="Arial Unicode MS"/>
                <a:cs typeface="Times New Roman" panose="02020603050405020304" pitchFamily="18" charset="0"/>
              </a:rPr>
              <a:t> for more information</a:t>
            </a:r>
            <a:endParaRPr lang="en-US" sz="2200" dirty="0"/>
          </a:p>
        </p:txBody>
      </p:sp>
      <p:sp>
        <p:nvSpPr>
          <p:cNvPr id="4" name="Slide Number Placeholder 3">
            <a:extLst>
              <a:ext uri="{FF2B5EF4-FFF2-40B4-BE49-F238E27FC236}">
                <a16:creationId xmlns:a16="http://schemas.microsoft.com/office/drawing/2014/main" id="{1BD8AB96-FE2E-448B-95E0-998040DE1244}"/>
              </a:ext>
            </a:extLst>
          </p:cNvPr>
          <p:cNvSpPr>
            <a:spLocks noGrp="1"/>
          </p:cNvSpPr>
          <p:nvPr>
            <p:ph type="sldNum" sz="quarter" idx="12"/>
          </p:nvPr>
        </p:nvSpPr>
        <p:spPr/>
        <p:txBody>
          <a:bodyPr/>
          <a:lstStyle/>
          <a:p>
            <a:fld id="{56C3A398-90B4-46FF-9348-1CEAC191FD2C}" type="slidenum">
              <a:rPr lang="en-US" smtClean="0"/>
              <a:pPr/>
              <a:t>6</a:t>
            </a:fld>
            <a:endParaRPr lang="en-US" dirty="0"/>
          </a:p>
        </p:txBody>
      </p:sp>
    </p:spTree>
    <p:extLst>
      <p:ext uri="{BB962C8B-B14F-4D97-AF65-F5344CB8AC3E}">
        <p14:creationId xmlns:p14="http://schemas.microsoft.com/office/powerpoint/2010/main" val="4290045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7BB3E-BE20-4398-A023-0BEF0CEA4F53}"/>
              </a:ext>
            </a:extLst>
          </p:cNvPr>
          <p:cNvSpPr>
            <a:spLocks noGrp="1"/>
          </p:cNvSpPr>
          <p:nvPr>
            <p:ph type="title"/>
          </p:nvPr>
        </p:nvSpPr>
        <p:spPr/>
        <p:txBody>
          <a:bodyPr>
            <a:normAutofit/>
          </a:bodyPr>
          <a:lstStyle/>
          <a:p>
            <a:r>
              <a:rPr lang="en-US" dirty="0"/>
              <a:t>Employee Assistance Program</a:t>
            </a:r>
          </a:p>
        </p:txBody>
      </p:sp>
      <p:sp>
        <p:nvSpPr>
          <p:cNvPr id="5" name="Text Placeholder 4">
            <a:extLst>
              <a:ext uri="{FF2B5EF4-FFF2-40B4-BE49-F238E27FC236}">
                <a16:creationId xmlns:a16="http://schemas.microsoft.com/office/drawing/2014/main" id="{EBD10A2E-775F-479F-AFEF-87E32DDC15CD}"/>
              </a:ext>
            </a:extLst>
          </p:cNvPr>
          <p:cNvSpPr>
            <a:spLocks noGrp="1"/>
          </p:cNvSpPr>
          <p:nvPr>
            <p:ph type="body" idx="1"/>
          </p:nvPr>
        </p:nvSpPr>
        <p:spPr/>
        <p:txBody>
          <a:bodyPr/>
          <a:lstStyle/>
          <a:p>
            <a:r>
              <a:rPr lang="en-US" dirty="0"/>
              <a:t>Cassandra Kitko, health &amp; welfare strategist, office of human resources</a:t>
            </a:r>
          </a:p>
        </p:txBody>
      </p:sp>
      <p:sp>
        <p:nvSpPr>
          <p:cNvPr id="4" name="Slide Number Placeholder 3">
            <a:extLst>
              <a:ext uri="{FF2B5EF4-FFF2-40B4-BE49-F238E27FC236}">
                <a16:creationId xmlns:a16="http://schemas.microsoft.com/office/drawing/2014/main" id="{C44F53FC-5EFD-4392-9B4C-55EC228ECEBC}"/>
              </a:ext>
            </a:extLst>
          </p:cNvPr>
          <p:cNvSpPr>
            <a:spLocks noGrp="1"/>
          </p:cNvSpPr>
          <p:nvPr>
            <p:ph type="sldNum" sz="quarter" idx="12"/>
          </p:nvPr>
        </p:nvSpPr>
        <p:spPr/>
        <p:txBody>
          <a:bodyPr/>
          <a:lstStyle/>
          <a:p>
            <a:fld id="{56C3A398-90B4-46FF-9348-1CEAC191FD2C}" type="slidenum">
              <a:rPr lang="en-US" smtClean="0"/>
              <a:pPr/>
              <a:t>7</a:t>
            </a:fld>
            <a:endParaRPr lang="en-US" dirty="0"/>
          </a:p>
        </p:txBody>
      </p:sp>
    </p:spTree>
    <p:extLst>
      <p:ext uri="{BB962C8B-B14F-4D97-AF65-F5344CB8AC3E}">
        <p14:creationId xmlns:p14="http://schemas.microsoft.com/office/powerpoint/2010/main" val="3735967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2748CE4-64F5-40E5-ABF8-EA8941E576D1}"/>
              </a:ext>
            </a:extLst>
          </p:cNvPr>
          <p:cNvSpPr>
            <a:spLocks noGrp="1"/>
          </p:cNvSpPr>
          <p:nvPr>
            <p:ph type="title"/>
          </p:nvPr>
        </p:nvSpPr>
        <p:spPr/>
        <p:txBody>
          <a:bodyPr>
            <a:noAutofit/>
          </a:bodyPr>
          <a:lstStyle/>
          <a:p>
            <a:r>
              <a:rPr lang="en-US" sz="6000" dirty="0"/>
              <a:t>Health Advocate  </a:t>
            </a:r>
          </a:p>
        </p:txBody>
      </p:sp>
      <p:sp>
        <p:nvSpPr>
          <p:cNvPr id="4" name="Content Placeholder 3"/>
          <p:cNvSpPr>
            <a:spLocks noGrp="1"/>
          </p:cNvSpPr>
          <p:nvPr>
            <p:ph idx="1"/>
          </p:nvPr>
        </p:nvSpPr>
        <p:spPr>
          <a:xfrm>
            <a:off x="1156835" y="1577140"/>
            <a:ext cx="10169926" cy="4253389"/>
          </a:xfrm>
        </p:spPr>
        <p:txBody>
          <a:bodyPr>
            <a:normAutofit fontScale="25000" lnSpcReduction="20000"/>
          </a:bodyPr>
          <a:lstStyle/>
          <a:p>
            <a:pPr lvl="1">
              <a:lnSpc>
                <a:spcPct val="200000"/>
              </a:lnSpc>
              <a:buFont typeface="Wingdings" panose="05000000000000000000" pitchFamily="2" charset="2"/>
              <a:buChar char="§"/>
            </a:pPr>
            <a:r>
              <a:rPr lang="en-US" sz="8800" dirty="0"/>
              <a:t>Call 866-799-2728</a:t>
            </a:r>
          </a:p>
          <a:p>
            <a:pPr lvl="1">
              <a:lnSpc>
                <a:spcPct val="120000"/>
              </a:lnSpc>
              <a:buFont typeface="Wingdings" panose="05000000000000000000" pitchFamily="2" charset="2"/>
              <a:buChar char="§"/>
            </a:pPr>
            <a:r>
              <a:rPr lang="en-US" sz="8800" dirty="0"/>
              <a:t>EAP+Work/Life </a:t>
            </a:r>
          </a:p>
          <a:p>
            <a:pPr lvl="2">
              <a:lnSpc>
                <a:spcPct val="120000"/>
              </a:lnSpc>
              <a:buFont typeface="Wingdings" panose="05000000000000000000" pitchFamily="2" charset="2"/>
              <a:buChar char="§"/>
            </a:pPr>
            <a:r>
              <a:rPr lang="en-US" sz="8800" dirty="0"/>
              <a:t>short-term counseling by phone, email, or in person </a:t>
            </a:r>
          </a:p>
          <a:p>
            <a:pPr lvl="2">
              <a:lnSpc>
                <a:spcPct val="120000"/>
              </a:lnSpc>
              <a:buFont typeface="Wingdings" panose="05000000000000000000" pitchFamily="2" charset="2"/>
              <a:buChar char="§"/>
            </a:pPr>
            <a:r>
              <a:rPr lang="en-US" sz="8800" dirty="0"/>
              <a:t>up to 5 in-person visits per issue </a:t>
            </a:r>
          </a:p>
          <a:p>
            <a:pPr lvl="2">
              <a:lnSpc>
                <a:spcPct val="120000"/>
              </a:lnSpc>
              <a:buFont typeface="Wingdings" panose="05000000000000000000" pitchFamily="2" charset="2"/>
              <a:buChar char="§"/>
            </a:pPr>
            <a:r>
              <a:rPr lang="en-US" sz="8800" dirty="0"/>
              <a:t>locate the right support services, from childcare and eldercare to legal and financial help</a:t>
            </a:r>
            <a:endParaRPr lang="en-US" sz="8800" b="1" dirty="0"/>
          </a:p>
          <a:p>
            <a:pPr lvl="1">
              <a:lnSpc>
                <a:spcPct val="120000"/>
              </a:lnSpc>
              <a:buFont typeface="Wingdings" panose="05000000000000000000" pitchFamily="2" charset="2"/>
              <a:buChar char="§"/>
            </a:pPr>
            <a:r>
              <a:rPr lang="en-US" sz="8800" dirty="0"/>
              <a:t>Healthcare Help</a:t>
            </a:r>
          </a:p>
          <a:p>
            <a:pPr lvl="2">
              <a:lnSpc>
                <a:spcPct val="120000"/>
              </a:lnSpc>
              <a:buFont typeface="Wingdings" panose="05000000000000000000" pitchFamily="2" charset="2"/>
              <a:buChar char="§"/>
            </a:pPr>
            <a:r>
              <a:rPr lang="en-US" sz="8800" dirty="0"/>
              <a:t>unlimited access to a highly trained Personal Health Advocate (PHA)</a:t>
            </a:r>
          </a:p>
          <a:p>
            <a:pPr lvl="2">
              <a:lnSpc>
                <a:spcPct val="120000"/>
              </a:lnSpc>
              <a:buFont typeface="Wingdings" panose="05000000000000000000" pitchFamily="2" charset="2"/>
              <a:buChar char="§"/>
            </a:pPr>
            <a:r>
              <a:rPr lang="en-US" sz="8800" dirty="0"/>
              <a:t>navigate the healthcare and insurance systems </a:t>
            </a:r>
          </a:p>
          <a:p>
            <a:pPr lvl="2">
              <a:lnSpc>
                <a:spcPct val="120000"/>
              </a:lnSpc>
              <a:buFont typeface="Wingdings" panose="05000000000000000000" pitchFamily="2" charset="2"/>
              <a:buChar char="§"/>
            </a:pPr>
            <a:r>
              <a:rPr lang="en-US" sz="8800" dirty="0"/>
              <a:t>find the right providers, negotiate fees on uncovered medical bills, locate second opinions, provide cost comparisons for medical procedures</a:t>
            </a:r>
            <a:endParaRPr lang="en-US" sz="8800" b="1" dirty="0">
              <a:solidFill>
                <a:schemeClr val="tx2">
                  <a:lumMod val="75000"/>
                  <a:lumOff val="25000"/>
                </a:schemeClr>
              </a:solidFill>
              <a:cs typeface="Arial" panose="020B0604020202020204" pitchFamily="34" charset="0"/>
            </a:endParaRPr>
          </a:p>
          <a:p>
            <a:pPr>
              <a:lnSpc>
                <a:spcPct val="200000"/>
              </a:lnSpc>
            </a:pPr>
            <a:endParaRPr lang="en-US" sz="2000" b="1" dirty="0">
              <a:solidFill>
                <a:schemeClr val="tx2">
                  <a:lumMod val="75000"/>
                  <a:lumOff val="25000"/>
                </a:schemeClr>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FE3941D9-ECB3-48B1-ABF2-964FA1F6AED5}"/>
              </a:ext>
            </a:extLst>
          </p:cNvPr>
          <p:cNvSpPr>
            <a:spLocks noGrp="1"/>
          </p:cNvSpPr>
          <p:nvPr>
            <p:ph type="sldNum" sz="quarter" idx="12"/>
          </p:nvPr>
        </p:nvSpPr>
        <p:spPr>
          <a:xfrm>
            <a:off x="799895" y="6313981"/>
            <a:ext cx="2743200" cy="365125"/>
          </a:xfrm>
        </p:spPr>
        <p:txBody>
          <a:bodyPr/>
          <a:lstStyle/>
          <a:p>
            <a:fld id="{56C3A398-90B4-46FF-9348-1CEAC191FD2C}" type="slidenum">
              <a:rPr lang="en-US" smtClean="0"/>
              <a:pPr/>
              <a:t>8</a:t>
            </a:fld>
            <a:endParaRPr lang="en-US" dirty="0"/>
          </a:p>
        </p:txBody>
      </p:sp>
    </p:spTree>
    <p:extLst>
      <p:ext uri="{BB962C8B-B14F-4D97-AF65-F5344CB8AC3E}">
        <p14:creationId xmlns:p14="http://schemas.microsoft.com/office/powerpoint/2010/main" val="174567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0058-49CE-4669-94E5-184E38F12EC9}"/>
              </a:ext>
            </a:extLst>
          </p:cNvPr>
          <p:cNvSpPr>
            <a:spLocks noGrp="1"/>
          </p:cNvSpPr>
          <p:nvPr>
            <p:ph type="title"/>
          </p:nvPr>
        </p:nvSpPr>
        <p:spPr/>
        <p:txBody>
          <a:bodyPr>
            <a:normAutofit/>
          </a:bodyPr>
          <a:lstStyle/>
          <a:p>
            <a:r>
              <a:rPr lang="en-US" sz="6000" dirty="0"/>
              <a:t>Supervisor Resources</a:t>
            </a:r>
          </a:p>
        </p:txBody>
      </p:sp>
      <p:sp>
        <p:nvSpPr>
          <p:cNvPr id="3" name="Content Placeholder 2">
            <a:extLst>
              <a:ext uri="{FF2B5EF4-FFF2-40B4-BE49-F238E27FC236}">
                <a16:creationId xmlns:a16="http://schemas.microsoft.com/office/drawing/2014/main" id="{DD25D32F-0052-4C96-962F-502F66509804}"/>
              </a:ext>
            </a:extLst>
          </p:cNvPr>
          <p:cNvSpPr>
            <a:spLocks noGrp="1"/>
          </p:cNvSpPr>
          <p:nvPr>
            <p:ph idx="1"/>
          </p:nvPr>
        </p:nvSpPr>
        <p:spPr>
          <a:xfrm>
            <a:off x="1097280" y="1845734"/>
            <a:ext cx="10058400" cy="4023360"/>
          </a:xfrm>
        </p:spPr>
        <p:txBody>
          <a:bodyPr>
            <a:normAutofit/>
          </a:bodyPr>
          <a:lstStyle/>
          <a:p>
            <a:r>
              <a:rPr lang="en-US" sz="2200" dirty="0">
                <a:solidFill>
                  <a:schemeClr val="tx1"/>
                </a:solidFill>
              </a:rPr>
              <a:t>On-site trainings</a:t>
            </a:r>
          </a:p>
          <a:p>
            <a:pPr lvl="1">
              <a:buFont typeface="Wingdings" panose="05000000000000000000" pitchFamily="2" charset="2"/>
              <a:buChar char="§"/>
            </a:pPr>
            <a:r>
              <a:rPr lang="en-US" sz="2200" dirty="0">
                <a:solidFill>
                  <a:schemeClr val="tx1"/>
                </a:solidFill>
              </a:rPr>
              <a:t>free, catalog of offerings</a:t>
            </a:r>
          </a:p>
          <a:p>
            <a:pPr lvl="1">
              <a:buFont typeface="Wingdings" panose="05000000000000000000" pitchFamily="2" charset="2"/>
              <a:buChar char="§"/>
            </a:pPr>
            <a:r>
              <a:rPr lang="en-US" sz="2200" dirty="0">
                <a:solidFill>
                  <a:schemeClr val="tx1"/>
                </a:solidFill>
              </a:rPr>
              <a:t>delivered by affiliates</a:t>
            </a:r>
          </a:p>
          <a:p>
            <a:pPr lvl="1">
              <a:buFont typeface="Wingdings" panose="05000000000000000000" pitchFamily="2" charset="2"/>
              <a:buChar char="§"/>
            </a:pPr>
            <a:r>
              <a:rPr lang="en-US" sz="2200" dirty="0">
                <a:solidFill>
                  <a:schemeClr val="tx1"/>
                </a:solidFill>
              </a:rPr>
              <a:t>need 4-6 weeks lead-time</a:t>
            </a:r>
          </a:p>
          <a:p>
            <a:pPr lvl="1">
              <a:buFont typeface="Wingdings" panose="05000000000000000000" pitchFamily="2" charset="2"/>
              <a:buChar char="§"/>
            </a:pPr>
            <a:r>
              <a:rPr lang="en-US" sz="2200" dirty="0">
                <a:solidFill>
                  <a:schemeClr val="tx1"/>
                </a:solidFill>
              </a:rPr>
              <a:t>request through Cassandra Kitko (cmt2)</a:t>
            </a:r>
          </a:p>
          <a:p>
            <a:r>
              <a:rPr lang="en-US" sz="2200" dirty="0">
                <a:solidFill>
                  <a:schemeClr val="tx1"/>
                </a:solidFill>
              </a:rPr>
              <a:t>Resources on various topics found at: </a:t>
            </a:r>
            <a:r>
              <a:rPr lang="en-US" sz="2200" dirty="0">
                <a:hlinkClick r:id="rId2"/>
              </a:rPr>
              <a:t>https://members.healthadvocate.com/Home</a:t>
            </a:r>
            <a:endParaRPr lang="en-US" sz="2200" dirty="0"/>
          </a:p>
          <a:p>
            <a:r>
              <a:rPr lang="en-US" sz="2200" dirty="0">
                <a:solidFill>
                  <a:schemeClr val="tx1"/>
                </a:solidFill>
              </a:rPr>
              <a:t>Monthly webinars:</a:t>
            </a:r>
          </a:p>
          <a:p>
            <a:r>
              <a:rPr lang="en-US" sz="2200" dirty="0">
                <a:solidFill>
                  <a:schemeClr val="tx1"/>
                </a:solidFill>
              </a:rPr>
              <a:t> </a:t>
            </a:r>
            <a:r>
              <a:rPr lang="en-US" sz="2200" dirty="0">
                <a:hlinkClick r:id="rId3"/>
              </a:rPr>
              <a:t>https://healthadvocate.personaladvantage.com/portal/subject/10114894</a:t>
            </a:r>
            <a:endParaRPr lang="en-US" sz="2200" dirty="0"/>
          </a:p>
          <a:p>
            <a:endParaRPr lang="en-US" dirty="0"/>
          </a:p>
          <a:p>
            <a:endParaRPr lang="en-US" dirty="0"/>
          </a:p>
        </p:txBody>
      </p:sp>
      <p:sp>
        <p:nvSpPr>
          <p:cNvPr id="4" name="Slide Number Placeholder 3">
            <a:extLst>
              <a:ext uri="{FF2B5EF4-FFF2-40B4-BE49-F238E27FC236}">
                <a16:creationId xmlns:a16="http://schemas.microsoft.com/office/drawing/2014/main" id="{B8638708-8505-4959-9465-19694564DFE3}"/>
              </a:ext>
            </a:extLst>
          </p:cNvPr>
          <p:cNvSpPr>
            <a:spLocks noGrp="1"/>
          </p:cNvSpPr>
          <p:nvPr>
            <p:ph type="sldNum" sz="quarter" idx="12"/>
          </p:nvPr>
        </p:nvSpPr>
        <p:spPr/>
        <p:txBody>
          <a:bodyPr/>
          <a:lstStyle/>
          <a:p>
            <a:fld id="{56C3A398-90B4-46FF-9348-1CEAC191FD2C}" type="slidenum">
              <a:rPr lang="en-US" smtClean="0"/>
              <a:pPr/>
              <a:t>9</a:t>
            </a:fld>
            <a:endParaRPr lang="en-US" dirty="0"/>
          </a:p>
        </p:txBody>
      </p:sp>
    </p:spTree>
    <p:extLst>
      <p:ext uri="{BB962C8B-B14F-4D97-AF65-F5344CB8AC3E}">
        <p14:creationId xmlns:p14="http://schemas.microsoft.com/office/powerpoint/2010/main" val="425652568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3" ma:contentTypeDescription="Create a new document." ma:contentTypeScope="" ma:versionID="09b19a5db87e378ee944f0ca5d227c72">
  <xsd:schema xmlns:xsd="http://www.w3.org/2001/XMLSchema" xmlns:xs="http://www.w3.org/2001/XMLSchema" xmlns:p="http://schemas.microsoft.com/office/2006/metadata/properties" xmlns:ns2="5596cf31-caaa-46ba-a55f-3befb4344fdf" targetNamespace="http://schemas.microsoft.com/office/2006/metadata/properties" ma:root="true" ma:fieldsID="31d6060e5044b640129a7c876b262b43" ns2:_="">
    <xsd:import namespace="5596cf31-caaa-46ba-a55f-3befb4344fdf"/>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documentManagement>
</p:properties>
</file>

<file path=customXml/itemProps1.xml><?xml version="1.0" encoding="utf-8"?>
<ds:datastoreItem xmlns:ds="http://schemas.openxmlformats.org/officeDocument/2006/customXml" ds:itemID="{F4E34CDA-BACC-4EB4-AB66-7332FF0C8B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96cf31-caaa-46ba-a55f-3befb4344f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28FA10-E7E8-4BC2-8B62-7D1CDD0DA067}">
  <ds:schemaRefs>
    <ds:schemaRef ds:uri="http://schemas.microsoft.com/sharepoint/v3/contenttype/forms"/>
  </ds:schemaRefs>
</ds:datastoreItem>
</file>

<file path=customXml/itemProps3.xml><?xml version="1.0" encoding="utf-8"?>
<ds:datastoreItem xmlns:ds="http://schemas.openxmlformats.org/officeDocument/2006/customXml" ds:itemID="{3D3251CA-0FBA-4B2F-B787-58630583DC27}">
  <ds:schemaRefs>
    <ds:schemaRef ds:uri="http://purl.org/dc/dcmitype/"/>
    <ds:schemaRef ds:uri="http://schemas.microsoft.com/office/infopath/2007/PartnerControls"/>
    <ds:schemaRef ds:uri="http://purl.org/dc/elements/1.1/"/>
    <ds:schemaRef ds:uri="http://schemas.microsoft.com/office/2006/metadata/properties"/>
    <ds:schemaRef ds:uri="5596cf31-caaa-46ba-a55f-3befb4344fdf"/>
    <ds:schemaRef ds:uri="http://purl.org/dc/term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13640</TotalTime>
  <Words>1574</Words>
  <Application>Microsoft Office PowerPoint</Application>
  <PresentationFormat>Widescreen</PresentationFormat>
  <Paragraphs>175</Paragraphs>
  <Slides>19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Unicode MS</vt:lpstr>
      <vt:lpstr>Calibri</vt:lpstr>
      <vt:lpstr>Calibri Light</vt:lpstr>
      <vt:lpstr>Courier New</vt:lpstr>
      <vt:lpstr>Times New Roman</vt:lpstr>
      <vt:lpstr>Wingdings</vt:lpstr>
      <vt:lpstr>Retrospect</vt:lpstr>
      <vt:lpstr>Working with Faculty Members in Distress</vt:lpstr>
      <vt:lpstr>Outline</vt:lpstr>
      <vt:lpstr>University Faculty Ombudsperson </vt:lpstr>
      <vt:lpstr>University Faculty Ombudsperson </vt:lpstr>
      <vt:lpstr>Clarification of misunderstandings</vt:lpstr>
      <vt:lpstr>Standard of Practice/Code of Ethics</vt:lpstr>
      <vt:lpstr>Employee Assistance Program</vt:lpstr>
      <vt:lpstr>Health Advocate  </vt:lpstr>
      <vt:lpstr>Supervisor Resources</vt:lpstr>
      <vt:lpstr>Office of General Counsel</vt:lpstr>
      <vt:lpstr>Office of General Counsel</vt:lpstr>
      <vt:lpstr>Office of Affirmative Action: Disability Services</vt:lpstr>
      <vt:lpstr>Affirmative Action Office</vt:lpstr>
      <vt:lpstr>Office of the Vice Provost for Faculty Affairs </vt:lpstr>
      <vt:lpstr>Resources </vt:lpstr>
      <vt:lpstr>Concern for Well-being</vt:lpstr>
      <vt:lpstr>Personal Stress</vt:lpstr>
      <vt:lpstr>Disruptive Environment</vt:lpstr>
      <vt:lpstr>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Blumenthal, Wendy J</cp:lastModifiedBy>
  <cp:revision>225</cp:revision>
  <cp:lastPrinted>2018-08-29T20:19:30Z</cp:lastPrinted>
  <dcterms:created xsi:type="dcterms:W3CDTF">2016-09-30T13:11:37Z</dcterms:created>
  <dcterms:modified xsi:type="dcterms:W3CDTF">2019-02-19T19:09:44Z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0x0101001CD655222FAC69478FDB4DB9A1082BF0</vt:lpwstr>
  </property>
</Properties>
</file>