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notesSlides/notesSlide3.xml" ContentType="application/vnd.openxmlformats-officedocument.presentationml.notesSlide+xml"/>
  <Override PartName="/ppt/tags/tag6.xml" ContentType="application/vnd.openxmlformats-officedocument.presentationml.tags+xml"/>
  <Override PartName="/ppt/notesSlides/notesSlide4.xml" ContentType="application/vnd.openxmlformats-officedocument.presentationml.notesSlide+xml"/>
  <Override PartName="/ppt/tags/tag7.xml" ContentType="application/vnd.openxmlformats-officedocument.presentationml.tags+xml"/>
  <Override PartName="/ppt/notesSlides/notesSlide5.xml" ContentType="application/vnd.openxmlformats-officedocument.presentationml.notesSlide+xml"/>
  <Override PartName="/ppt/tags/tag8.xml" ContentType="application/vnd.openxmlformats-officedocument.presentationml.tags+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12"/>
  </p:notesMasterIdLst>
  <p:handoutMasterIdLst>
    <p:handoutMasterId r:id="rId13"/>
  </p:handoutMasterIdLst>
  <p:sldIdLst>
    <p:sldId id="471" r:id="rId5"/>
    <p:sldId id="473" r:id="rId6"/>
    <p:sldId id="472" r:id="rId7"/>
    <p:sldId id="532" r:id="rId8"/>
    <p:sldId id="535" r:id="rId9"/>
    <p:sldId id="533" r:id="rId10"/>
    <p:sldId id="534" r:id="rId11"/>
  </p:sldIdLst>
  <p:sldSz cx="9144000" cy="6858000" type="screen4x3"/>
  <p:notesSz cx="7010400" cy="9296400"/>
  <p:custDataLst>
    <p:tags r:id="rId1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lie Del Giorno" initials="JDG" lastIdx="11" clrIdx="0">
    <p:extLst>
      <p:ext uri="{19B8F6BF-5375-455C-9EA6-DF929625EA0E}">
        <p15:presenceInfo xmlns:p15="http://schemas.microsoft.com/office/powerpoint/2012/main" userId="a922065589ccbe00" providerId="Windows Live"/>
      </p:ext>
    </p:extLst>
  </p:cmAuthor>
  <p:cmAuthor id="2" name="Denise Shivery" initials="DS" lastIdx="13" clrIdx="1">
    <p:extLst>
      <p:ext uri="{19B8F6BF-5375-455C-9EA6-DF929625EA0E}">
        <p15:presenceInfo xmlns:p15="http://schemas.microsoft.com/office/powerpoint/2012/main" userId="S-1-5-21-183046742-3426980880-1552100632-4124" providerId="AD"/>
      </p:ext>
    </p:extLst>
  </p:cmAuthor>
  <p:cmAuthor id="3" name="Jeffrey Bowman" initials="JB" lastIdx="3" clrIdx="2">
    <p:extLst>
      <p:ext uri="{19B8F6BF-5375-455C-9EA6-DF929625EA0E}">
        <p15:presenceInfo xmlns:p15="http://schemas.microsoft.com/office/powerpoint/2012/main" userId="S-1-5-21-183046742-3426980880-1552100632-346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B"/>
    <a:srgbClr val="808080"/>
    <a:srgbClr val="5F5F5F"/>
    <a:srgbClr val="B2B2B2"/>
    <a:srgbClr val="1F497D"/>
    <a:srgbClr val="7F7F7F"/>
    <a:srgbClr val="CCCFD7"/>
    <a:srgbClr val="E7E9EC"/>
    <a:srgbClr val="9BBB59"/>
    <a:srgbClr val="3174C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876" autoAdjust="0"/>
    <p:restoredTop sz="67584" autoAdjust="0"/>
  </p:normalViewPr>
  <p:slideViewPr>
    <p:cSldViewPr>
      <p:cViewPr varScale="1">
        <p:scale>
          <a:sx n="52" d="100"/>
          <a:sy n="52" d="100"/>
        </p:scale>
        <p:origin x="2052" y="60"/>
      </p:cViewPr>
      <p:guideLst>
        <p:guide orient="horz" pos="2160"/>
        <p:guide pos="2880"/>
      </p:guideLst>
    </p:cSldViewPr>
  </p:slideViewPr>
  <p:outlineViewPr>
    <p:cViewPr>
      <p:scale>
        <a:sx n="33" d="100"/>
        <a:sy n="33" d="100"/>
      </p:scale>
      <p:origin x="258"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05439B42-E58A-4257-9263-40D15DEB133D}" type="datetimeFigureOut">
              <a:rPr lang="en-US" smtClean="0"/>
              <a:t>4/11/2019</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4A6A4BE1-3886-4663-98D6-4AF98647FCD7}" type="slidenum">
              <a:rPr lang="en-US" smtClean="0"/>
              <a:t>‹#›</a:t>
            </a:fld>
            <a:endParaRPr lang="en-US"/>
          </a:p>
        </p:txBody>
      </p:sp>
    </p:spTree>
    <p:extLst>
      <p:ext uri="{BB962C8B-B14F-4D97-AF65-F5344CB8AC3E}">
        <p14:creationId xmlns:p14="http://schemas.microsoft.com/office/powerpoint/2010/main" val="13680093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D2A540C1-2789-4325-AD19-B525763A968D}" type="datetimeFigureOut">
              <a:rPr lang="en-US" smtClean="0"/>
              <a:t>4/11/2019</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55DF5B4E-0CC6-4965-9A15-805EB555EE60}" type="slidenum">
              <a:rPr lang="en-US" smtClean="0"/>
              <a:t>‹#›</a:t>
            </a:fld>
            <a:endParaRPr lang="en-US" dirty="0"/>
          </a:p>
        </p:txBody>
      </p:sp>
    </p:spTree>
    <p:extLst>
      <p:ext uri="{BB962C8B-B14F-4D97-AF65-F5344CB8AC3E}">
        <p14:creationId xmlns:p14="http://schemas.microsoft.com/office/powerpoint/2010/main" val="3489862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5DF5B4E-0CC6-4965-9A15-805EB555EE60}" type="slidenum">
              <a:rPr lang="en-US" smtClean="0"/>
              <a:t>1</a:t>
            </a:fld>
            <a:endParaRPr lang="en-US" dirty="0"/>
          </a:p>
        </p:txBody>
      </p:sp>
    </p:spTree>
    <p:extLst>
      <p:ext uri="{BB962C8B-B14F-4D97-AF65-F5344CB8AC3E}">
        <p14:creationId xmlns:p14="http://schemas.microsoft.com/office/powerpoint/2010/main" val="41454283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ts val="0"/>
              </a:spcBef>
              <a:spcAft>
                <a:spcPts val="0"/>
              </a:spcAft>
              <a:buClrTx/>
              <a:buSzTx/>
              <a:buFont typeface="Arial" panose="020B0604020202020204" pitchFamily="34" charset="0"/>
              <a:buNone/>
              <a:tabLst/>
              <a:defRPr/>
            </a:pPr>
            <a:r>
              <a:rPr lang="en-US" dirty="0"/>
              <a:t>The Office of Ethics and Compliance supports the University community in fulfilling its mission by promoting an ethical culture and compliance with legal and regulatory obligations.</a:t>
            </a:r>
          </a:p>
          <a:p>
            <a:pPr marL="171450" lvl="0" indent="-171450" fontAlgn="base">
              <a:buFont typeface="Arial" panose="020B0604020202020204" pitchFamily="34" charset="0"/>
              <a:buChar char="•"/>
            </a:pPr>
            <a:endParaRPr lang="en-US" dirty="0"/>
          </a:p>
          <a:p>
            <a:pPr marL="0" lvl="0" indent="0" fontAlgn="base">
              <a:buFont typeface="Arial" panose="020B0604020202020204" pitchFamily="34" charset="0"/>
              <a:buNone/>
            </a:pPr>
            <a:r>
              <a:rPr lang="en-US" dirty="0"/>
              <a:t>Examples:</a:t>
            </a:r>
          </a:p>
          <a:p>
            <a:pPr marL="171450" lvl="0" indent="-171450" fontAlgn="base">
              <a:buFont typeface="Arial" panose="020B0604020202020204" pitchFamily="34" charset="0"/>
              <a:buChar char="•"/>
            </a:pPr>
            <a:r>
              <a:rPr lang="en-US" dirty="0"/>
              <a:t>Setting forth guidelines for conduct designed to prevent, deter, and detect violations of the law; uphold accreditation standards; and comply with University policies</a:t>
            </a:r>
          </a:p>
          <a:p>
            <a:pPr marL="171450" lvl="0" indent="-171450" fontAlgn="base">
              <a:buFont typeface="Arial" panose="020B0604020202020204" pitchFamily="34" charset="0"/>
              <a:buChar char="•"/>
            </a:pPr>
            <a:r>
              <a:rPr lang="en-US" dirty="0"/>
              <a:t>Offering support through training and educational resources</a:t>
            </a:r>
          </a:p>
          <a:p>
            <a:endParaRPr lang="en-US" dirty="0"/>
          </a:p>
        </p:txBody>
      </p:sp>
      <p:sp>
        <p:nvSpPr>
          <p:cNvPr id="4" name="Slide Number Placeholder 3"/>
          <p:cNvSpPr>
            <a:spLocks noGrp="1"/>
          </p:cNvSpPr>
          <p:nvPr>
            <p:ph type="sldNum" sz="quarter" idx="5"/>
          </p:nvPr>
        </p:nvSpPr>
        <p:spPr/>
        <p:txBody>
          <a:bodyPr/>
          <a:lstStyle/>
          <a:p>
            <a:fld id="{55DF5B4E-0CC6-4965-9A15-805EB555EE60}" type="slidenum">
              <a:rPr lang="en-US" smtClean="0"/>
              <a:t>2</a:t>
            </a:fld>
            <a:endParaRPr lang="en-US" dirty="0"/>
          </a:p>
        </p:txBody>
      </p:sp>
    </p:spTree>
    <p:extLst>
      <p:ext uri="{BB962C8B-B14F-4D97-AF65-F5344CB8AC3E}">
        <p14:creationId xmlns:p14="http://schemas.microsoft.com/office/powerpoint/2010/main" val="13891986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Athletics Compliance</a:t>
            </a:r>
          </a:p>
          <a:p>
            <a:pPr marL="171450" indent="-171450">
              <a:buFont typeface="Arial" panose="020B0604020202020204" pitchFamily="34" charset="0"/>
              <a:buChar char="•"/>
            </a:pPr>
            <a:r>
              <a:rPr lang="en-US" sz="1200" dirty="0">
                <a:solidFill>
                  <a:srgbClr val="002060"/>
                </a:solidFill>
              </a:rPr>
              <a:t>Provide NCAA rules education to all constituents</a:t>
            </a:r>
          </a:p>
          <a:p>
            <a:pPr marL="171450" indent="-171450">
              <a:buFont typeface="Arial" panose="020B0604020202020204" pitchFamily="34" charset="0"/>
              <a:buChar char="•"/>
            </a:pPr>
            <a:r>
              <a:rPr lang="en-US" sz="1200" dirty="0">
                <a:solidFill>
                  <a:srgbClr val="002060"/>
                </a:solidFill>
              </a:rPr>
              <a:t>Investigate and report NCAA/Big Ten rules violations</a:t>
            </a:r>
          </a:p>
          <a:p>
            <a:pPr marL="171450" indent="-171450">
              <a:buFont typeface="Arial" panose="020B0604020202020204" pitchFamily="34" charset="0"/>
              <a:buChar char="•"/>
            </a:pPr>
            <a:r>
              <a:rPr lang="en-US" sz="1200" dirty="0">
                <a:solidFill>
                  <a:srgbClr val="002060"/>
                </a:solidFill>
              </a:rPr>
              <a:t>Coordinate student athlete housing, admissions, and eligibility certification</a:t>
            </a:r>
          </a:p>
          <a:p>
            <a:pPr marL="171450" indent="-171450">
              <a:buFont typeface="Arial" panose="020B0604020202020204" pitchFamily="34" charset="0"/>
              <a:buChar char="•"/>
            </a:pPr>
            <a:r>
              <a:rPr lang="en-US" sz="1200" dirty="0">
                <a:solidFill>
                  <a:srgbClr val="002060"/>
                </a:solidFill>
              </a:rPr>
              <a:t>Develop and manage rosters for 31 sport programs </a:t>
            </a:r>
          </a:p>
          <a:p>
            <a:pPr marL="171450" indent="-171450">
              <a:buFont typeface="Arial" panose="020B0604020202020204" pitchFamily="34" charset="0"/>
              <a:buChar char="•"/>
            </a:pPr>
            <a:r>
              <a:rPr lang="en-US" sz="1200" dirty="0">
                <a:solidFill>
                  <a:srgbClr val="002060"/>
                </a:solidFill>
              </a:rPr>
              <a:t>Research and draft NCAA and Big Ten requests to waive rules as appropriate</a:t>
            </a:r>
          </a:p>
          <a:p>
            <a:pPr marL="171450" indent="-171450">
              <a:buFont typeface="Arial" panose="020B0604020202020204" pitchFamily="34" charset="0"/>
              <a:buChar char="•"/>
            </a:pPr>
            <a:r>
              <a:rPr lang="en-US" sz="1200" dirty="0">
                <a:solidFill>
                  <a:srgbClr val="002060"/>
                </a:solidFill>
              </a:rPr>
              <a:t>Develop and implement compliance monitoring systems designed to detect and prevent rules violations</a:t>
            </a:r>
          </a:p>
          <a:p>
            <a:pPr marL="171450" indent="-171450">
              <a:buFont typeface="Arial" panose="020B0604020202020204" pitchFamily="34" charset="0"/>
              <a:buChar char="•"/>
            </a:pPr>
            <a:r>
              <a:rPr lang="en-US" sz="1200" dirty="0">
                <a:solidFill>
                  <a:srgbClr val="002060"/>
                </a:solidFill>
              </a:rPr>
              <a:t>Oversee the administration of over $20 million in athletically related aid </a:t>
            </a:r>
          </a:p>
          <a:p>
            <a:pPr marL="171450" indent="-171450">
              <a:buFont typeface="Arial" panose="020B0604020202020204" pitchFamily="34" charset="0"/>
              <a:buChar char="•"/>
            </a:pPr>
            <a:endParaRPr lang="en-US" sz="1200" dirty="0">
              <a:solidFill>
                <a:srgbClr val="002060"/>
              </a:solidFill>
            </a:endParaRPr>
          </a:p>
          <a:p>
            <a:pPr marL="0" indent="0">
              <a:buFont typeface="Arial" panose="020B0604020202020204" pitchFamily="34" charset="0"/>
              <a:buNone/>
            </a:pPr>
            <a:r>
              <a:rPr lang="en-US" sz="1200" dirty="0">
                <a:solidFill>
                  <a:srgbClr val="002060"/>
                </a:solidFill>
              </a:rPr>
              <a:t>Athletics Integrity</a:t>
            </a:r>
          </a:p>
          <a:p>
            <a:pPr marL="171450" indent="-171450">
              <a:buFont typeface="Arial" panose="020B0604020202020204" pitchFamily="34" charset="0"/>
              <a:buChar char="•"/>
            </a:pPr>
            <a:r>
              <a:rPr lang="en-US" sz="1200" dirty="0">
                <a:solidFill>
                  <a:srgbClr val="002060"/>
                </a:solidFill>
              </a:rPr>
              <a:t>Implement transition from the externally-monitored Athletic Integrity Agreement to the University’s voluntarily-undertaken Athletics Integrity Program (AIP)</a:t>
            </a:r>
          </a:p>
          <a:p>
            <a:pPr marL="171450" indent="-171450">
              <a:buFont typeface="Arial" panose="020B0604020202020204" pitchFamily="34" charset="0"/>
              <a:buChar char="•"/>
            </a:pPr>
            <a:r>
              <a:rPr lang="en-US" sz="1200" dirty="0">
                <a:solidFill>
                  <a:srgbClr val="002060"/>
                </a:solidFill>
              </a:rPr>
              <a:t>Identify risk, develop and implement corrective action plans </a:t>
            </a:r>
          </a:p>
          <a:p>
            <a:pPr marL="171450" indent="-171450">
              <a:buFont typeface="Arial" panose="020B0604020202020204" pitchFamily="34" charset="0"/>
              <a:buChar char="•"/>
            </a:pPr>
            <a:r>
              <a:rPr lang="en-US" sz="1200" dirty="0">
                <a:solidFill>
                  <a:srgbClr val="002060"/>
                </a:solidFill>
              </a:rPr>
              <a:t>Ensure compliance with NCAA and Big Ten rules, state and federal law and regulations, the terms of the AIP, and University Policy</a:t>
            </a:r>
          </a:p>
          <a:p>
            <a:pPr marL="171450" indent="-171450">
              <a:buFont typeface="Arial" panose="020B0604020202020204" pitchFamily="34" charset="0"/>
              <a:buChar char="•"/>
            </a:pPr>
            <a:r>
              <a:rPr lang="en-US" sz="1200" dirty="0">
                <a:solidFill>
                  <a:srgbClr val="002060"/>
                </a:solidFill>
              </a:rPr>
              <a:t>Provide enhanced oversight of compliance and investigative function for Athletics in matters of programmatic integrity</a:t>
            </a:r>
          </a:p>
          <a:p>
            <a:pPr marL="171450" indent="-171450">
              <a:buFont typeface="Arial" panose="020B0604020202020204" pitchFamily="34" charset="0"/>
              <a:buChar char="•"/>
            </a:pPr>
            <a:endParaRPr lang="en-US" sz="1200" dirty="0">
              <a:solidFill>
                <a:srgbClr val="002060"/>
              </a:solidFill>
            </a:endParaRPr>
          </a:p>
          <a:p>
            <a:pPr marL="0" indent="0">
              <a:buFont typeface="Arial" panose="020B0604020202020204" pitchFamily="34" charset="0"/>
              <a:buNone/>
            </a:pPr>
            <a:r>
              <a:rPr lang="en-US" sz="1200" dirty="0">
                <a:solidFill>
                  <a:srgbClr val="002060"/>
                </a:solidFill>
              </a:rPr>
              <a:t>Commonwealth Campus Athletics</a:t>
            </a:r>
          </a:p>
          <a:p>
            <a:pPr marL="171450" indent="-171450">
              <a:buFont typeface="Arial" panose="020B0604020202020204" pitchFamily="34" charset="0"/>
              <a:buChar char="•"/>
            </a:pPr>
            <a:r>
              <a:rPr lang="en-US" sz="1200" dirty="0">
                <a:solidFill>
                  <a:srgbClr val="002060"/>
                </a:solidFill>
              </a:rPr>
              <a:t>Monitor and provide enhanced oversight of athletics compliance across the Commonwealth Campuses</a:t>
            </a:r>
          </a:p>
          <a:p>
            <a:pPr marL="171450" indent="-171450">
              <a:buFont typeface="Arial" panose="020B0604020202020204" pitchFamily="34" charset="0"/>
              <a:buChar char="•"/>
            </a:pPr>
            <a:r>
              <a:rPr lang="en-US" sz="1200" dirty="0">
                <a:solidFill>
                  <a:srgbClr val="002060"/>
                </a:solidFill>
              </a:rPr>
              <a:t>Act as a liaison between UP units (i.e. OVPCC, Risk Management, OGC, ICA, Purchasing, HR, etc.) and intercollegiate athletics programs at all campuses</a:t>
            </a:r>
          </a:p>
          <a:p>
            <a:pPr marL="171450" indent="-171450">
              <a:buFont typeface="Arial" panose="020B0604020202020204" pitchFamily="34" charset="0"/>
              <a:buChar char="•"/>
            </a:pPr>
            <a:r>
              <a:rPr lang="en-US" sz="1200" dirty="0">
                <a:solidFill>
                  <a:srgbClr val="002060"/>
                </a:solidFill>
              </a:rPr>
              <a:t>Provide independent review and evaluation to ensure that compliance issues or concerns are being appropriately investigated and resolved in a manner consistent with all applicable laws, and University, National Governing bodies, and Conference policies</a:t>
            </a:r>
          </a:p>
          <a:p>
            <a:pPr marL="171450" indent="-171450">
              <a:buFont typeface="Arial" panose="020B0604020202020204" pitchFamily="34" charset="0"/>
              <a:buChar char="•"/>
            </a:pPr>
            <a:r>
              <a:rPr lang="en-US" sz="1200" dirty="0">
                <a:solidFill>
                  <a:srgbClr val="002060"/>
                </a:solidFill>
              </a:rPr>
              <a:t>Serve as a consultant to Chancellors on issues/concerns related to athletics</a:t>
            </a:r>
          </a:p>
          <a:p>
            <a:pPr marL="0" indent="0">
              <a:buFont typeface="Arial" panose="020B0604020202020204" pitchFamily="34" charset="0"/>
              <a:buNone/>
            </a:pPr>
            <a:endParaRPr lang="en-US" sz="1200" dirty="0">
              <a:solidFill>
                <a:srgbClr val="002060"/>
              </a:solidFill>
            </a:endParaRPr>
          </a:p>
          <a:p>
            <a:pPr marL="0" indent="0">
              <a:buFont typeface="Arial" panose="020B0604020202020204" pitchFamily="34" charset="0"/>
              <a:buNone/>
            </a:pPr>
            <a:r>
              <a:rPr lang="en-US" sz="1200" dirty="0">
                <a:solidFill>
                  <a:srgbClr val="002060"/>
                </a:solidFill>
              </a:rPr>
              <a:t>Communications and Training</a:t>
            </a:r>
          </a:p>
          <a:p>
            <a:pPr marL="171450" indent="-171450">
              <a:buFont typeface="Arial" panose="020B0604020202020204" pitchFamily="34" charset="0"/>
              <a:buChar char="•"/>
            </a:pPr>
            <a:r>
              <a:rPr lang="en-US" sz="1200" dirty="0">
                <a:solidFill>
                  <a:srgbClr val="002060"/>
                </a:solidFill>
              </a:rPr>
              <a:t>Plan, develop, implement, and evaluate training programs to ensure compliance with legal, regulatory, and policy requirements</a:t>
            </a:r>
          </a:p>
          <a:p>
            <a:pPr marL="171450" indent="-171450">
              <a:buFont typeface="Arial" panose="020B0604020202020204" pitchFamily="34" charset="0"/>
              <a:buChar char="•"/>
            </a:pPr>
            <a:r>
              <a:rPr lang="en-US" sz="1200" dirty="0">
                <a:solidFill>
                  <a:srgbClr val="002060"/>
                </a:solidFill>
              </a:rPr>
              <a:t>Develop and communicate processes and procedures related to compliance training</a:t>
            </a:r>
          </a:p>
          <a:p>
            <a:pPr marL="171450" indent="-171450">
              <a:buFont typeface="Arial" panose="020B0604020202020204" pitchFamily="34" charset="0"/>
              <a:buChar char="•"/>
            </a:pPr>
            <a:r>
              <a:rPr lang="en-US" sz="1200" dirty="0">
                <a:solidFill>
                  <a:srgbClr val="002060"/>
                </a:solidFill>
              </a:rPr>
              <a:t>Act as an administrator for the Learning Resource Network and coordinate with HR and IT on LRN-related issues</a:t>
            </a:r>
          </a:p>
          <a:p>
            <a:pPr marL="171450" indent="-171450">
              <a:buFont typeface="Arial" panose="020B0604020202020204" pitchFamily="34" charset="0"/>
              <a:buChar char="•"/>
            </a:pPr>
            <a:r>
              <a:rPr lang="en-US" sz="1200" dirty="0">
                <a:solidFill>
                  <a:srgbClr val="002060"/>
                </a:solidFill>
              </a:rPr>
              <a:t>Develop and implement communications initiatives related to ethics and compliance</a:t>
            </a:r>
          </a:p>
          <a:p>
            <a:pPr marL="171450" indent="-171450">
              <a:buFont typeface="Arial" panose="020B0604020202020204" pitchFamily="34" charset="0"/>
              <a:buChar char="•"/>
            </a:pPr>
            <a:endParaRPr lang="en-US" sz="1200" dirty="0">
              <a:solidFill>
                <a:srgbClr val="002060"/>
              </a:solidFill>
            </a:endParaRPr>
          </a:p>
          <a:p>
            <a:pPr marL="0" indent="0">
              <a:buFont typeface="Arial" panose="020B0604020202020204" pitchFamily="34" charset="0"/>
              <a:buNone/>
            </a:pPr>
            <a:r>
              <a:rPr lang="en-US" sz="1200" dirty="0">
                <a:solidFill>
                  <a:srgbClr val="002060"/>
                </a:solidFill>
              </a:rPr>
              <a:t>Export Control</a:t>
            </a:r>
          </a:p>
          <a:p>
            <a:pPr marL="171450" indent="-171450">
              <a:buFont typeface="Arial" panose="020B0604020202020204" pitchFamily="34" charset="0"/>
              <a:buChar char="•"/>
            </a:pPr>
            <a:r>
              <a:rPr lang="en-US" sz="800" dirty="0">
                <a:solidFill>
                  <a:srgbClr val="002060"/>
                </a:solidFill>
              </a:rPr>
              <a:t>Support embedded export compliance efforts in other units (e.g. Sponsored Research, Development, Procurement, Risk Management, ARL, and College of Medicine)</a:t>
            </a:r>
          </a:p>
          <a:p>
            <a:pPr marL="171450" indent="-171450">
              <a:buFont typeface="Arial" panose="020B0604020202020204" pitchFamily="34" charset="0"/>
              <a:buChar char="•"/>
            </a:pPr>
            <a:r>
              <a:rPr lang="en-US" sz="800" dirty="0">
                <a:solidFill>
                  <a:srgbClr val="002060"/>
                </a:solidFill>
              </a:rPr>
              <a:t>Conduct/support reviews for export compliance (e.g. foreign travel, foreign visitors, foreign shipments, contractual terms, etc.)</a:t>
            </a:r>
          </a:p>
          <a:p>
            <a:pPr marL="171450" indent="-171450">
              <a:buFont typeface="Arial" panose="020B0604020202020204" pitchFamily="34" charset="0"/>
              <a:buChar char="•"/>
            </a:pPr>
            <a:r>
              <a:rPr lang="en-US" sz="800" dirty="0">
                <a:solidFill>
                  <a:srgbClr val="002060"/>
                </a:solidFill>
              </a:rPr>
              <a:t>Sign and file all government export licensing requests</a:t>
            </a:r>
          </a:p>
          <a:p>
            <a:pPr marL="171450" indent="-171450">
              <a:buFont typeface="Arial" panose="020B0604020202020204" pitchFamily="34" charset="0"/>
              <a:buChar char="•"/>
            </a:pPr>
            <a:r>
              <a:rPr lang="en-US" sz="800" dirty="0">
                <a:solidFill>
                  <a:srgbClr val="002060"/>
                </a:solidFill>
              </a:rPr>
              <a:t>Respond to government inquires and assessments of export programs</a:t>
            </a:r>
          </a:p>
          <a:p>
            <a:pPr marL="0" indent="0">
              <a:buFont typeface="Arial" panose="020B0604020202020204" pitchFamily="34" charset="0"/>
              <a:buNone/>
            </a:pPr>
            <a:endParaRPr lang="en-US" sz="800" dirty="0">
              <a:solidFill>
                <a:srgbClr val="00009A"/>
              </a:solidFill>
            </a:endParaRPr>
          </a:p>
          <a:p>
            <a:pPr marL="0" indent="0">
              <a:buFont typeface="Arial" panose="020B0604020202020204" pitchFamily="34" charset="0"/>
              <a:buNone/>
            </a:pPr>
            <a:r>
              <a:rPr lang="en-US" sz="1200" dirty="0">
                <a:solidFill>
                  <a:srgbClr val="002060"/>
                </a:solidFill>
              </a:rPr>
              <a:t>Investigations</a:t>
            </a:r>
          </a:p>
          <a:p>
            <a:pPr marL="171450" indent="-171450">
              <a:buFont typeface="Arial" panose="020B0604020202020204" pitchFamily="34" charset="0"/>
              <a:buChar char="•"/>
            </a:pPr>
            <a:r>
              <a:rPr lang="en-US" sz="1200" dirty="0">
                <a:solidFill>
                  <a:srgbClr val="002060"/>
                </a:solidFill>
              </a:rPr>
              <a:t>Administer the Penn State Hotline, including oversight of investigations that are referred to other offices</a:t>
            </a:r>
          </a:p>
          <a:p>
            <a:pPr marL="171450" indent="-171450">
              <a:buFont typeface="Arial" panose="020B0604020202020204" pitchFamily="34" charset="0"/>
              <a:buChar char="•"/>
            </a:pPr>
            <a:r>
              <a:rPr lang="en-US" sz="1200" dirty="0">
                <a:solidFill>
                  <a:srgbClr val="002060"/>
                </a:solidFill>
              </a:rPr>
              <a:t>Conduct investigations</a:t>
            </a:r>
          </a:p>
          <a:p>
            <a:pPr marL="171450" indent="-171450">
              <a:buFont typeface="Arial" panose="020B0604020202020204" pitchFamily="34" charset="0"/>
              <a:buChar char="•"/>
            </a:pPr>
            <a:r>
              <a:rPr lang="en-US" sz="1200" dirty="0">
                <a:solidFill>
                  <a:srgbClr val="002060"/>
                </a:solidFill>
              </a:rPr>
              <a:t>Provide investigative support, consultation, and oversight to other University offices tasked with leading inquiries</a:t>
            </a:r>
          </a:p>
          <a:p>
            <a:pPr marL="0" indent="0">
              <a:buFont typeface="Arial" panose="020B0604020202020204" pitchFamily="34" charset="0"/>
              <a:buNone/>
            </a:pPr>
            <a:endParaRPr lang="en-US" sz="1200" dirty="0">
              <a:solidFill>
                <a:srgbClr val="002060"/>
              </a:solidFill>
            </a:endParaRPr>
          </a:p>
          <a:p>
            <a:pPr marL="0" indent="0">
              <a:buFont typeface="Arial" panose="020B0604020202020204" pitchFamily="34" charset="0"/>
              <a:buNone/>
            </a:pPr>
            <a:r>
              <a:rPr lang="en-US" sz="1200" dirty="0">
                <a:solidFill>
                  <a:srgbClr val="002060"/>
                </a:solidFill>
              </a:rPr>
              <a:t>University Ethics</a:t>
            </a:r>
          </a:p>
          <a:p>
            <a:pPr marL="171450" indent="-171450">
              <a:buFont typeface="Arial" panose="020B0604020202020204" pitchFamily="34" charset="0"/>
              <a:buChar char="•"/>
            </a:pPr>
            <a:r>
              <a:rPr lang="en-US" sz="1200" dirty="0">
                <a:solidFill>
                  <a:srgbClr val="002060"/>
                </a:solidFill>
              </a:rPr>
              <a:t>Research, develop, implement, assess, and support programs and policies involving the University’s ethics, values, and organizational culture across the University</a:t>
            </a:r>
          </a:p>
          <a:p>
            <a:pPr marL="171450" indent="-171450">
              <a:buFont typeface="Arial" panose="020B0604020202020204" pitchFamily="34" charset="0"/>
              <a:buChar char="•"/>
            </a:pPr>
            <a:r>
              <a:rPr lang="en-US" sz="1200" dirty="0">
                <a:solidFill>
                  <a:srgbClr val="002060"/>
                </a:solidFill>
              </a:rPr>
              <a:t>Coordinate gifts and entertainment requests</a:t>
            </a:r>
          </a:p>
          <a:p>
            <a:pPr marL="171450" indent="-171450">
              <a:buFont typeface="Arial" panose="020B0604020202020204" pitchFamily="34" charset="0"/>
              <a:buChar char="•"/>
            </a:pPr>
            <a:r>
              <a:rPr lang="en-US" sz="1200" dirty="0">
                <a:solidFill>
                  <a:srgbClr val="002060"/>
                </a:solidFill>
              </a:rPr>
              <a:t>Consult and advise on conflicts of interest and other ethical matters</a:t>
            </a:r>
          </a:p>
          <a:p>
            <a:pPr marL="0" indent="0">
              <a:buFont typeface="Arial" panose="020B0604020202020204" pitchFamily="34" charset="0"/>
              <a:buNone/>
            </a:pPr>
            <a:endParaRPr lang="en-US" sz="1200" dirty="0">
              <a:solidFill>
                <a:srgbClr val="002060"/>
              </a:solidFill>
            </a:endParaRPr>
          </a:p>
          <a:p>
            <a:r>
              <a:rPr lang="en-US" dirty="0"/>
              <a:t>Youth Program Compliance</a:t>
            </a:r>
          </a:p>
          <a:p>
            <a:pPr marL="171450" indent="-171450">
              <a:buFont typeface="Arial" panose="020B0604020202020204" pitchFamily="34" charset="0"/>
              <a:buChar char="•"/>
            </a:pPr>
            <a:r>
              <a:rPr lang="en-US" sz="1200" dirty="0">
                <a:solidFill>
                  <a:srgbClr val="002060"/>
                </a:solidFill>
              </a:rPr>
              <a:t>Provide compliance oversight and resources to all PSU-sponsored youth programs, activities, and services</a:t>
            </a:r>
          </a:p>
          <a:p>
            <a:pPr marL="171450" indent="-171450">
              <a:buFont typeface="Arial" panose="020B0604020202020204" pitchFamily="34" charset="0"/>
              <a:buChar char="•"/>
            </a:pPr>
            <a:r>
              <a:rPr lang="en-US" sz="1200" dirty="0">
                <a:solidFill>
                  <a:srgbClr val="002060"/>
                </a:solidFill>
              </a:rPr>
              <a:t>Act as the University’s youth protection subject matter expert by evaluating and resolving questions and concerns relating to youth protection</a:t>
            </a:r>
          </a:p>
          <a:p>
            <a:pPr marL="171450" indent="-171450">
              <a:buFont typeface="Arial" panose="020B0604020202020204" pitchFamily="34" charset="0"/>
              <a:buChar char="•"/>
            </a:pPr>
            <a:r>
              <a:rPr lang="en-US" sz="1200" dirty="0">
                <a:solidFill>
                  <a:srgbClr val="002060"/>
                </a:solidFill>
              </a:rPr>
              <a:t>Monitor/review regulatory/legislative changes impacting youth protection</a:t>
            </a:r>
          </a:p>
          <a:p>
            <a:pPr marL="171450" indent="-171450">
              <a:buFont typeface="Arial" panose="020B0604020202020204" pitchFamily="34" charset="0"/>
              <a:buChar char="•"/>
            </a:pPr>
            <a:r>
              <a:rPr lang="en-US" sz="1200" dirty="0">
                <a:solidFill>
                  <a:srgbClr val="002060"/>
                </a:solidFill>
              </a:rPr>
              <a:t>Monitor the internal process for reporting of suspected child abuse</a:t>
            </a:r>
          </a:p>
          <a:p>
            <a:pPr marL="171450" indent="-171450">
              <a:buFont typeface="Arial" panose="020B0604020202020204" pitchFamily="34" charset="0"/>
              <a:buChar char="•"/>
            </a:pPr>
            <a:r>
              <a:rPr lang="en-US" sz="1200" dirty="0">
                <a:solidFill>
                  <a:srgbClr val="00006B"/>
                </a:solidFill>
              </a:rPr>
              <a:t>Assess and identify risks related to youth-serving activities</a:t>
            </a:r>
            <a:endParaRPr lang="en-US" sz="1200" dirty="0">
              <a:solidFill>
                <a:srgbClr val="002060"/>
              </a:solidFill>
            </a:endParaRPr>
          </a:p>
          <a:p>
            <a:endParaRPr lang="en-US" dirty="0"/>
          </a:p>
        </p:txBody>
      </p:sp>
      <p:sp>
        <p:nvSpPr>
          <p:cNvPr id="4" name="Slide Number Placeholder 3"/>
          <p:cNvSpPr>
            <a:spLocks noGrp="1"/>
          </p:cNvSpPr>
          <p:nvPr>
            <p:ph type="sldNum" sz="quarter" idx="5"/>
          </p:nvPr>
        </p:nvSpPr>
        <p:spPr/>
        <p:txBody>
          <a:bodyPr/>
          <a:lstStyle/>
          <a:p>
            <a:fld id="{55DF5B4E-0CC6-4965-9A15-805EB555EE60}" type="slidenum">
              <a:rPr lang="en-US" smtClean="0"/>
              <a:t>4</a:t>
            </a:fld>
            <a:endParaRPr lang="en-US" dirty="0"/>
          </a:p>
        </p:txBody>
      </p:sp>
    </p:spTree>
    <p:extLst>
      <p:ext uri="{BB962C8B-B14F-4D97-AF65-F5344CB8AC3E}">
        <p14:creationId xmlns:p14="http://schemas.microsoft.com/office/powerpoint/2010/main" val="20718546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5DF5B4E-0CC6-4965-9A15-805EB555EE60}" type="slidenum">
              <a:rPr lang="en-US" smtClean="0"/>
              <a:t>5</a:t>
            </a:fld>
            <a:endParaRPr lang="en-US" dirty="0"/>
          </a:p>
        </p:txBody>
      </p:sp>
    </p:spTree>
    <p:extLst>
      <p:ext uri="{BB962C8B-B14F-4D97-AF65-F5344CB8AC3E}">
        <p14:creationId xmlns:p14="http://schemas.microsoft.com/office/powerpoint/2010/main" val="28627177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dirty="0"/>
              <a:t>Deepen the culture of compliance</a:t>
            </a:r>
          </a:p>
          <a:p>
            <a:pPr marL="171450" lvl="0" indent="-171450">
              <a:buFont typeface="Arial" panose="020B0604020202020204" pitchFamily="34" charset="0"/>
              <a:buChar char="•"/>
            </a:pPr>
            <a:r>
              <a:rPr lang="en-US" dirty="0"/>
              <a:t>Interface and communicate with embedded compliance staff throughout the University</a:t>
            </a:r>
          </a:p>
          <a:p>
            <a:pPr marL="171450" lvl="0" indent="-171450">
              <a:buFont typeface="Arial" panose="020B0604020202020204" pitchFamily="34" charset="0"/>
              <a:buChar char="•"/>
            </a:pPr>
            <a:r>
              <a:rPr lang="en-US" dirty="0"/>
              <a:t>Identify, document, and track compliance risks and violations across the University</a:t>
            </a:r>
          </a:p>
          <a:p>
            <a:endParaRPr lang="en-US" dirty="0"/>
          </a:p>
        </p:txBody>
      </p:sp>
      <p:sp>
        <p:nvSpPr>
          <p:cNvPr id="4" name="Slide Number Placeholder 3"/>
          <p:cNvSpPr>
            <a:spLocks noGrp="1"/>
          </p:cNvSpPr>
          <p:nvPr>
            <p:ph type="sldNum" sz="quarter" idx="5"/>
          </p:nvPr>
        </p:nvSpPr>
        <p:spPr/>
        <p:txBody>
          <a:bodyPr/>
          <a:lstStyle/>
          <a:p>
            <a:fld id="{55DF5B4E-0CC6-4965-9A15-805EB555EE60}" type="slidenum">
              <a:rPr lang="en-US" smtClean="0"/>
              <a:t>6</a:t>
            </a:fld>
            <a:endParaRPr lang="en-US" dirty="0"/>
          </a:p>
        </p:txBody>
      </p:sp>
    </p:spTree>
    <p:extLst>
      <p:ext uri="{BB962C8B-B14F-4D97-AF65-F5344CB8AC3E}">
        <p14:creationId xmlns:p14="http://schemas.microsoft.com/office/powerpoint/2010/main" val="35710305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Mission:</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Serve as an advisory board with oversight responsibility for all University ethics and compliance matters</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Review and advise on ethics and compliance programs and content</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Help to develop strategy</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Evaluate results</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Suggest improvements and updates</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Provide central oversight for the ethics and compliance programs within the University’s various units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New format:</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Presentations from the various embedded ethics and compliance units and programs within the University</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Presenter will provide a brief review of the related statutes, rules, and/or laws, then discuss their compliance programs, trainings, and education</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Share any efforts being made in their respective area of compliance, but the primary focus of the presentation should be gaps in the program where the Council could provide advice or assistance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Council asks questions and offers constructive feedback</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Schedule:</a:t>
            </a:r>
          </a:p>
          <a:p>
            <a:pPr lvl="0"/>
            <a:r>
              <a:rPr lang="en-US" sz="1200" kern="1200" dirty="0">
                <a:solidFill>
                  <a:schemeClr val="tx1"/>
                </a:solidFill>
                <a:effectLst/>
                <a:latin typeface="+mn-lt"/>
                <a:ea typeface="+mn-ea"/>
                <a:cs typeface="+mn-cs"/>
              </a:rPr>
              <a:t>February – Student Aid Compliance</a:t>
            </a:r>
          </a:p>
          <a:p>
            <a:pPr lvl="0"/>
            <a:r>
              <a:rPr lang="en-US" sz="1200" kern="1200" dirty="0">
                <a:solidFill>
                  <a:schemeClr val="tx1"/>
                </a:solidFill>
                <a:effectLst/>
                <a:latin typeface="+mn-lt"/>
                <a:ea typeface="+mn-ea"/>
                <a:cs typeface="+mn-cs"/>
              </a:rPr>
              <a:t>April – </a:t>
            </a:r>
            <a:r>
              <a:rPr lang="en-US" sz="1200" kern="1200" dirty="0" err="1">
                <a:solidFill>
                  <a:schemeClr val="tx1"/>
                </a:solidFill>
                <a:effectLst/>
                <a:latin typeface="+mn-lt"/>
                <a:ea typeface="+mn-ea"/>
                <a:cs typeface="+mn-cs"/>
              </a:rPr>
              <a:t>Clery</a:t>
            </a:r>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June – Athletics </a:t>
            </a:r>
          </a:p>
          <a:p>
            <a:pPr lvl="0"/>
            <a:r>
              <a:rPr lang="en-US" sz="1200" kern="1200" dirty="0">
                <a:solidFill>
                  <a:schemeClr val="tx1"/>
                </a:solidFill>
                <a:effectLst/>
                <a:latin typeface="+mn-lt"/>
                <a:ea typeface="+mn-ea"/>
                <a:cs typeface="+mn-cs"/>
              </a:rPr>
              <a:t>August – Title IX</a:t>
            </a:r>
          </a:p>
          <a:p>
            <a:pPr lvl="0"/>
            <a:r>
              <a:rPr lang="en-US" sz="1200" kern="1200" dirty="0">
                <a:solidFill>
                  <a:schemeClr val="tx1"/>
                </a:solidFill>
                <a:effectLst/>
                <a:latin typeface="+mn-lt"/>
                <a:ea typeface="+mn-ea"/>
                <a:cs typeface="+mn-cs"/>
              </a:rPr>
              <a:t>October – HIPAA</a:t>
            </a:r>
          </a:p>
          <a:p>
            <a:pPr lvl="0"/>
            <a:r>
              <a:rPr lang="en-US" sz="1200" kern="1200" dirty="0">
                <a:solidFill>
                  <a:schemeClr val="tx1"/>
                </a:solidFill>
                <a:effectLst/>
                <a:latin typeface="+mn-lt"/>
                <a:ea typeface="+mn-ea"/>
                <a:cs typeface="+mn-cs"/>
              </a:rPr>
              <a:t>December – Office of Research Protections</a:t>
            </a:r>
          </a:p>
          <a:p>
            <a:endParaRPr lang="en-US" dirty="0"/>
          </a:p>
        </p:txBody>
      </p:sp>
      <p:sp>
        <p:nvSpPr>
          <p:cNvPr id="4" name="Slide Number Placeholder 3"/>
          <p:cNvSpPr>
            <a:spLocks noGrp="1"/>
          </p:cNvSpPr>
          <p:nvPr>
            <p:ph type="sldNum" sz="quarter" idx="5"/>
          </p:nvPr>
        </p:nvSpPr>
        <p:spPr/>
        <p:txBody>
          <a:bodyPr/>
          <a:lstStyle/>
          <a:p>
            <a:fld id="{55DF5B4E-0CC6-4965-9A15-805EB555EE60}" type="slidenum">
              <a:rPr lang="en-US" smtClean="0"/>
              <a:t>7</a:t>
            </a:fld>
            <a:endParaRPr lang="en-US" dirty="0"/>
          </a:p>
        </p:txBody>
      </p:sp>
    </p:spTree>
    <p:extLst>
      <p:ext uri="{BB962C8B-B14F-4D97-AF65-F5344CB8AC3E}">
        <p14:creationId xmlns:p14="http://schemas.microsoft.com/office/powerpoint/2010/main" val="12730312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12493679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63537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378275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a:t>Click to edit Master title style</a:t>
            </a:r>
          </a:p>
        </p:txBody>
      </p:sp>
      <p:sp>
        <p:nvSpPr>
          <p:cNvPr id="3" name="Content Placeholder 2"/>
          <p:cNvSpPr>
            <a:spLocks noGrp="1"/>
          </p:cNvSpPr>
          <p:nvPr>
            <p:ph idx="1"/>
          </p:nvPr>
        </p:nvSpPr>
        <p:spPr/>
        <p:txBody>
          <a:bodyPr/>
          <a:lstStyle>
            <a:lvl1pPr>
              <a:defRPr>
                <a:solidFill>
                  <a:srgbClr val="00006B"/>
                </a:solidFill>
              </a:defRPr>
            </a:lvl1pPr>
            <a:lvl2pPr>
              <a:defRPr>
                <a:solidFill>
                  <a:schemeClr val="accent2">
                    <a:lumMod val="75000"/>
                  </a:schemeClr>
                </a:solidFill>
              </a:defRPr>
            </a:lvl2pPr>
            <a:lvl3pPr>
              <a:defRPr>
                <a:solidFill>
                  <a:srgbClr val="00006B"/>
                </a:solidFill>
              </a:defRPr>
            </a:lvl3pPr>
            <a:lvl4pPr>
              <a:defRPr>
                <a:solidFill>
                  <a:schemeClr val="accent2">
                    <a:lumMod val="75000"/>
                  </a:schemeClr>
                </a:solidFill>
              </a:defRPr>
            </a:lvl4pPr>
            <a:lvl5pPr>
              <a:defRPr>
                <a:solidFill>
                  <a:srgbClr val="00006B"/>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7973098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336863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798833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10229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035195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03098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194285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274539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p:nvCxnSpPr>
        <p:spPr>
          <a:xfrm>
            <a:off x="457200" y="6248400"/>
            <a:ext cx="8229600" cy="0"/>
          </a:xfrm>
          <a:prstGeom prst="line">
            <a:avLst/>
          </a:prstGeom>
          <a:ln>
            <a:solidFill>
              <a:srgbClr val="00006B"/>
            </a:solidFill>
          </a:ln>
        </p:spPr>
        <p:style>
          <a:lnRef idx="3">
            <a:schemeClr val="accent1"/>
          </a:lnRef>
          <a:fillRef idx="0">
            <a:schemeClr val="accent1"/>
          </a:fillRef>
          <a:effectRef idx="2">
            <a:schemeClr val="accent1"/>
          </a:effectRef>
          <a:fontRef idx="minor">
            <a:schemeClr val="tx1"/>
          </a:fontRef>
        </p:style>
      </p:cxnSp>
      <p:cxnSp>
        <p:nvCxnSpPr>
          <p:cNvPr id="10" name="Straight Connector 9"/>
          <p:cNvCxnSpPr/>
          <p:nvPr/>
        </p:nvCxnSpPr>
        <p:spPr>
          <a:xfrm>
            <a:off x="457200" y="6324600"/>
            <a:ext cx="8229600" cy="0"/>
          </a:xfrm>
          <a:prstGeom prst="line">
            <a:avLst/>
          </a:prstGeom>
          <a:ln>
            <a:solidFill>
              <a:schemeClr val="bg1">
                <a:lumMod val="50000"/>
              </a:schemeClr>
            </a:solidFill>
          </a:ln>
        </p:spPr>
        <p:style>
          <a:lnRef idx="3">
            <a:schemeClr val="dk1"/>
          </a:lnRef>
          <a:fillRef idx="0">
            <a:schemeClr val="dk1"/>
          </a:fillRef>
          <a:effectRef idx="2">
            <a:schemeClr val="dk1"/>
          </a:effectRef>
          <a:fontRef idx="minor">
            <a:schemeClr val="tx1"/>
          </a:fontRef>
        </p:style>
      </p:cxnSp>
      <p:cxnSp>
        <p:nvCxnSpPr>
          <p:cNvPr id="13" name="Straight Connector 12"/>
          <p:cNvCxnSpPr/>
          <p:nvPr/>
        </p:nvCxnSpPr>
        <p:spPr>
          <a:xfrm>
            <a:off x="457200" y="1371600"/>
            <a:ext cx="8229600" cy="0"/>
          </a:xfrm>
          <a:prstGeom prst="line">
            <a:avLst/>
          </a:prstGeom>
          <a:ln>
            <a:solidFill>
              <a:schemeClr val="bg1">
                <a:lumMod val="50000"/>
              </a:schemeClr>
            </a:solidFill>
          </a:ln>
        </p:spPr>
        <p:style>
          <a:lnRef idx="3">
            <a:schemeClr val="dk1"/>
          </a:lnRef>
          <a:fillRef idx="0">
            <a:schemeClr val="dk1"/>
          </a:fillRef>
          <a:effectRef idx="2">
            <a:schemeClr val="dk1"/>
          </a:effectRef>
          <a:fontRef idx="minor">
            <a:schemeClr val="tx1"/>
          </a:fontRef>
        </p:style>
      </p:cxnSp>
      <p:sp>
        <p:nvSpPr>
          <p:cNvPr id="17" name="Footer Placeholder 4"/>
          <p:cNvSpPr txBox="1">
            <a:spLocks/>
          </p:cNvSpPr>
          <p:nvPr userDrawn="1"/>
        </p:nvSpPr>
        <p:spPr>
          <a:xfrm>
            <a:off x="6553200" y="6416675"/>
            <a:ext cx="2133600"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b="1" dirty="0">
                <a:solidFill>
                  <a:srgbClr val="1F497D"/>
                </a:solidFill>
                <a:latin typeface="Ebrima" panose="02000000000000000000" pitchFamily="2" charset="0"/>
                <a:ea typeface="Ebrima" panose="02000000000000000000" pitchFamily="2" charset="0"/>
                <a:cs typeface="Ebrima" panose="02000000000000000000" pitchFamily="2" charset="0"/>
              </a:rPr>
              <a:t>Office of Ethics and Compliance</a:t>
            </a:r>
          </a:p>
        </p:txBody>
      </p:sp>
      <p:pic>
        <p:nvPicPr>
          <p:cNvPr id="5" name="Picture 4"/>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434741" y="6296734"/>
            <a:ext cx="1321233" cy="605006"/>
          </a:xfrm>
          <a:prstGeom prst="rect">
            <a:avLst/>
          </a:prstGeom>
        </p:spPr>
      </p:pic>
    </p:spTree>
    <p:extLst>
      <p:ext uri="{BB962C8B-B14F-4D97-AF65-F5344CB8AC3E}">
        <p14:creationId xmlns:p14="http://schemas.microsoft.com/office/powerpoint/2010/main" val="407333772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rgbClr val="00006B"/>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6.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4000" dirty="0"/>
              <a:t>How to </a:t>
            </a:r>
            <a:r>
              <a:rPr lang="en-US" sz="4000"/>
              <a:t>Manage an </a:t>
            </a:r>
            <a:r>
              <a:rPr lang="en-US" sz="4000" dirty="0"/>
              <a:t>Effective Compliance Program in a </a:t>
            </a:r>
            <a:r>
              <a:rPr lang="en-US" sz="4000"/>
              <a:t>Decentralized Environment</a:t>
            </a:r>
            <a:endParaRPr lang="en-US" sz="4000" dirty="0"/>
          </a:p>
        </p:txBody>
      </p:sp>
      <p:sp>
        <p:nvSpPr>
          <p:cNvPr id="3" name="Subtitle 2"/>
          <p:cNvSpPr>
            <a:spLocks noGrp="1"/>
          </p:cNvSpPr>
          <p:nvPr>
            <p:ph type="subTitle" idx="1"/>
          </p:nvPr>
        </p:nvSpPr>
        <p:spPr/>
        <p:txBody>
          <a:bodyPr>
            <a:normAutofit/>
          </a:bodyPr>
          <a:lstStyle/>
          <a:p>
            <a:r>
              <a:rPr lang="en-US" sz="2800" dirty="0">
                <a:solidFill>
                  <a:srgbClr val="00006B"/>
                </a:solidFill>
                <a:latin typeface="+mj-lt"/>
                <a:ea typeface="+mj-ea"/>
                <a:cs typeface="+mj-cs"/>
              </a:rPr>
              <a:t>Kenya Mann Faulkner</a:t>
            </a:r>
          </a:p>
          <a:p>
            <a:r>
              <a:rPr lang="en-US" sz="2800" dirty="0">
                <a:solidFill>
                  <a:srgbClr val="00006B"/>
                </a:solidFill>
                <a:latin typeface="+mj-lt"/>
                <a:ea typeface="+mj-ea"/>
                <a:cs typeface="+mj-cs"/>
              </a:rPr>
              <a:t>Chief Ethics &amp; Compliance Officer</a:t>
            </a:r>
          </a:p>
          <a:p>
            <a:r>
              <a:rPr lang="en-US" sz="2800" dirty="0">
                <a:solidFill>
                  <a:srgbClr val="00006B"/>
                </a:solidFill>
                <a:latin typeface="+mj-lt"/>
                <a:ea typeface="+mj-ea"/>
                <a:cs typeface="+mj-cs"/>
              </a:rPr>
              <a:t>April 2019</a:t>
            </a:r>
          </a:p>
        </p:txBody>
      </p:sp>
    </p:spTree>
    <p:custDataLst>
      <p:tags r:id="rId1"/>
    </p:custDataLst>
    <p:extLst>
      <p:ext uri="{BB962C8B-B14F-4D97-AF65-F5344CB8AC3E}">
        <p14:creationId xmlns:p14="http://schemas.microsoft.com/office/powerpoint/2010/main" val="28148443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547E3-05B4-4F6A-A747-95E1066D2FA1}"/>
              </a:ext>
            </a:extLst>
          </p:cNvPr>
          <p:cNvSpPr>
            <a:spLocks noGrp="1"/>
          </p:cNvSpPr>
          <p:nvPr>
            <p:ph type="title"/>
          </p:nvPr>
        </p:nvSpPr>
        <p:spPr/>
        <p:txBody>
          <a:bodyPr/>
          <a:lstStyle/>
          <a:p>
            <a:r>
              <a:rPr lang="en-US" dirty="0"/>
              <a:t>Ethics &amp; Compliance Mission</a:t>
            </a:r>
          </a:p>
        </p:txBody>
      </p:sp>
      <p:sp>
        <p:nvSpPr>
          <p:cNvPr id="3" name="Content Placeholder 2">
            <a:extLst>
              <a:ext uri="{FF2B5EF4-FFF2-40B4-BE49-F238E27FC236}">
                <a16:creationId xmlns:a16="http://schemas.microsoft.com/office/drawing/2014/main" id="{41905703-9A36-481C-99FB-1BCE269C815E}"/>
              </a:ext>
            </a:extLst>
          </p:cNvPr>
          <p:cNvSpPr>
            <a:spLocks noGrp="1"/>
          </p:cNvSpPr>
          <p:nvPr>
            <p:ph idx="1"/>
          </p:nvPr>
        </p:nvSpPr>
        <p:spPr/>
        <p:txBody>
          <a:bodyPr>
            <a:normAutofit/>
          </a:bodyPr>
          <a:lstStyle/>
          <a:p>
            <a:pPr fontAlgn="base"/>
            <a:r>
              <a:rPr lang="en-US" dirty="0"/>
              <a:t>Support the University community in fulfilling its mission</a:t>
            </a:r>
          </a:p>
          <a:p>
            <a:pPr fontAlgn="base"/>
            <a:r>
              <a:rPr lang="en-US" dirty="0"/>
              <a:t>Promote an ethical culture</a:t>
            </a:r>
          </a:p>
          <a:p>
            <a:pPr fontAlgn="base"/>
            <a:r>
              <a:rPr lang="en-US" dirty="0"/>
              <a:t>Promote compliance with legal and regulatory obligations</a:t>
            </a:r>
          </a:p>
          <a:p>
            <a:endParaRPr lang="en-US" dirty="0"/>
          </a:p>
        </p:txBody>
      </p:sp>
    </p:spTree>
    <p:custDataLst>
      <p:tags r:id="rId1"/>
    </p:custDataLst>
    <p:extLst>
      <p:ext uri="{BB962C8B-B14F-4D97-AF65-F5344CB8AC3E}">
        <p14:creationId xmlns:p14="http://schemas.microsoft.com/office/powerpoint/2010/main" val="1197025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AF815-0BE7-4733-9F2A-39A28210E237}"/>
              </a:ext>
            </a:extLst>
          </p:cNvPr>
          <p:cNvSpPr>
            <a:spLocks noGrp="1"/>
          </p:cNvSpPr>
          <p:nvPr>
            <p:ph type="title"/>
          </p:nvPr>
        </p:nvSpPr>
        <p:spPr>
          <a:xfrm>
            <a:off x="457200" y="274638"/>
            <a:ext cx="8229600" cy="715962"/>
          </a:xfrm>
        </p:spPr>
        <p:txBody>
          <a:bodyPr>
            <a:normAutofit/>
          </a:bodyPr>
          <a:lstStyle/>
          <a:p>
            <a:r>
              <a:rPr lang="en-US" sz="3200" dirty="0"/>
              <a:t>Ethics &amp; Compliance Organizational Chart</a:t>
            </a:r>
          </a:p>
        </p:txBody>
      </p:sp>
      <p:pic>
        <p:nvPicPr>
          <p:cNvPr id="8" name="Content Placeholder 7">
            <a:extLst>
              <a:ext uri="{FF2B5EF4-FFF2-40B4-BE49-F238E27FC236}">
                <a16:creationId xmlns:a16="http://schemas.microsoft.com/office/drawing/2014/main" id="{4ABD188D-2495-4087-82C6-19DAE58FB23F}"/>
              </a:ext>
            </a:extLst>
          </p:cNvPr>
          <p:cNvPicPr>
            <a:picLocks noGrp="1" noChangeAspect="1"/>
          </p:cNvPicPr>
          <p:nvPr>
            <p:ph idx="4294967295"/>
          </p:nvPr>
        </p:nvPicPr>
        <p:blipFill>
          <a:blip r:embed="rId3"/>
          <a:stretch>
            <a:fillRect/>
          </a:stretch>
        </p:blipFill>
        <p:spPr>
          <a:xfrm>
            <a:off x="68263" y="1066800"/>
            <a:ext cx="9075737" cy="5741988"/>
          </a:xfrm>
          <a:prstGeom prst="rect">
            <a:avLst/>
          </a:prstGeom>
        </p:spPr>
      </p:pic>
    </p:spTree>
    <p:custDataLst>
      <p:tags r:id="rId1"/>
    </p:custDataLst>
    <p:extLst>
      <p:ext uri="{BB962C8B-B14F-4D97-AF65-F5344CB8AC3E}">
        <p14:creationId xmlns:p14="http://schemas.microsoft.com/office/powerpoint/2010/main" val="6493879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547E3-05B4-4F6A-A747-95E1066D2FA1}"/>
              </a:ext>
            </a:extLst>
          </p:cNvPr>
          <p:cNvSpPr>
            <a:spLocks noGrp="1"/>
          </p:cNvSpPr>
          <p:nvPr>
            <p:ph type="title"/>
          </p:nvPr>
        </p:nvSpPr>
        <p:spPr/>
        <p:txBody>
          <a:bodyPr/>
          <a:lstStyle/>
          <a:p>
            <a:r>
              <a:rPr lang="en-US" dirty="0"/>
              <a:t>Office of Ethics &amp; Compliance Units</a:t>
            </a:r>
          </a:p>
        </p:txBody>
      </p:sp>
      <p:sp>
        <p:nvSpPr>
          <p:cNvPr id="3" name="Content Placeholder 2">
            <a:extLst>
              <a:ext uri="{FF2B5EF4-FFF2-40B4-BE49-F238E27FC236}">
                <a16:creationId xmlns:a16="http://schemas.microsoft.com/office/drawing/2014/main" id="{41905703-9A36-481C-99FB-1BCE269C815E}"/>
              </a:ext>
            </a:extLst>
          </p:cNvPr>
          <p:cNvSpPr>
            <a:spLocks noGrp="1"/>
          </p:cNvSpPr>
          <p:nvPr>
            <p:ph idx="1"/>
          </p:nvPr>
        </p:nvSpPr>
        <p:spPr/>
        <p:txBody>
          <a:bodyPr>
            <a:normAutofit lnSpcReduction="10000"/>
          </a:bodyPr>
          <a:lstStyle/>
          <a:p>
            <a:pPr fontAlgn="base"/>
            <a:r>
              <a:rPr lang="en-US" dirty="0"/>
              <a:t>Athletics Compliance</a:t>
            </a:r>
          </a:p>
          <a:p>
            <a:pPr fontAlgn="base"/>
            <a:r>
              <a:rPr lang="en-US" dirty="0"/>
              <a:t>Athletics Integrity</a:t>
            </a:r>
          </a:p>
          <a:p>
            <a:pPr fontAlgn="base"/>
            <a:r>
              <a:rPr lang="en-US" dirty="0"/>
              <a:t>Commonwealth Campus Athletics</a:t>
            </a:r>
          </a:p>
          <a:p>
            <a:pPr fontAlgn="base"/>
            <a:r>
              <a:rPr lang="en-US" dirty="0"/>
              <a:t>Communications and Training</a:t>
            </a:r>
          </a:p>
          <a:p>
            <a:pPr fontAlgn="base"/>
            <a:r>
              <a:rPr lang="en-US" dirty="0"/>
              <a:t>Export Control</a:t>
            </a:r>
          </a:p>
          <a:p>
            <a:pPr fontAlgn="base"/>
            <a:r>
              <a:rPr lang="en-US" dirty="0"/>
              <a:t>Investigations</a:t>
            </a:r>
          </a:p>
          <a:p>
            <a:pPr fontAlgn="base"/>
            <a:r>
              <a:rPr lang="en-US" dirty="0"/>
              <a:t>University Ethics</a:t>
            </a:r>
          </a:p>
          <a:p>
            <a:pPr fontAlgn="base"/>
            <a:r>
              <a:rPr lang="en-US" dirty="0"/>
              <a:t>Youth Program Compliance</a:t>
            </a:r>
          </a:p>
          <a:p>
            <a:endParaRPr lang="en-US" dirty="0"/>
          </a:p>
        </p:txBody>
      </p:sp>
    </p:spTree>
    <p:custDataLst>
      <p:tags r:id="rId1"/>
    </p:custDataLst>
    <p:extLst>
      <p:ext uri="{BB962C8B-B14F-4D97-AF65-F5344CB8AC3E}">
        <p14:creationId xmlns:p14="http://schemas.microsoft.com/office/powerpoint/2010/main" val="42618673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F53AAF-86DE-4EE2-BD4B-95DEE8BD7943}"/>
              </a:ext>
            </a:extLst>
          </p:cNvPr>
          <p:cNvSpPr>
            <a:spLocks noGrp="1"/>
          </p:cNvSpPr>
          <p:nvPr>
            <p:ph type="title"/>
          </p:nvPr>
        </p:nvSpPr>
        <p:spPr/>
        <p:txBody>
          <a:bodyPr/>
          <a:lstStyle/>
          <a:p>
            <a:r>
              <a:rPr lang="en-US" dirty="0"/>
              <a:t>Compliance Plan</a:t>
            </a:r>
          </a:p>
        </p:txBody>
      </p:sp>
      <p:sp>
        <p:nvSpPr>
          <p:cNvPr id="3" name="Content Placeholder 2">
            <a:extLst>
              <a:ext uri="{FF2B5EF4-FFF2-40B4-BE49-F238E27FC236}">
                <a16:creationId xmlns:a16="http://schemas.microsoft.com/office/drawing/2014/main" id="{2AD5BD40-9BB4-4815-995D-2A5BFBE1CFCA}"/>
              </a:ext>
            </a:extLst>
          </p:cNvPr>
          <p:cNvSpPr>
            <a:spLocks noGrp="1"/>
          </p:cNvSpPr>
          <p:nvPr>
            <p:ph idx="1"/>
          </p:nvPr>
        </p:nvSpPr>
        <p:spPr>
          <a:xfrm>
            <a:off x="457200" y="1676400"/>
            <a:ext cx="8229600" cy="4525963"/>
          </a:xfrm>
        </p:spPr>
        <p:txBody>
          <a:bodyPr>
            <a:normAutofit fontScale="77500" lnSpcReduction="20000"/>
          </a:bodyPr>
          <a:lstStyle/>
          <a:p>
            <a:pPr marL="0" indent="0">
              <a:buNone/>
            </a:pPr>
            <a:r>
              <a:rPr lang="en-US" dirty="0"/>
              <a:t>1.0    Introduction/Objectives</a:t>
            </a:r>
          </a:p>
          <a:p>
            <a:pPr marL="0" indent="0">
              <a:buNone/>
            </a:pPr>
            <a:r>
              <a:rPr lang="en-US" dirty="0"/>
              <a:t>2.0    Compliance Risk</a:t>
            </a:r>
          </a:p>
          <a:p>
            <a:pPr marL="0" indent="0">
              <a:buNone/>
            </a:pPr>
            <a:r>
              <a:rPr lang="en-US" dirty="0"/>
              <a:t>3.0    Organizational Commitments to the Plan</a:t>
            </a:r>
          </a:p>
          <a:p>
            <a:pPr marL="0" indent="0">
              <a:buNone/>
            </a:pPr>
            <a:r>
              <a:rPr lang="en-US" dirty="0"/>
              <a:t>4.0    Plan Oversight and Implementation</a:t>
            </a:r>
          </a:p>
          <a:p>
            <a:pPr marL="0" indent="0">
              <a:buNone/>
            </a:pPr>
            <a:r>
              <a:rPr lang="en-US" dirty="0"/>
              <a:t>5.0    Policies and Procedures</a:t>
            </a:r>
          </a:p>
          <a:p>
            <a:pPr marL="0" indent="0">
              <a:buNone/>
            </a:pPr>
            <a:r>
              <a:rPr lang="en-US" dirty="0"/>
              <a:t>6.0    Communications</a:t>
            </a:r>
          </a:p>
          <a:p>
            <a:pPr marL="0" indent="0">
              <a:buNone/>
            </a:pPr>
            <a:r>
              <a:rPr lang="en-US" dirty="0"/>
              <a:t>7.0    Responding to Reports</a:t>
            </a:r>
          </a:p>
          <a:p>
            <a:pPr marL="0" indent="0">
              <a:buNone/>
            </a:pPr>
            <a:r>
              <a:rPr lang="en-US" dirty="0"/>
              <a:t>8.0    Training and Education</a:t>
            </a:r>
          </a:p>
          <a:p>
            <a:pPr marL="0" indent="0">
              <a:buNone/>
            </a:pPr>
            <a:r>
              <a:rPr lang="en-US" dirty="0"/>
              <a:t>9.0    Risk Assessment</a:t>
            </a:r>
          </a:p>
          <a:p>
            <a:pPr marL="0" indent="0">
              <a:buNone/>
            </a:pPr>
            <a:r>
              <a:rPr lang="en-US" dirty="0"/>
              <a:t>10.0  Auditing and Monitoring</a:t>
            </a:r>
          </a:p>
          <a:p>
            <a:pPr marL="0" indent="0">
              <a:buNone/>
            </a:pPr>
            <a:r>
              <a:rPr lang="en-US" dirty="0"/>
              <a:t>11.0  Authority and Enforcement</a:t>
            </a:r>
          </a:p>
          <a:p>
            <a:endParaRPr lang="en-US" dirty="0"/>
          </a:p>
        </p:txBody>
      </p:sp>
    </p:spTree>
    <p:custDataLst>
      <p:tags r:id="rId1"/>
    </p:custDataLst>
    <p:extLst>
      <p:ext uri="{BB962C8B-B14F-4D97-AF65-F5344CB8AC3E}">
        <p14:creationId xmlns:p14="http://schemas.microsoft.com/office/powerpoint/2010/main" val="15442491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8DF019-CA2D-44C9-AD34-EB173C8D219F}"/>
              </a:ext>
            </a:extLst>
          </p:cNvPr>
          <p:cNvSpPr>
            <a:spLocks noGrp="1"/>
          </p:cNvSpPr>
          <p:nvPr>
            <p:ph type="title"/>
          </p:nvPr>
        </p:nvSpPr>
        <p:spPr/>
        <p:txBody>
          <a:bodyPr/>
          <a:lstStyle/>
          <a:p>
            <a:r>
              <a:rPr lang="en-US" dirty="0"/>
              <a:t>Compliance Plan Updates</a:t>
            </a:r>
          </a:p>
        </p:txBody>
      </p:sp>
      <p:sp>
        <p:nvSpPr>
          <p:cNvPr id="3" name="Content Placeholder 2">
            <a:extLst>
              <a:ext uri="{FF2B5EF4-FFF2-40B4-BE49-F238E27FC236}">
                <a16:creationId xmlns:a16="http://schemas.microsoft.com/office/drawing/2014/main" id="{BC25DF3B-865B-4DE0-8141-193ECD8B4C97}"/>
              </a:ext>
            </a:extLst>
          </p:cNvPr>
          <p:cNvSpPr>
            <a:spLocks noGrp="1"/>
          </p:cNvSpPr>
          <p:nvPr>
            <p:ph idx="1"/>
          </p:nvPr>
        </p:nvSpPr>
        <p:spPr/>
        <p:txBody>
          <a:bodyPr>
            <a:normAutofit/>
          </a:bodyPr>
          <a:lstStyle/>
          <a:p>
            <a:r>
              <a:rPr lang="en-US" dirty="0"/>
              <a:t>Specific objectives for the plan</a:t>
            </a:r>
          </a:p>
          <a:p>
            <a:r>
              <a:rPr lang="en-US" dirty="0"/>
              <a:t>Provisions for increased insight and collaboration with embedded compliance units</a:t>
            </a:r>
          </a:p>
          <a:p>
            <a:r>
              <a:rPr lang="en-US" dirty="0"/>
              <a:t>Further definition of roles and responsibilities of the CECO</a:t>
            </a:r>
          </a:p>
          <a:p>
            <a:r>
              <a:rPr lang="en-US" dirty="0"/>
              <a:t>Formal guidelines for responding to reports</a:t>
            </a:r>
          </a:p>
        </p:txBody>
      </p:sp>
    </p:spTree>
    <p:custDataLst>
      <p:tags r:id="rId1"/>
    </p:custDataLst>
    <p:extLst>
      <p:ext uri="{BB962C8B-B14F-4D97-AF65-F5344CB8AC3E}">
        <p14:creationId xmlns:p14="http://schemas.microsoft.com/office/powerpoint/2010/main" val="41642768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0DE8C-B2F7-4C2B-80AF-982EEAF5C6C3}"/>
              </a:ext>
            </a:extLst>
          </p:cNvPr>
          <p:cNvSpPr>
            <a:spLocks noGrp="1"/>
          </p:cNvSpPr>
          <p:nvPr>
            <p:ph type="title"/>
          </p:nvPr>
        </p:nvSpPr>
        <p:spPr/>
        <p:txBody>
          <a:bodyPr/>
          <a:lstStyle/>
          <a:p>
            <a:r>
              <a:rPr lang="en-US" dirty="0"/>
              <a:t>E&amp;C Council</a:t>
            </a:r>
          </a:p>
        </p:txBody>
      </p:sp>
      <p:sp>
        <p:nvSpPr>
          <p:cNvPr id="3" name="Content Placeholder 2">
            <a:extLst>
              <a:ext uri="{FF2B5EF4-FFF2-40B4-BE49-F238E27FC236}">
                <a16:creationId xmlns:a16="http://schemas.microsoft.com/office/drawing/2014/main" id="{EAB2D6DD-0D76-47EF-8343-556594BE99D2}"/>
              </a:ext>
            </a:extLst>
          </p:cNvPr>
          <p:cNvSpPr>
            <a:spLocks noGrp="1"/>
          </p:cNvSpPr>
          <p:nvPr>
            <p:ph idx="1"/>
          </p:nvPr>
        </p:nvSpPr>
        <p:spPr/>
        <p:txBody>
          <a:bodyPr>
            <a:normAutofit fontScale="85000" lnSpcReduction="20000"/>
          </a:bodyPr>
          <a:lstStyle/>
          <a:p>
            <a:r>
              <a:rPr lang="en-US" dirty="0"/>
              <a:t>Bimonthly meetings, 26 representatives</a:t>
            </a:r>
          </a:p>
          <a:p>
            <a:r>
              <a:rPr lang="en-US" dirty="0"/>
              <a:t>Goal:</a:t>
            </a:r>
          </a:p>
          <a:p>
            <a:pPr lvl="1"/>
            <a:r>
              <a:rPr lang="en-US" dirty="0"/>
              <a:t>To increase central awareness regarding violations of regulations and/or law</a:t>
            </a:r>
          </a:p>
          <a:p>
            <a:pPr lvl="1"/>
            <a:r>
              <a:rPr lang="en-US" dirty="0"/>
              <a:t>To better understand areas requiring monitoring or assistance</a:t>
            </a:r>
          </a:p>
          <a:p>
            <a:pPr lvl="1"/>
            <a:r>
              <a:rPr lang="en-US" dirty="0"/>
              <a:t>Make recommendations on training, education, and outreach to raise awareness of compliance</a:t>
            </a:r>
          </a:p>
          <a:p>
            <a:r>
              <a:rPr lang="en-US" dirty="0"/>
              <a:t>How it works:</a:t>
            </a:r>
          </a:p>
          <a:p>
            <a:pPr lvl="1"/>
            <a:r>
              <a:rPr lang="en-US" dirty="0"/>
              <a:t>Each meeting to include a report from a different unit</a:t>
            </a:r>
          </a:p>
          <a:p>
            <a:pPr lvl="1"/>
            <a:r>
              <a:rPr lang="en-US" dirty="0"/>
              <a:t>Council provides feedback</a:t>
            </a:r>
          </a:p>
          <a:p>
            <a:pPr lvl="1"/>
            <a:r>
              <a:rPr lang="en-US" dirty="0"/>
              <a:t>Unit returns in 2-3 months to update</a:t>
            </a:r>
          </a:p>
          <a:p>
            <a:endParaRPr lang="en-US" dirty="0"/>
          </a:p>
        </p:txBody>
      </p:sp>
    </p:spTree>
    <p:custDataLst>
      <p:tags r:id="rId1"/>
    </p:custDataLst>
    <p:extLst>
      <p:ext uri="{BB962C8B-B14F-4D97-AF65-F5344CB8AC3E}">
        <p14:creationId xmlns:p14="http://schemas.microsoft.com/office/powerpoint/2010/main" val="247892026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7"/>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2_Office Theme">
  <a:themeElements>
    <a:clrScheme name="Custom 4">
      <a:dk1>
        <a:srgbClr val="FFFFFF"/>
      </a:dk1>
      <a:lt1>
        <a:srgbClr val="FFFFFF"/>
      </a:lt1>
      <a:dk2>
        <a:srgbClr val="FFFFFF"/>
      </a:dk2>
      <a:lt2>
        <a:srgbClr val="FFFFFF"/>
      </a:lt2>
      <a:accent1>
        <a:srgbClr val="1F497D"/>
      </a:accent1>
      <a:accent2>
        <a:srgbClr val="7F7F7F"/>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CD655222FAC69478FDB4DB9A1082BF0" ma:contentTypeVersion="13" ma:contentTypeDescription="Create a new document." ma:contentTypeScope="" ma:versionID="6cb003f3a0ba2750fcf6a2c800258614">
  <xsd:schema xmlns:xsd="http://www.w3.org/2001/XMLSchema" xmlns:xs="http://www.w3.org/2001/XMLSchema" xmlns:p="http://schemas.microsoft.com/office/2006/metadata/properties" xmlns:ns2="5596cf31-caaa-46ba-a55f-3befb4344fdf" targetNamespace="http://schemas.microsoft.com/office/2006/metadata/properties" ma:root="true" ma:fieldsID="3d3b8f35503a7ff793c4905a034f9477" ns2:_="">
    <xsd:import namespace="5596cf31-caaa-46ba-a55f-3befb4344fdf"/>
    <xsd:element name="properties">
      <xsd:complexType>
        <xsd:sequence>
          <xsd:element name="documentManagement">
            <xsd:complexType>
              <xsd:all>
                <xsd:element ref="ns2:MigrationWizId" minOccurs="0"/>
                <xsd:element ref="ns2:MigrationWizIdPermissions" minOccurs="0"/>
                <xsd:element ref="ns2:MigrationWizIdPermissionLevels" minOccurs="0"/>
                <xsd:element ref="ns2:MigrationWizIdDocumentLibraryPermissions" minOccurs="0"/>
                <xsd:element ref="ns2:MigrationWizIdSecurityGroups" minOccurs="0"/>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2:MediaServiceEventHashCode" minOccurs="0"/>
                <xsd:element ref="ns2: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596cf31-caaa-46ba-a55f-3befb4344fdf" elementFormDefault="qualified">
    <xsd:import namespace="http://schemas.microsoft.com/office/2006/documentManagement/types"/>
    <xsd:import namespace="http://schemas.microsoft.com/office/infopath/2007/PartnerControls"/>
    <xsd:element name="MigrationWizId" ma:index="8" nillable="true" ma:displayName="MigrationWizId" ma:internalName="MigrationWizId">
      <xsd:simpleType>
        <xsd:restriction base="dms:Text"/>
      </xsd:simpleType>
    </xsd:element>
    <xsd:element name="MigrationWizIdPermissions" ma:index="9" nillable="true" ma:displayName="MigrationWizIdPermissions" ma:internalName="MigrationWizIdPermissions">
      <xsd:simpleType>
        <xsd:restriction base="dms:Text"/>
      </xsd:simpleType>
    </xsd:element>
    <xsd:element name="MigrationWizIdPermissionLevels" ma:index="10" nillable="true" ma:displayName="MigrationWizIdPermissionLevels" ma:internalName="MigrationWizIdPermissionLevels">
      <xsd:simpleType>
        <xsd:restriction base="dms:Text"/>
      </xsd:simpleType>
    </xsd:element>
    <xsd:element name="MigrationWizIdDocumentLibraryPermissions" ma:index="11" nillable="true" ma:displayName="MigrationWizIdDocumentLibraryPermissions" ma:internalName="MigrationWizIdDocumentLibraryPermissions">
      <xsd:simpleType>
        <xsd:restriction base="dms:Text"/>
      </xsd:simpleType>
    </xsd:element>
    <xsd:element name="MigrationWizIdSecurityGroups" ma:index="12" nillable="true" ma:displayName="MigrationWizIdSecurityGroups" ma:internalName="MigrationWizIdSecurityGroups">
      <xsd:simpleType>
        <xsd:restriction base="dms:Text"/>
      </xsd:simpleType>
    </xsd:element>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element name="MediaServiceAutoTags" ma:index="15" nillable="true" ma:displayName="MediaServiceAutoTags" ma:internalName="MediaServiceAutoTags"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DateTaken" ma:index="17" nillable="true" ma:displayName="MediaServiceDateTaken" ma:hidden="true" ma:internalName="MediaServiceDateTaken" ma:readOnly="true">
      <xsd:simpleType>
        <xsd:restriction base="dms:Text"/>
      </xsd:simpleType>
    </xsd:element>
    <xsd:element name="MediaServiceLocation" ma:index="18" nillable="true" ma:displayName="MediaServiceLocation" ma:internalName="MediaServiceLocation"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GenerationTime" ma:index="20" nillable="true" ma:displayName="MediaServiceGenerationTime" ma:hidden="true" ma:internalName="MediaServiceGenerationTim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MigrationWizId xmlns="5596cf31-caaa-46ba-a55f-3befb4344fdf" xsi:nil="true"/>
    <MigrationWizIdPermissions xmlns="5596cf31-caaa-46ba-a55f-3befb4344fdf" xsi:nil="true"/>
    <MigrationWizIdPermissionLevels xmlns="5596cf31-caaa-46ba-a55f-3befb4344fdf" xsi:nil="true"/>
    <MigrationWizIdDocumentLibraryPermissions xmlns="5596cf31-caaa-46ba-a55f-3befb4344fdf" xsi:nil="true"/>
    <MigrationWizIdSecurityGroups xmlns="5596cf31-caaa-46ba-a55f-3befb4344fdf" xsi:nil="true"/>
  </documentManagement>
</p:properties>
</file>

<file path=customXml/itemProps1.xml><?xml version="1.0" encoding="utf-8"?>
<ds:datastoreItem xmlns:ds="http://schemas.openxmlformats.org/officeDocument/2006/customXml" ds:itemID="{BFB930F1-4E3E-4218-BAA4-B14AC5075017}"/>
</file>

<file path=customXml/itemProps2.xml><?xml version="1.0" encoding="utf-8"?>
<ds:datastoreItem xmlns:ds="http://schemas.openxmlformats.org/officeDocument/2006/customXml" ds:itemID="{D654849E-6D0D-48D0-93F5-C5537C703CCA}">
  <ds:schemaRefs>
    <ds:schemaRef ds:uri="http://schemas.microsoft.com/sharepoint/v3/contenttype/forms"/>
  </ds:schemaRefs>
</ds:datastoreItem>
</file>

<file path=customXml/itemProps3.xml><?xml version="1.0" encoding="utf-8"?>
<ds:datastoreItem xmlns:ds="http://schemas.openxmlformats.org/officeDocument/2006/customXml" ds:itemID="{9AFDB6AA-DDA2-473A-BF08-A751CAC4A8DC}">
  <ds:schemaRefs>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elements/1.1/"/>
    <ds:schemaRef ds:uri="http://schemas.microsoft.com/office/infopath/2007/PartnerControls"/>
    <ds:schemaRef ds:uri="5596cf31-caaa-46ba-a55f-3befb4344fdf"/>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50790</TotalTime>
  <Words>892</Words>
  <Application>Microsoft Office PowerPoint</Application>
  <PresentationFormat>On-screen Show (4:3)</PresentationFormat>
  <Paragraphs>129</Paragraphs>
  <Slides>7</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Ebrima</vt:lpstr>
      <vt:lpstr>2_Office Theme</vt:lpstr>
      <vt:lpstr>How to Manage an Effective Compliance Program in a Decentralized Environment</vt:lpstr>
      <vt:lpstr>Ethics &amp; Compliance Mission</vt:lpstr>
      <vt:lpstr>Ethics &amp; Compliance Organizational Chart</vt:lpstr>
      <vt:lpstr>Office of Ethics &amp; Compliance Units</vt:lpstr>
      <vt:lpstr>Compliance Plan</vt:lpstr>
      <vt:lpstr>Compliance Plan Updates</vt:lpstr>
      <vt:lpstr>E&amp;C Council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Weaver, Sandra</dc:creator>
  <cp:lastModifiedBy>Blumenthal, Wendy J</cp:lastModifiedBy>
  <cp:revision>888</cp:revision>
  <cp:lastPrinted>2018-02-20T21:37:49Z</cp:lastPrinted>
  <dcterms:created xsi:type="dcterms:W3CDTF">2013-08-26T19:33:42Z</dcterms:created>
  <dcterms:modified xsi:type="dcterms:W3CDTF">2019-04-11T17:41:20Z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8EECDE18-DE2C-4E9B-9D1C-F9FCB1DFAC0B</vt:lpwstr>
  </property>
  <property fmtid="{D5CDD505-2E9C-101B-9397-08002B2CF9AE}" pid="3" name="ArticulatePath">
    <vt:lpwstr>Q4 2016 v1</vt:lpwstr>
  </property>
  <property fmtid="{D5CDD505-2E9C-101B-9397-08002B2CF9AE}" pid="4" name="ContentTypeId">
    <vt:lpwstr>0x0101001CD655222FAC69478FDB4DB9A1082BF0</vt:lpwstr>
  </property>
  <property fmtid="{D5CDD505-2E9C-101B-9397-08002B2CF9AE}" pid="5" name="AuthorIds_UIVersion_512">
    <vt:lpwstr>25</vt:lpwstr>
  </property>
</Properties>
</file>