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2" r:id="rId6"/>
  </p:sldMasterIdLst>
  <p:notesMasterIdLst>
    <p:notesMasterId r:id="rId24"/>
  </p:notesMasterIdLst>
  <p:sldIdLst>
    <p:sldId id="256" r:id="rId7"/>
    <p:sldId id="283" r:id="rId8"/>
    <p:sldId id="566" r:id="rId9"/>
    <p:sldId id="268" r:id="rId10"/>
    <p:sldId id="261" r:id="rId11"/>
    <p:sldId id="272" r:id="rId12"/>
    <p:sldId id="270" r:id="rId13"/>
    <p:sldId id="269" r:id="rId14"/>
    <p:sldId id="271" r:id="rId15"/>
    <p:sldId id="265" r:id="rId16"/>
    <p:sldId id="288" r:id="rId17"/>
    <p:sldId id="266" r:id="rId18"/>
    <p:sldId id="274" r:id="rId19"/>
    <p:sldId id="292" r:id="rId20"/>
    <p:sldId id="293" r:id="rId21"/>
    <p:sldId id="290"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66628" autoAdjust="0"/>
  </p:normalViewPr>
  <p:slideViewPr>
    <p:cSldViewPr snapToGrid="0" snapToObjects="1">
      <p:cViewPr varScale="1">
        <p:scale>
          <a:sx n="51" d="100"/>
          <a:sy n="51" d="100"/>
        </p:scale>
        <p:origin x="1476" y="36"/>
      </p:cViewPr>
      <p:guideLst>
        <p:guide orient="horz" pos="2160"/>
        <p:guide pos="3840"/>
      </p:guideLst>
    </p:cSldViewPr>
  </p:slideViewPr>
  <p:notesTextViewPr>
    <p:cViewPr>
      <p:scale>
        <a:sx n="1" d="1"/>
        <a:sy n="1" d="1"/>
      </p:scale>
      <p:origin x="0" y="0"/>
    </p:cViewPr>
  </p:notesTextViewPr>
  <p:sorterViewPr>
    <p:cViewPr>
      <p:scale>
        <a:sx n="192" d="100"/>
        <a:sy n="192" d="100"/>
      </p:scale>
      <p:origin x="0" y="-20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D8A8CF-DD61-4477-BD58-448EA61816A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F866F0D8-014F-4703-BD43-02F5E6110B4B}">
      <dgm:prSet phldrT="[Text]"/>
      <dgm:spPr/>
      <dgm:t>
        <a:bodyPr/>
        <a:lstStyle/>
        <a:p>
          <a:r>
            <a:rPr lang="en-US" dirty="0"/>
            <a:t>Purchase</a:t>
          </a:r>
        </a:p>
      </dgm:t>
    </dgm:pt>
    <dgm:pt modelId="{C4080687-AD06-4C9D-A8FF-194351E06581}" type="parTrans" cxnId="{7F8B51A1-3A46-45BB-B2B1-EB87ED2B84A2}">
      <dgm:prSet/>
      <dgm:spPr/>
      <dgm:t>
        <a:bodyPr/>
        <a:lstStyle/>
        <a:p>
          <a:endParaRPr lang="en-US"/>
        </a:p>
      </dgm:t>
    </dgm:pt>
    <dgm:pt modelId="{9672EEF1-36AC-4CCC-97CE-BD6A65AF87FA}" type="sibTrans" cxnId="{7F8B51A1-3A46-45BB-B2B1-EB87ED2B84A2}">
      <dgm:prSet/>
      <dgm:spPr/>
      <dgm:t>
        <a:bodyPr/>
        <a:lstStyle/>
        <a:p>
          <a:endParaRPr lang="en-US"/>
        </a:p>
      </dgm:t>
    </dgm:pt>
    <dgm:pt modelId="{115D0A24-4728-453E-A187-47A7CF9A20DF}">
      <dgm:prSet phldrT="[Text]"/>
      <dgm:spPr>
        <a:solidFill>
          <a:srgbClr val="43BB8D"/>
        </a:solidFill>
      </dgm:spPr>
      <dgm:t>
        <a:bodyPr/>
        <a:lstStyle/>
        <a:p>
          <a:r>
            <a:rPr lang="en-US" dirty="0"/>
            <a:t>Request</a:t>
          </a:r>
        </a:p>
      </dgm:t>
    </dgm:pt>
    <dgm:pt modelId="{EC338037-1E61-4CD8-859E-F3CA8E724221}" type="parTrans" cxnId="{1EAB42A7-83A1-4F06-B8BA-789FA843F492}">
      <dgm:prSet/>
      <dgm:spPr/>
      <dgm:t>
        <a:bodyPr/>
        <a:lstStyle/>
        <a:p>
          <a:endParaRPr lang="en-US"/>
        </a:p>
      </dgm:t>
    </dgm:pt>
    <dgm:pt modelId="{C9B41CDC-5496-46A6-896D-87A3AA4420BE}" type="sibTrans" cxnId="{1EAB42A7-83A1-4F06-B8BA-789FA843F492}">
      <dgm:prSet/>
      <dgm:spPr/>
      <dgm:t>
        <a:bodyPr/>
        <a:lstStyle/>
        <a:p>
          <a:endParaRPr lang="en-US"/>
        </a:p>
      </dgm:t>
    </dgm:pt>
    <dgm:pt modelId="{381D7EAD-637B-4B1B-BA8C-3CEF4AD43587}">
      <dgm:prSet phldrT="[Text]"/>
      <dgm:spPr>
        <a:solidFill>
          <a:srgbClr val="50A3AE"/>
        </a:solidFill>
      </dgm:spPr>
      <dgm:t>
        <a:bodyPr/>
        <a:lstStyle/>
        <a:p>
          <a:r>
            <a:rPr lang="en-US" dirty="0"/>
            <a:t>Use</a:t>
          </a:r>
        </a:p>
      </dgm:t>
    </dgm:pt>
    <dgm:pt modelId="{9E712D54-F3AD-4374-9581-117EF41185A9}" type="parTrans" cxnId="{620261F7-7D25-464C-B78E-C2FF70972119}">
      <dgm:prSet/>
      <dgm:spPr/>
      <dgm:t>
        <a:bodyPr/>
        <a:lstStyle/>
        <a:p>
          <a:endParaRPr lang="en-US"/>
        </a:p>
      </dgm:t>
    </dgm:pt>
    <dgm:pt modelId="{8E9AE1AA-35C5-4D96-BE36-81E620FC1955}" type="sibTrans" cxnId="{620261F7-7D25-464C-B78E-C2FF70972119}">
      <dgm:prSet/>
      <dgm:spPr/>
      <dgm:t>
        <a:bodyPr/>
        <a:lstStyle/>
        <a:p>
          <a:endParaRPr lang="en-US"/>
        </a:p>
      </dgm:t>
    </dgm:pt>
    <dgm:pt modelId="{F9B5B362-87AB-470E-9511-E65F634D120C}" type="pres">
      <dgm:prSet presAssocID="{75D8A8CF-DD61-4477-BD58-448EA61816AF}" presName="CompostProcess" presStyleCnt="0">
        <dgm:presLayoutVars>
          <dgm:dir/>
          <dgm:resizeHandles val="exact"/>
        </dgm:presLayoutVars>
      </dgm:prSet>
      <dgm:spPr/>
    </dgm:pt>
    <dgm:pt modelId="{CE2DC61E-FA14-4A86-A91A-223C2274C091}" type="pres">
      <dgm:prSet presAssocID="{75D8A8CF-DD61-4477-BD58-448EA61816AF}" presName="arrow" presStyleLbl="bgShp" presStyleIdx="0" presStyleCnt="1" custLinFactNeighborX="552"/>
      <dgm:spPr/>
    </dgm:pt>
    <dgm:pt modelId="{EA1BEEA2-4FF4-47C1-AD16-F49B363828EB}" type="pres">
      <dgm:prSet presAssocID="{75D8A8CF-DD61-4477-BD58-448EA61816AF}" presName="linearProcess" presStyleCnt="0"/>
      <dgm:spPr/>
    </dgm:pt>
    <dgm:pt modelId="{E24D38E5-FAB5-443E-B7FC-39EBB8B92376}" type="pres">
      <dgm:prSet presAssocID="{F866F0D8-014F-4703-BD43-02F5E6110B4B}" presName="textNode" presStyleLbl="node1" presStyleIdx="0" presStyleCnt="3">
        <dgm:presLayoutVars>
          <dgm:bulletEnabled val="1"/>
        </dgm:presLayoutVars>
      </dgm:prSet>
      <dgm:spPr/>
    </dgm:pt>
    <dgm:pt modelId="{43525FC9-2B61-4D19-9B9A-2E0CBD10995D}" type="pres">
      <dgm:prSet presAssocID="{9672EEF1-36AC-4CCC-97CE-BD6A65AF87FA}" presName="sibTrans" presStyleCnt="0"/>
      <dgm:spPr/>
    </dgm:pt>
    <dgm:pt modelId="{9E8E82C6-EBA8-4D97-BB78-404785FDC667}" type="pres">
      <dgm:prSet presAssocID="{115D0A24-4728-453E-A187-47A7CF9A20DF}" presName="textNode" presStyleLbl="node1" presStyleIdx="1" presStyleCnt="3">
        <dgm:presLayoutVars>
          <dgm:bulletEnabled val="1"/>
        </dgm:presLayoutVars>
      </dgm:prSet>
      <dgm:spPr/>
    </dgm:pt>
    <dgm:pt modelId="{19016E46-6C0B-450E-AAC2-6F4B89C0D2AD}" type="pres">
      <dgm:prSet presAssocID="{C9B41CDC-5496-46A6-896D-87A3AA4420BE}" presName="sibTrans" presStyleCnt="0"/>
      <dgm:spPr/>
    </dgm:pt>
    <dgm:pt modelId="{F49D9365-891B-417F-9204-C16173054BBA}" type="pres">
      <dgm:prSet presAssocID="{381D7EAD-637B-4B1B-BA8C-3CEF4AD43587}" presName="textNode" presStyleLbl="node1" presStyleIdx="2" presStyleCnt="3">
        <dgm:presLayoutVars>
          <dgm:bulletEnabled val="1"/>
        </dgm:presLayoutVars>
      </dgm:prSet>
      <dgm:spPr/>
    </dgm:pt>
  </dgm:ptLst>
  <dgm:cxnLst>
    <dgm:cxn modelId="{364E5A19-BFEB-4ADF-9A53-2BF092BD2CC3}" type="presOf" srcId="{115D0A24-4728-453E-A187-47A7CF9A20DF}" destId="{9E8E82C6-EBA8-4D97-BB78-404785FDC667}" srcOrd="0" destOrd="0" presId="urn:microsoft.com/office/officeart/2005/8/layout/hProcess9"/>
    <dgm:cxn modelId="{76AE1F91-7991-4626-B83C-EB44BDB60DF1}" type="presOf" srcId="{381D7EAD-637B-4B1B-BA8C-3CEF4AD43587}" destId="{F49D9365-891B-417F-9204-C16173054BBA}" srcOrd="0" destOrd="0" presId="urn:microsoft.com/office/officeart/2005/8/layout/hProcess9"/>
    <dgm:cxn modelId="{7F8B51A1-3A46-45BB-B2B1-EB87ED2B84A2}" srcId="{75D8A8CF-DD61-4477-BD58-448EA61816AF}" destId="{F866F0D8-014F-4703-BD43-02F5E6110B4B}" srcOrd="0" destOrd="0" parTransId="{C4080687-AD06-4C9D-A8FF-194351E06581}" sibTransId="{9672EEF1-36AC-4CCC-97CE-BD6A65AF87FA}"/>
    <dgm:cxn modelId="{1EAB42A7-83A1-4F06-B8BA-789FA843F492}" srcId="{75D8A8CF-DD61-4477-BD58-448EA61816AF}" destId="{115D0A24-4728-453E-A187-47A7CF9A20DF}" srcOrd="1" destOrd="0" parTransId="{EC338037-1E61-4CD8-859E-F3CA8E724221}" sibTransId="{C9B41CDC-5496-46A6-896D-87A3AA4420BE}"/>
    <dgm:cxn modelId="{88D1A5AE-5CF3-4D2E-9DD1-7000E40024B4}" type="presOf" srcId="{75D8A8CF-DD61-4477-BD58-448EA61816AF}" destId="{F9B5B362-87AB-470E-9511-E65F634D120C}" srcOrd="0" destOrd="0" presId="urn:microsoft.com/office/officeart/2005/8/layout/hProcess9"/>
    <dgm:cxn modelId="{E8F104DB-29C2-4337-98BA-E9BE63833BEA}" type="presOf" srcId="{F866F0D8-014F-4703-BD43-02F5E6110B4B}" destId="{E24D38E5-FAB5-443E-B7FC-39EBB8B92376}" srcOrd="0" destOrd="0" presId="urn:microsoft.com/office/officeart/2005/8/layout/hProcess9"/>
    <dgm:cxn modelId="{620261F7-7D25-464C-B78E-C2FF70972119}" srcId="{75D8A8CF-DD61-4477-BD58-448EA61816AF}" destId="{381D7EAD-637B-4B1B-BA8C-3CEF4AD43587}" srcOrd="2" destOrd="0" parTransId="{9E712D54-F3AD-4374-9581-117EF41185A9}" sibTransId="{8E9AE1AA-35C5-4D96-BE36-81E620FC1955}"/>
    <dgm:cxn modelId="{96C2688B-98D9-43DD-AE21-544BD89B0FE9}" type="presParOf" srcId="{F9B5B362-87AB-470E-9511-E65F634D120C}" destId="{CE2DC61E-FA14-4A86-A91A-223C2274C091}" srcOrd="0" destOrd="0" presId="urn:microsoft.com/office/officeart/2005/8/layout/hProcess9"/>
    <dgm:cxn modelId="{02EAEAF6-8D2E-4D5F-BA8E-91456CC71557}" type="presParOf" srcId="{F9B5B362-87AB-470E-9511-E65F634D120C}" destId="{EA1BEEA2-4FF4-47C1-AD16-F49B363828EB}" srcOrd="1" destOrd="0" presId="urn:microsoft.com/office/officeart/2005/8/layout/hProcess9"/>
    <dgm:cxn modelId="{35A9B4FE-45E8-46DD-8DDF-646F9530352C}" type="presParOf" srcId="{EA1BEEA2-4FF4-47C1-AD16-F49B363828EB}" destId="{E24D38E5-FAB5-443E-B7FC-39EBB8B92376}" srcOrd="0" destOrd="0" presId="urn:microsoft.com/office/officeart/2005/8/layout/hProcess9"/>
    <dgm:cxn modelId="{966A160B-EAA7-4443-85FF-717C7E83ED63}" type="presParOf" srcId="{EA1BEEA2-4FF4-47C1-AD16-F49B363828EB}" destId="{43525FC9-2B61-4D19-9B9A-2E0CBD10995D}" srcOrd="1" destOrd="0" presId="urn:microsoft.com/office/officeart/2005/8/layout/hProcess9"/>
    <dgm:cxn modelId="{3368EB55-C568-4F81-9D99-559102D9C2EF}" type="presParOf" srcId="{EA1BEEA2-4FF4-47C1-AD16-F49B363828EB}" destId="{9E8E82C6-EBA8-4D97-BB78-404785FDC667}" srcOrd="2" destOrd="0" presId="urn:microsoft.com/office/officeart/2005/8/layout/hProcess9"/>
    <dgm:cxn modelId="{66A3B7EA-ECCE-40B4-A254-E29605C0681C}" type="presParOf" srcId="{EA1BEEA2-4FF4-47C1-AD16-F49B363828EB}" destId="{19016E46-6C0B-450E-AAC2-6F4B89C0D2AD}" srcOrd="3" destOrd="0" presId="urn:microsoft.com/office/officeart/2005/8/layout/hProcess9"/>
    <dgm:cxn modelId="{068B24C0-20FE-4186-80DE-13C227066466}" type="presParOf" srcId="{EA1BEEA2-4FF4-47C1-AD16-F49B363828EB}" destId="{F49D9365-891B-417F-9204-C16173054BB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DC61E-FA14-4A86-A91A-223C2274C091}">
      <dsp:nvSpPr>
        <dsp:cNvPr id="0" name=""/>
        <dsp:cNvSpPr/>
      </dsp:nvSpPr>
      <dsp:spPr>
        <a:xfrm>
          <a:off x="647736" y="0"/>
          <a:ext cx="6908800"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4D38E5-FAB5-443E-B7FC-39EBB8B92376}">
      <dsp:nvSpPr>
        <dsp:cNvPr id="0" name=""/>
        <dsp:cNvSpPr/>
      </dsp:nvSpPr>
      <dsp:spPr>
        <a:xfrm>
          <a:off x="2877" y="1625600"/>
          <a:ext cx="2529879"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Purchase</a:t>
          </a:r>
        </a:p>
      </dsp:txBody>
      <dsp:txXfrm>
        <a:off x="108684" y="1731407"/>
        <a:ext cx="2318265" cy="1955852"/>
      </dsp:txXfrm>
    </dsp:sp>
    <dsp:sp modelId="{9E8E82C6-EBA8-4D97-BB78-404785FDC667}">
      <dsp:nvSpPr>
        <dsp:cNvPr id="0" name=""/>
        <dsp:cNvSpPr/>
      </dsp:nvSpPr>
      <dsp:spPr>
        <a:xfrm>
          <a:off x="2799060" y="1625600"/>
          <a:ext cx="2529879" cy="2167466"/>
        </a:xfrm>
        <a:prstGeom prst="roundRect">
          <a:avLst/>
        </a:prstGeom>
        <a:solidFill>
          <a:srgbClr val="43BB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Request</a:t>
          </a:r>
        </a:p>
      </dsp:txBody>
      <dsp:txXfrm>
        <a:off x="2904867" y="1731407"/>
        <a:ext cx="2318265" cy="1955852"/>
      </dsp:txXfrm>
    </dsp:sp>
    <dsp:sp modelId="{F49D9365-891B-417F-9204-C16173054BBA}">
      <dsp:nvSpPr>
        <dsp:cNvPr id="0" name=""/>
        <dsp:cNvSpPr/>
      </dsp:nvSpPr>
      <dsp:spPr>
        <a:xfrm>
          <a:off x="5595242" y="1625600"/>
          <a:ext cx="2529879" cy="2167466"/>
        </a:xfrm>
        <a:prstGeom prst="roundRect">
          <a:avLst/>
        </a:prstGeom>
        <a:solidFill>
          <a:srgbClr val="50A3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Use</a:t>
          </a:r>
        </a:p>
      </dsp:txBody>
      <dsp:txXfrm>
        <a:off x="5701049" y="1731407"/>
        <a:ext cx="2318265" cy="195585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6487D-D68D-4150-AD41-812FB449212B}" type="datetimeFigureOut">
              <a:rPr lang="en-US" smtClean="0"/>
              <a:t>4/11/2019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278AA7-EB4B-41D8-9009-4B4A3DF84E88}" type="slidenum">
              <a:rPr lang="en-US" smtClean="0"/>
              <a:t>‹#›</a:t>
            </a:fld>
            <a:endParaRPr lang="en-US"/>
          </a:p>
        </p:txBody>
      </p:sp>
    </p:spTree>
    <p:extLst>
      <p:ext uri="{BB962C8B-B14F-4D97-AF65-F5344CB8AC3E}">
        <p14:creationId xmlns:p14="http://schemas.microsoft.com/office/powerpoint/2010/main" val="517119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Most of you have never heard of my office.  I have one goal for the next 15 minutes: remember that the Office for Research Protections exists.  Why?  Show of hands:</a:t>
            </a:r>
          </a:p>
          <a:p>
            <a:r>
              <a:rPr lang="en-US" sz="1200" kern="1200" dirty="0">
                <a:solidFill>
                  <a:schemeClr val="tx1"/>
                </a:solidFill>
                <a:effectLst/>
                <a:latin typeface="+mn-lt"/>
                <a:ea typeface="+mn-ea"/>
                <a:cs typeface="+mn-cs"/>
              </a:rPr>
              <a:t>How many of you came here to do research?  </a:t>
            </a:r>
          </a:p>
          <a:p>
            <a:r>
              <a:rPr lang="en-US" sz="1200" kern="1200" dirty="0">
                <a:solidFill>
                  <a:schemeClr val="tx1"/>
                </a:solidFill>
                <a:effectLst/>
                <a:latin typeface="+mn-lt"/>
                <a:ea typeface="+mn-ea"/>
                <a:cs typeface="+mn-cs"/>
              </a:rPr>
              <a:t>How many of you think that research will involve people?  </a:t>
            </a:r>
          </a:p>
          <a:p>
            <a:r>
              <a:rPr lang="en-US" sz="1200" kern="1200" dirty="0">
                <a:solidFill>
                  <a:schemeClr val="tx1"/>
                </a:solidFill>
                <a:effectLst/>
                <a:latin typeface="+mn-lt"/>
                <a:ea typeface="+mn-ea"/>
                <a:cs typeface="+mn-cs"/>
              </a:rPr>
              <a:t>How many of you will be working with animals?</a:t>
            </a:r>
          </a:p>
          <a:p>
            <a:r>
              <a:rPr lang="en-US" sz="1200" kern="1200" dirty="0">
                <a:solidFill>
                  <a:schemeClr val="tx1"/>
                </a:solidFill>
                <a:effectLst/>
                <a:latin typeface="+mn-lt"/>
                <a:ea typeface="+mn-ea"/>
                <a:cs typeface="+mn-cs"/>
              </a:rPr>
              <a:t>If you raised your hand, you need to know about my office.  If you’re working with people, that’d human subjects research, and you can’t do your research without talking to our office.   Same for animals.  There are both federal regulations and Penn State policies overseeing your research.  These regulations exist in order to make sure that research is conducted responsibly and to reduce risk to the participants.  I don’t need to know all the regulations today, but I want you to know they exist.  </a:t>
            </a:r>
          </a:p>
          <a:p>
            <a:r>
              <a:rPr lang="en-US" sz="1200" b="1" kern="1200" dirty="0">
                <a:solidFill>
                  <a:schemeClr val="tx1"/>
                </a:solidFill>
                <a:effectLst/>
                <a:latin typeface="+mn-lt"/>
                <a:ea typeface="+mn-ea"/>
                <a:cs typeface="+mn-cs"/>
              </a:rPr>
              <a:t>Our programs</a:t>
            </a:r>
          </a:p>
          <a:p>
            <a:r>
              <a:rPr lang="en-US" sz="1200" kern="1200" dirty="0">
                <a:solidFill>
                  <a:schemeClr val="tx1"/>
                </a:solidFill>
                <a:effectLst/>
                <a:latin typeface="+mn-lt"/>
                <a:ea typeface="+mn-ea"/>
                <a:cs typeface="+mn-cs"/>
              </a:rPr>
              <a:t>Penn State has a lot of policies, not because we think making policies is fun but because there are federal regulations requiring them.  My office provides the oversight for many of the research policies.   We cover a lot of ground, from sea to sky.  I want to give you a broad overview of the scope.  This involves a lot of acronyms!</a:t>
            </a:r>
          </a:p>
          <a:p>
            <a:endParaRPr lang="en-US" dirty="0"/>
          </a:p>
        </p:txBody>
      </p:sp>
      <p:sp>
        <p:nvSpPr>
          <p:cNvPr id="4" name="Slide Number Placeholder 3"/>
          <p:cNvSpPr>
            <a:spLocks noGrp="1"/>
          </p:cNvSpPr>
          <p:nvPr>
            <p:ph type="sldNum" sz="quarter" idx="10"/>
          </p:nvPr>
        </p:nvSpPr>
        <p:spPr/>
        <p:txBody>
          <a:bodyPr/>
          <a:lstStyle/>
          <a:p>
            <a:fld id="{5B278AA7-EB4B-41D8-9009-4B4A3DF84E88}" type="slidenum">
              <a:rPr lang="en-US" smtClean="0"/>
              <a:t>1</a:t>
            </a:fld>
            <a:endParaRPr lang="en-US"/>
          </a:p>
        </p:txBody>
      </p:sp>
    </p:spTree>
    <p:extLst>
      <p:ext uri="{BB962C8B-B14F-4D97-AF65-F5344CB8AC3E}">
        <p14:creationId xmlns:p14="http://schemas.microsoft.com/office/powerpoint/2010/main" val="2097279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4AC87-5658-47BB-A776-BAE853E714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4014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4AC87-5658-47BB-A776-BAE853E714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1904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4AC87-5658-47BB-A776-BAE853E714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3107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4AC87-5658-47BB-A776-BAE853E714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371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4AC87-5658-47BB-A776-BAE853E714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9837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4AC87-5658-47BB-A776-BAE853E714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3327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278AA7-EB4B-41D8-9009-4B4A3DF84E88}" type="slidenum">
              <a:rPr lang="en-US" smtClean="0"/>
              <a:t>17</a:t>
            </a:fld>
            <a:endParaRPr lang="en-US"/>
          </a:p>
        </p:txBody>
      </p:sp>
    </p:spTree>
    <p:extLst>
      <p:ext uri="{BB962C8B-B14F-4D97-AF65-F5344CB8AC3E}">
        <p14:creationId xmlns:p14="http://schemas.microsoft.com/office/powerpoint/2010/main" val="3243505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IRB/Human Subjects research— IRB stands for Institutional Review Board, and it’s the board that reviews research proposals involving human subjects.  Human subjects research is often thought of just as clinical drug trials, but it’s also if you’re giving a survey, interviewing people, testing them—even if it’s a secondary data set but that data is about people, even if it takes place in another country.  You need to talk to us first before you do that research. Our office has analysts who also serve on the institutional review board and review every application.  We also have an online system for submitting your application.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IACUC/Animals: Institutional Animal Care and Use Committee.  Same concept as IRB; committee that reviews protocols.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Biohazardous Materials – bodily fluids, viruses,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Dual use research of concern – select agents and toxins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Isotopes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Embryonic stem cells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Scientific Diving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Unmanned Air Systems (drones)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Conflict of Interest – manage financial conflicts of interest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Controlled</a:t>
            </a:r>
            <a:r>
              <a:rPr lang="en-US" sz="1200" kern="1200" baseline="0" dirty="0">
                <a:solidFill>
                  <a:schemeClr val="tx1"/>
                </a:solidFill>
                <a:effectLst/>
                <a:latin typeface="+mn-lt"/>
                <a:ea typeface="+mn-ea"/>
                <a:cs typeface="+mn-cs"/>
              </a:rPr>
              <a:t> Substances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Research Misconduct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Quality Management and Education</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If you tuned me out when I got to isotopes, I need you to start paying attention again.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B278AA7-EB4B-41D8-9009-4B4A3DF84E88}" type="slidenum">
              <a:rPr lang="en-US" smtClean="0"/>
              <a:t>2</a:t>
            </a:fld>
            <a:endParaRPr lang="en-US"/>
          </a:p>
        </p:txBody>
      </p:sp>
    </p:spTree>
    <p:extLst>
      <p:ext uri="{BB962C8B-B14F-4D97-AF65-F5344CB8AC3E}">
        <p14:creationId xmlns:p14="http://schemas.microsoft.com/office/powerpoint/2010/main" val="2927120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IRB/Human Subjects research— IRB stands for Institutional Review Board, and it’s the board that reviews research proposals involving human subjects.  Human subjects research is often thought of just as clinical drug trials, but it’s also if you’re giving a survey, interviewing people, testing them—even if it’s a secondary data set but that data is about people, even if it takes place in another country.  You need to talk to us first before you do that research. Our office has analysts who also serve on the institutional review board and review every application.  We also have an online system for submitting your application.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IACUC/Animals: Institutional Animal Care and Use Committee.  Same concept as IRB; committee that reviews protocols.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Biohazardous Materials – bodily fluids, viruses,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Dual use research of concern – select agents and toxins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Isotopes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Embryonic stem cells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Scientific Diving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Unmanned Air Systems (drones)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Conflict of Interest – manage financial conflicts of interest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Controlled</a:t>
            </a:r>
            <a:r>
              <a:rPr lang="en-US" sz="1200" kern="1200" baseline="0" dirty="0">
                <a:solidFill>
                  <a:schemeClr val="tx1"/>
                </a:solidFill>
                <a:effectLst/>
                <a:latin typeface="+mn-lt"/>
                <a:ea typeface="+mn-ea"/>
                <a:cs typeface="+mn-cs"/>
              </a:rPr>
              <a:t> Substances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Research Misconduct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Quality Management and Education</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If you tuned me out when I got to isotopes, I need you to start paying attention again.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B278AA7-EB4B-41D8-9009-4B4A3DF84E88}" type="slidenum">
              <a:rPr lang="en-US" smtClean="0"/>
              <a:t>3</a:t>
            </a:fld>
            <a:endParaRPr lang="en-US"/>
          </a:p>
        </p:txBody>
      </p:sp>
    </p:spTree>
    <p:extLst>
      <p:ext uri="{BB962C8B-B14F-4D97-AF65-F5344CB8AC3E}">
        <p14:creationId xmlns:p14="http://schemas.microsoft.com/office/powerpoint/2010/main" val="2208429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AE40C0B2-1100-4420-975C-9D1D7496A9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964682EA-A451-4B55-AD90-9C0BC8AA17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-Policy saw inconsistent enforcement through the years. </a:t>
            </a:r>
          </a:p>
          <a:p>
            <a:pPr eaLnBrk="1" hangingPunct="1">
              <a:spcBef>
                <a:spcPct val="0"/>
              </a:spcBef>
            </a:pPr>
            <a:r>
              <a:rPr lang="en-US" altLang="en-US" dirty="0"/>
              <a:t>-The Provost asked the ORP to take responsibility for this policy several years ago. </a:t>
            </a:r>
          </a:p>
          <a:p>
            <a:pPr eaLnBrk="1" hangingPunct="1">
              <a:spcBef>
                <a:spcPct val="0"/>
              </a:spcBef>
            </a:pPr>
            <a:r>
              <a:rPr lang="en-US" altLang="en-US" dirty="0"/>
              <a:t>-Not driven by regulation, but is national best practice, and has been increased attention in recent years at most research institutions (often called conflict of commitment). </a:t>
            </a:r>
          </a:p>
          <a:p>
            <a:pPr eaLnBrk="1" hangingPunct="1">
              <a:spcBef>
                <a:spcPct val="0"/>
              </a:spcBef>
            </a:pPr>
            <a:r>
              <a:rPr lang="en-US" altLang="en-US" dirty="0"/>
              <a:t>-Annual reporting has been done for many years; ORP now handles is, and it is currently in progress. </a:t>
            </a:r>
          </a:p>
          <a:p>
            <a:pPr eaLnBrk="1" hangingPunct="1">
              <a:spcBef>
                <a:spcPct val="0"/>
              </a:spcBef>
            </a:pPr>
            <a:endParaRPr lang="en-US" altLang="en-US" dirty="0"/>
          </a:p>
        </p:txBody>
      </p:sp>
      <p:sp>
        <p:nvSpPr>
          <p:cNvPr id="6148" name="Slide Number Placeholder 3">
            <a:extLst>
              <a:ext uri="{FF2B5EF4-FFF2-40B4-BE49-F238E27FC236}">
                <a16:creationId xmlns:a16="http://schemas.microsoft.com/office/drawing/2014/main" id="{48767026-2DAB-451A-A839-3E1BE747F8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F474D3A-8923-49AF-8D79-6D74464BC78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88FEE924-4BB6-4DB6-8C19-E46AE58CDF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3F35380E-B135-4831-A38F-EC9258E30E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-40 hours/ month; 1 day/week is standard among institutions nationally. </a:t>
            </a:r>
          </a:p>
          <a:p>
            <a:pPr eaLnBrk="1" hangingPunct="1">
              <a:spcBef>
                <a:spcPct val="0"/>
              </a:spcBef>
            </a:pPr>
            <a:r>
              <a:rPr lang="en-US" altLang="en-US"/>
              <a:t>-Right to consult is a privilege granted to faculty; staff must ask for time off of work for similar activities. </a:t>
            </a:r>
          </a:p>
        </p:txBody>
      </p:sp>
      <p:sp>
        <p:nvSpPr>
          <p:cNvPr id="8196" name="Slide Number Placeholder 3">
            <a:extLst>
              <a:ext uri="{FF2B5EF4-FFF2-40B4-BE49-F238E27FC236}">
                <a16:creationId xmlns:a16="http://schemas.microsoft.com/office/drawing/2014/main" id="{38D18BD9-81FB-441E-ABF0-C24EEF52BC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9E8E29-C262-4A76-9824-5709B74A7E9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1C1ABFC7-4C95-4F2A-880D-FA62380994A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3B00E5C9-60B0-48B5-9880-2A5E79BBF0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-Activities that fall into these exclusions may vary somewhat from college to college. </a:t>
            </a:r>
          </a:p>
          <a:p>
            <a:pPr eaLnBrk="1" hangingPunct="1">
              <a:spcBef>
                <a:spcPct val="0"/>
              </a:spcBef>
            </a:pPr>
            <a:r>
              <a:rPr lang="en-US" altLang="en-US"/>
              <a:t>-These types of activities do not count toward the 40 hours per month. </a:t>
            </a:r>
          </a:p>
          <a:p>
            <a:pPr eaLnBrk="1" hangingPunct="1">
              <a:spcBef>
                <a:spcPct val="0"/>
              </a:spcBef>
            </a:pPr>
            <a:r>
              <a:rPr lang="en-US" altLang="en-US"/>
              <a:t>-ORP can provide guidance, answer questions. </a:t>
            </a:r>
          </a:p>
        </p:txBody>
      </p:sp>
      <p:sp>
        <p:nvSpPr>
          <p:cNvPr id="10244" name="Slide Number Placeholder 3">
            <a:extLst>
              <a:ext uri="{FF2B5EF4-FFF2-40B4-BE49-F238E27FC236}">
                <a16:creationId xmlns:a16="http://schemas.microsoft.com/office/drawing/2014/main" id="{21D6EF44-10F2-40E4-87F5-47949F0888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8846FA2-3E81-4B2D-BEAE-F7BDA54A02A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F9D12A11-75B5-471F-AAA1-7D15CA5A89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BEC5F94D-AF05-439D-A29B-A2D4F6C215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-Activities not requiring prior approval still must be reported annually. </a:t>
            </a:r>
          </a:p>
          <a:p>
            <a:pPr eaLnBrk="1" hangingPunct="1">
              <a:spcBef>
                <a:spcPct val="0"/>
              </a:spcBef>
            </a:pPr>
            <a:r>
              <a:rPr lang="en-US" altLang="en-US"/>
              <a:t>-Again, here, ORP Staff can answer questions and provide guidance to promote consistency among colleges and departments. </a:t>
            </a:r>
          </a:p>
          <a:p>
            <a:pPr eaLnBrk="1" hangingPunct="1">
              <a:spcBef>
                <a:spcPct val="0"/>
              </a:spcBef>
            </a:pPr>
            <a:r>
              <a:rPr lang="en-US" altLang="en-US"/>
              <a:t>-Will be hearing from Kathy Bieschke’s office about the new form in June. </a:t>
            </a:r>
          </a:p>
          <a:p>
            <a:pPr eaLnBrk="1" hangingPunct="1">
              <a:spcBef>
                <a:spcPct val="0"/>
              </a:spcBef>
            </a:pPr>
            <a:r>
              <a:rPr lang="en-US" altLang="en-US"/>
              <a:t>-University is looking to enforce this requirement and get everyone to request approval when they need it. </a:t>
            </a:r>
          </a:p>
        </p:txBody>
      </p:sp>
      <p:sp>
        <p:nvSpPr>
          <p:cNvPr id="12292" name="Slide Number Placeholder 3">
            <a:extLst>
              <a:ext uri="{FF2B5EF4-FFF2-40B4-BE49-F238E27FC236}">
                <a16:creationId xmlns:a16="http://schemas.microsoft.com/office/drawing/2014/main" id="{6EEC86CC-2CBA-492B-9ADD-A2B54E6324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BB838DB-4CCE-402A-B461-4A5CB364405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A8A8E8E5-BACE-40AC-A64E-11969AED14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7C95C731-1F00-499B-9428-605C3BDBC3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a:extLst>
              <a:ext uri="{FF2B5EF4-FFF2-40B4-BE49-F238E27FC236}">
                <a16:creationId xmlns:a16="http://schemas.microsoft.com/office/drawing/2014/main" id="{0A7EF744-B0C6-4877-9AF5-6840A5134B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4F5F607-193F-497F-8452-227B2E77DD2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4AC87-5658-47BB-A776-BAE853E714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7714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139911" y="6345320"/>
            <a:ext cx="4114800" cy="365125"/>
          </a:xfrm>
          <a:prstGeom prst="rect">
            <a:avLst/>
          </a:prstGeom>
        </p:spPr>
        <p:txBody>
          <a:bodyPr/>
          <a:lstStyle>
            <a:lvl1pPr>
              <a:defRPr>
                <a:solidFill>
                  <a:schemeClr val="bg1"/>
                </a:solidFill>
              </a:defRPr>
            </a:lvl1pPr>
          </a:lstStyle>
          <a:p>
            <a:r>
              <a:rPr lang="en-US" dirty="0"/>
              <a:t>research.psu.edu/</a:t>
            </a:r>
            <a:r>
              <a:rPr lang="en-US" dirty="0" err="1"/>
              <a:t>orp</a:t>
            </a:r>
            <a:endParaRPr lang="en-US" dirty="0"/>
          </a:p>
        </p:txBody>
      </p:sp>
    </p:spTree>
    <p:extLst>
      <p:ext uri="{BB962C8B-B14F-4D97-AF65-F5344CB8AC3E}">
        <p14:creationId xmlns:p14="http://schemas.microsoft.com/office/powerpoint/2010/main" val="153977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1"/>
          </p:nvPr>
        </p:nvSpPr>
        <p:spPr>
          <a:xfrm>
            <a:off x="208005" y="6413414"/>
            <a:ext cx="4114800" cy="365125"/>
          </a:xfrm>
          <a:prstGeom prst="rect">
            <a:avLst/>
          </a:prstGeom>
        </p:spPr>
        <p:txBody>
          <a:bodyPr/>
          <a:lstStyle>
            <a:lvl1pPr>
              <a:defRPr>
                <a:solidFill>
                  <a:schemeClr val="bg1"/>
                </a:solidFill>
              </a:defRPr>
            </a:lvl1pPr>
          </a:lstStyle>
          <a:p>
            <a:r>
              <a:rPr lang="en-US" dirty="0"/>
              <a:t>research.psu.edu/</a:t>
            </a:r>
            <a:r>
              <a:rPr lang="en-US" dirty="0" err="1"/>
              <a:t>orp</a:t>
            </a:r>
            <a:endParaRPr lang="en-US" dirty="0"/>
          </a:p>
        </p:txBody>
      </p:sp>
    </p:spTree>
    <p:extLst>
      <p:ext uri="{BB962C8B-B14F-4D97-AF65-F5344CB8AC3E}">
        <p14:creationId xmlns:p14="http://schemas.microsoft.com/office/powerpoint/2010/main" val="329989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1"/>
          </p:nvPr>
        </p:nvSpPr>
        <p:spPr>
          <a:xfrm>
            <a:off x="208005" y="6413414"/>
            <a:ext cx="4114800" cy="365125"/>
          </a:xfrm>
          <a:prstGeom prst="rect">
            <a:avLst/>
          </a:prstGeom>
        </p:spPr>
        <p:txBody>
          <a:bodyPr/>
          <a:lstStyle>
            <a:lvl1pPr>
              <a:defRPr>
                <a:solidFill>
                  <a:schemeClr val="bg1"/>
                </a:solidFill>
              </a:defRPr>
            </a:lvl1pPr>
          </a:lstStyle>
          <a:p>
            <a:r>
              <a:rPr lang="en-US" dirty="0"/>
              <a:t>research.psu.edu/</a:t>
            </a:r>
            <a:r>
              <a:rPr lang="en-US" dirty="0" err="1"/>
              <a:t>orp</a:t>
            </a:r>
            <a:endParaRPr lang="en-US" dirty="0"/>
          </a:p>
        </p:txBody>
      </p:sp>
    </p:spTree>
    <p:extLst>
      <p:ext uri="{BB962C8B-B14F-4D97-AF65-F5344CB8AC3E}">
        <p14:creationId xmlns:p14="http://schemas.microsoft.com/office/powerpoint/2010/main" val="1324279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29463"/>
            <a:ext cx="9144000" cy="2176281"/>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4626864"/>
            <a:ext cx="9144000" cy="630936"/>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Rectangle 3">
            <a:extLst>
              <a:ext uri="{FF2B5EF4-FFF2-40B4-BE49-F238E27FC236}">
                <a16:creationId xmlns:a16="http://schemas.microsoft.com/office/drawing/2014/main" id="{D1C32A87-1347-4138-ACC0-809D238A6F49}"/>
              </a:ext>
            </a:extLst>
          </p:cNvPr>
          <p:cNvSpPr/>
          <p:nvPr userDrawn="1"/>
        </p:nvSpPr>
        <p:spPr>
          <a:xfrm>
            <a:off x="5694221" y="6483927"/>
            <a:ext cx="3990109" cy="27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7870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169610"/>
            <a:ext cx="8753856" cy="609374"/>
          </a:xfrm>
        </p:spPr>
        <p:txBody>
          <a:bodyPr/>
          <a:lstStyle/>
          <a:p>
            <a:r>
              <a:rPr lang="en-US" dirty="0"/>
              <a:t>Click to edit Master title style</a:t>
            </a:r>
          </a:p>
        </p:txBody>
      </p:sp>
      <p:sp>
        <p:nvSpPr>
          <p:cNvPr id="3" name="Content Placeholder 2"/>
          <p:cNvSpPr>
            <a:spLocks noGrp="1"/>
          </p:cNvSpPr>
          <p:nvPr>
            <p:ph idx="1"/>
          </p:nvPr>
        </p:nvSpPr>
        <p:spPr>
          <a:xfrm>
            <a:off x="1103086" y="2097537"/>
            <a:ext cx="6604000" cy="40794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8185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2184400"/>
            <a:ext cx="10515600" cy="23780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66086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140857"/>
            <a:ext cx="5181600" cy="40361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140857"/>
            <a:ext cx="5181600" cy="40361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7837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346200"/>
            <a:ext cx="10515600" cy="496888"/>
          </a:xfrm>
        </p:spPr>
        <p:txBody>
          <a:bodyPr/>
          <a:lstStyle/>
          <a:p>
            <a:r>
              <a:rPr lang="en-US" dirty="0"/>
              <a:t>Click to edit Master title style</a:t>
            </a:r>
          </a:p>
        </p:txBody>
      </p:sp>
      <p:sp>
        <p:nvSpPr>
          <p:cNvPr id="3" name="Text Placeholder 2"/>
          <p:cNvSpPr>
            <a:spLocks noGrp="1"/>
          </p:cNvSpPr>
          <p:nvPr>
            <p:ph type="body" idx="1"/>
          </p:nvPr>
        </p:nvSpPr>
        <p:spPr>
          <a:xfrm>
            <a:off x="839788" y="2133599"/>
            <a:ext cx="5157787" cy="371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133599"/>
            <a:ext cx="5183188" cy="371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5592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33058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620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1295400"/>
            <a:ext cx="3932237" cy="545951"/>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47604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1"/>
          </p:nvPr>
        </p:nvSpPr>
        <p:spPr>
          <a:xfrm>
            <a:off x="208005" y="6413414"/>
            <a:ext cx="4114800" cy="365125"/>
          </a:xfrm>
          <a:prstGeom prst="rect">
            <a:avLst/>
          </a:prstGeom>
        </p:spPr>
        <p:txBody>
          <a:bodyPr/>
          <a:lstStyle>
            <a:lvl1pPr>
              <a:defRPr>
                <a:solidFill>
                  <a:schemeClr val="bg1"/>
                </a:solidFill>
              </a:defRPr>
            </a:lvl1pPr>
          </a:lstStyle>
          <a:p>
            <a:r>
              <a:rPr lang="en-US" dirty="0"/>
              <a:t>research.psu.edu/</a:t>
            </a:r>
            <a:r>
              <a:rPr lang="en-US" dirty="0" err="1"/>
              <a:t>orp</a:t>
            </a:r>
            <a:endParaRPr lang="en-US" dirty="0"/>
          </a:p>
        </p:txBody>
      </p:sp>
    </p:spTree>
    <p:extLst>
      <p:ext uri="{BB962C8B-B14F-4D97-AF65-F5344CB8AC3E}">
        <p14:creationId xmlns:p14="http://schemas.microsoft.com/office/powerpoint/2010/main" val="973818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5762"/>
            <a:ext cx="3932237" cy="892628"/>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2057400"/>
            <a:ext cx="6172200"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58269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6016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111829"/>
            <a:ext cx="2628900" cy="40651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2111829"/>
            <a:ext cx="7734300" cy="406513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2444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4208736"/>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31454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1"/>
          </p:nvPr>
        </p:nvSpPr>
        <p:spPr>
          <a:xfrm>
            <a:off x="208005" y="6413414"/>
            <a:ext cx="4114800" cy="365125"/>
          </a:xfrm>
          <a:prstGeom prst="rect">
            <a:avLst/>
          </a:prstGeom>
        </p:spPr>
        <p:txBody>
          <a:bodyPr/>
          <a:lstStyle>
            <a:lvl1pPr>
              <a:defRPr>
                <a:solidFill>
                  <a:schemeClr val="bg1"/>
                </a:solidFill>
              </a:defRPr>
            </a:lvl1pPr>
          </a:lstStyle>
          <a:p>
            <a:r>
              <a:rPr lang="en-US" dirty="0"/>
              <a:t>research.psu.edu/</a:t>
            </a:r>
            <a:r>
              <a:rPr lang="en-US" dirty="0" err="1"/>
              <a:t>orp</a:t>
            </a:r>
            <a:endParaRPr lang="en-US" dirty="0"/>
          </a:p>
        </p:txBody>
      </p:sp>
    </p:spTree>
    <p:extLst>
      <p:ext uri="{BB962C8B-B14F-4D97-AF65-F5344CB8AC3E}">
        <p14:creationId xmlns:p14="http://schemas.microsoft.com/office/powerpoint/2010/main" val="135328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3891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11"/>
          </p:nvPr>
        </p:nvSpPr>
        <p:spPr>
          <a:xfrm>
            <a:off x="208005" y="6413414"/>
            <a:ext cx="4114800" cy="365125"/>
          </a:xfrm>
          <a:prstGeom prst="rect">
            <a:avLst/>
          </a:prstGeom>
        </p:spPr>
        <p:txBody>
          <a:bodyPr/>
          <a:lstStyle>
            <a:lvl1pPr>
              <a:defRPr>
                <a:solidFill>
                  <a:schemeClr val="bg1"/>
                </a:solidFill>
              </a:defRPr>
            </a:lvl1pPr>
          </a:lstStyle>
          <a:p>
            <a:r>
              <a:rPr lang="en-US" dirty="0"/>
              <a:t>research.psu.edu/</a:t>
            </a:r>
            <a:r>
              <a:rPr lang="en-US" dirty="0" err="1"/>
              <a:t>orp</a:t>
            </a:r>
            <a:endParaRPr lang="en-US" dirty="0"/>
          </a:p>
        </p:txBody>
      </p:sp>
    </p:spTree>
    <p:extLst>
      <p:ext uri="{BB962C8B-B14F-4D97-AF65-F5344CB8AC3E}">
        <p14:creationId xmlns:p14="http://schemas.microsoft.com/office/powerpoint/2010/main" val="1844205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08005" y="6413414"/>
            <a:ext cx="4114800" cy="365125"/>
          </a:xfrm>
          <a:prstGeom prst="rect">
            <a:avLst/>
          </a:prstGeom>
        </p:spPr>
        <p:txBody>
          <a:bodyPr/>
          <a:lstStyle>
            <a:lvl1pPr>
              <a:defRPr>
                <a:solidFill>
                  <a:schemeClr val="bg1"/>
                </a:solidFill>
              </a:defRPr>
            </a:lvl1pPr>
          </a:lstStyle>
          <a:p>
            <a:r>
              <a:rPr lang="en-US" dirty="0"/>
              <a:t>research.psu.edu/</a:t>
            </a:r>
            <a:r>
              <a:rPr lang="en-US" dirty="0" err="1"/>
              <a:t>orp</a:t>
            </a:r>
            <a:endParaRPr lang="en-US" dirty="0"/>
          </a:p>
        </p:txBody>
      </p:sp>
    </p:spTree>
    <p:extLst>
      <p:ext uri="{BB962C8B-B14F-4D97-AF65-F5344CB8AC3E}">
        <p14:creationId xmlns:p14="http://schemas.microsoft.com/office/powerpoint/2010/main" val="925571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p:cNvSpPr>
            <a:spLocks noGrp="1"/>
          </p:cNvSpPr>
          <p:nvPr>
            <p:ph type="ftr" sz="quarter" idx="11"/>
          </p:nvPr>
        </p:nvSpPr>
        <p:spPr>
          <a:xfrm>
            <a:off x="208005" y="6413414"/>
            <a:ext cx="4114800" cy="365125"/>
          </a:xfrm>
          <a:prstGeom prst="rect">
            <a:avLst/>
          </a:prstGeom>
        </p:spPr>
        <p:txBody>
          <a:bodyPr/>
          <a:lstStyle>
            <a:lvl1pPr>
              <a:defRPr>
                <a:solidFill>
                  <a:schemeClr val="bg1"/>
                </a:solidFill>
              </a:defRPr>
            </a:lvl1pPr>
          </a:lstStyle>
          <a:p>
            <a:r>
              <a:rPr lang="en-US" dirty="0"/>
              <a:t>research.psu.edu/</a:t>
            </a:r>
            <a:r>
              <a:rPr lang="en-US" dirty="0" err="1"/>
              <a:t>orp</a:t>
            </a:r>
            <a:endParaRPr lang="en-US" dirty="0"/>
          </a:p>
        </p:txBody>
      </p:sp>
    </p:spTree>
    <p:extLst>
      <p:ext uri="{BB962C8B-B14F-4D97-AF65-F5344CB8AC3E}">
        <p14:creationId xmlns:p14="http://schemas.microsoft.com/office/powerpoint/2010/main" val="1853691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p:cNvSpPr>
            <a:spLocks noGrp="1"/>
          </p:cNvSpPr>
          <p:nvPr>
            <p:ph type="ftr" sz="quarter" idx="11"/>
          </p:nvPr>
        </p:nvSpPr>
        <p:spPr>
          <a:xfrm>
            <a:off x="208005" y="6413414"/>
            <a:ext cx="4114800" cy="365125"/>
          </a:xfrm>
          <a:prstGeom prst="rect">
            <a:avLst/>
          </a:prstGeom>
        </p:spPr>
        <p:txBody>
          <a:bodyPr/>
          <a:lstStyle>
            <a:lvl1pPr>
              <a:defRPr>
                <a:solidFill>
                  <a:schemeClr val="bg1"/>
                </a:solidFill>
              </a:defRPr>
            </a:lvl1pPr>
          </a:lstStyle>
          <a:p>
            <a:r>
              <a:rPr lang="en-US" dirty="0"/>
              <a:t>research.psu.edu/</a:t>
            </a:r>
            <a:r>
              <a:rPr lang="en-US" dirty="0" err="1"/>
              <a:t>orp</a:t>
            </a:r>
            <a:endParaRPr lang="en-US" dirty="0"/>
          </a:p>
        </p:txBody>
      </p:sp>
    </p:spTree>
    <p:extLst>
      <p:ext uri="{BB962C8B-B14F-4D97-AF65-F5344CB8AC3E}">
        <p14:creationId xmlns:p14="http://schemas.microsoft.com/office/powerpoint/2010/main" val="1447050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0" y="6295495"/>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8467725" y="6366426"/>
            <a:ext cx="3533775" cy="369332"/>
          </a:xfrm>
          <a:prstGeom prst="rect">
            <a:avLst/>
          </a:prstGeom>
          <a:noFill/>
        </p:spPr>
        <p:txBody>
          <a:bodyPr wrap="square" rtlCol="0">
            <a:spAutoFit/>
          </a:bodyPr>
          <a:lstStyle/>
          <a:p>
            <a:r>
              <a:rPr lang="en-US" dirty="0">
                <a:solidFill>
                  <a:schemeClr val="bg1"/>
                </a:solidFill>
              </a:rPr>
              <a:t>The Office for Research Protections</a:t>
            </a:r>
          </a:p>
        </p:txBody>
      </p:sp>
    </p:spTree>
    <p:extLst>
      <p:ext uri="{BB962C8B-B14F-4D97-AF65-F5344CB8AC3E}">
        <p14:creationId xmlns:p14="http://schemas.microsoft.com/office/powerpoint/2010/main" val="21602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2097537"/>
            <a:ext cx="6868886" cy="407942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6" descr="Image result for penn state logo vecto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18733" y="148264"/>
            <a:ext cx="1907574" cy="8826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123824" y="6467861"/>
            <a:ext cx="11934825" cy="307777"/>
          </a:xfrm>
          <a:prstGeom prst="rect">
            <a:avLst/>
          </a:prstGeom>
          <a:noFill/>
        </p:spPr>
        <p:txBody>
          <a:bodyPr wrap="square" rtlCol="0">
            <a:spAutoFit/>
          </a:bodyPr>
          <a:lstStyle/>
          <a:p>
            <a:pPr algn="r"/>
            <a:r>
              <a:rPr lang="en-US" sz="1400" dirty="0">
                <a:solidFill>
                  <a:prstClr val="white"/>
                </a:solidFill>
              </a:rPr>
              <a:t>      Unmanned Aircraft (UA) Operations and SY45 Module | Office for Research Protections</a:t>
            </a:r>
          </a:p>
        </p:txBody>
      </p:sp>
      <p:sp>
        <p:nvSpPr>
          <p:cNvPr id="2" name="Title Placeholder 1"/>
          <p:cNvSpPr>
            <a:spLocks noGrp="1"/>
          </p:cNvSpPr>
          <p:nvPr>
            <p:ph type="title"/>
          </p:nvPr>
        </p:nvSpPr>
        <p:spPr>
          <a:xfrm>
            <a:off x="466726" y="1262169"/>
            <a:ext cx="6919686" cy="617364"/>
          </a:xfrm>
          <a:prstGeom prst="rect">
            <a:avLst/>
          </a:prstGeom>
        </p:spPr>
        <p:txBody>
          <a:bodyPr vert="horz" lIns="91440" tIns="45720" rIns="91440" bIns="45720" rtlCol="0" anchor="ctr">
            <a:normAutofit/>
          </a:bodyPr>
          <a:lstStyle/>
          <a:p>
            <a:r>
              <a:rPr lang="en-US"/>
              <a:t>Click to edit Master title style</a:t>
            </a:r>
            <a:endParaRPr lang="en-US" dirty="0"/>
          </a:p>
        </p:txBody>
      </p:sp>
      <p:cxnSp>
        <p:nvCxnSpPr>
          <p:cNvPr id="16" name="Straight Connector 15"/>
          <p:cNvCxnSpPr/>
          <p:nvPr userDrawn="1"/>
        </p:nvCxnSpPr>
        <p:spPr>
          <a:xfrm>
            <a:off x="0" y="6372611"/>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656B2A57-A249-43CE-A280-4C8F3971D855}"/>
              </a:ext>
            </a:extLst>
          </p:cNvPr>
          <p:cNvSpPr/>
          <p:nvPr userDrawn="1"/>
        </p:nvSpPr>
        <p:spPr>
          <a:xfrm>
            <a:off x="5694221" y="6483927"/>
            <a:ext cx="3990109" cy="27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8306DCF-9F2C-47EE-A11E-30491C186651}"/>
              </a:ext>
            </a:extLst>
          </p:cNvPr>
          <p:cNvSpPr/>
          <p:nvPr userDrawn="1"/>
        </p:nvSpPr>
        <p:spPr>
          <a:xfrm>
            <a:off x="0" y="6176963"/>
            <a:ext cx="12192000" cy="3069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77347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9DC3E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80CFB65-4AD6-44EE-AF57-C9EC90C7D2E6}"/>
              </a:ext>
            </a:extLst>
          </p:cNvPr>
          <p:cNvSpPr>
            <a:spLocks noGrp="1" noChangeArrowheads="1"/>
          </p:cNvSpPr>
          <p:nvPr>
            <p:ph type="title"/>
          </p:nvPr>
        </p:nvSpPr>
        <p:spPr bwMode="auto">
          <a:xfrm>
            <a:off x="406400" y="304800"/>
            <a:ext cx="11176000" cy="1143000"/>
          </a:xfrm>
          <a:prstGeom prst="rect">
            <a:avLst/>
          </a:prstGeom>
          <a:gradFill rotWithShape="1">
            <a:gsLst>
              <a:gs pos="0">
                <a:srgbClr val="47669A">
                  <a:alpha val="75998"/>
                </a:srgbClr>
              </a:gs>
              <a:gs pos="100000">
                <a:srgbClr val="212F47">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6184304-3853-4C15-97A9-BC0676E45F91}"/>
              </a:ext>
            </a:extLst>
          </p:cNvPr>
          <p:cNvSpPr>
            <a:spLocks noGrp="1" noChangeArrowheads="1"/>
          </p:cNvSpPr>
          <p:nvPr>
            <p:ph type="body" idx="1"/>
          </p:nvPr>
        </p:nvSpPr>
        <p:spPr bwMode="auto">
          <a:xfrm>
            <a:off x="406400" y="1600200"/>
            <a:ext cx="11176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085110220"/>
      </p:ext>
    </p:extLst>
  </p:cSld>
  <p:clrMap bg1="lt1" tx1="dk1" bg2="lt2" tx2="dk2" accent1="accent1" accent2="accent2" accent3="accent3" accent4="accent4" accent5="accent5" accent6="accent6" hlink="hlink" folHlink="folHlink"/>
  <p:sldLayoutIdLst>
    <p:sldLayoutId id="2147483673" r:id="rId1"/>
  </p:sldLayoutIdLst>
  <p:transition>
    <p:fade thruBlk="1"/>
  </p:transition>
  <p:txStyles>
    <p:titleStyle>
      <a:lvl1pPr algn="ctr" rtl="0" eaLnBrk="0" fontAlgn="base" hangingPunct="0">
        <a:spcBef>
          <a:spcPct val="0"/>
        </a:spcBef>
        <a:spcAft>
          <a:spcPct val="0"/>
        </a:spcAft>
        <a:defRPr sz="4000">
          <a:solidFill>
            <a:schemeClr val="tx2"/>
          </a:solidFill>
          <a:latin typeface="+mj-lt"/>
          <a:ea typeface="ＭＳ Ｐゴシック" pitchFamily="43" charset="-128"/>
          <a:cs typeface="ＭＳ Ｐゴシック" charset="-128"/>
        </a:defRPr>
      </a:lvl1pPr>
      <a:lvl2pPr algn="ctr" rtl="0" eaLnBrk="0" fontAlgn="base" hangingPunct="0">
        <a:spcBef>
          <a:spcPct val="0"/>
        </a:spcBef>
        <a:spcAft>
          <a:spcPct val="0"/>
        </a:spcAft>
        <a:defRPr sz="4000">
          <a:solidFill>
            <a:schemeClr val="tx2"/>
          </a:solidFill>
          <a:latin typeface="Verdana" pitchFamily="34" charset="0"/>
          <a:ea typeface="ＭＳ Ｐゴシック" pitchFamily="43" charset="-128"/>
          <a:cs typeface="ＭＳ Ｐゴシック" charset="-128"/>
        </a:defRPr>
      </a:lvl2pPr>
      <a:lvl3pPr algn="ctr" rtl="0" eaLnBrk="0" fontAlgn="base" hangingPunct="0">
        <a:spcBef>
          <a:spcPct val="0"/>
        </a:spcBef>
        <a:spcAft>
          <a:spcPct val="0"/>
        </a:spcAft>
        <a:defRPr sz="4000">
          <a:solidFill>
            <a:schemeClr val="tx2"/>
          </a:solidFill>
          <a:latin typeface="Verdana" pitchFamily="34" charset="0"/>
          <a:ea typeface="ＭＳ Ｐゴシック" pitchFamily="43" charset="-128"/>
          <a:cs typeface="ＭＳ Ｐゴシック" charset="-128"/>
        </a:defRPr>
      </a:lvl3pPr>
      <a:lvl4pPr algn="ctr" rtl="0" eaLnBrk="0" fontAlgn="base" hangingPunct="0">
        <a:spcBef>
          <a:spcPct val="0"/>
        </a:spcBef>
        <a:spcAft>
          <a:spcPct val="0"/>
        </a:spcAft>
        <a:defRPr sz="4000">
          <a:solidFill>
            <a:schemeClr val="tx2"/>
          </a:solidFill>
          <a:latin typeface="Verdana" pitchFamily="34" charset="0"/>
          <a:ea typeface="ＭＳ Ｐゴシック" pitchFamily="43" charset="-128"/>
          <a:cs typeface="ＭＳ Ｐゴシック" charset="-128"/>
        </a:defRPr>
      </a:lvl4pPr>
      <a:lvl5pPr algn="ctr" rtl="0" eaLnBrk="0" fontAlgn="base" hangingPunct="0">
        <a:spcBef>
          <a:spcPct val="0"/>
        </a:spcBef>
        <a:spcAft>
          <a:spcPct val="0"/>
        </a:spcAft>
        <a:defRPr sz="4000">
          <a:solidFill>
            <a:schemeClr val="tx2"/>
          </a:solidFill>
          <a:latin typeface="Verdana" pitchFamily="34" charset="0"/>
          <a:ea typeface="ＭＳ Ｐゴシック" pitchFamily="43" charset="-128"/>
          <a:cs typeface="ＭＳ Ｐゴシック" charset="-128"/>
        </a:defRPr>
      </a:lvl5pPr>
      <a:lvl6pPr marL="457200" algn="ctr" rtl="0" fontAlgn="base">
        <a:spcBef>
          <a:spcPct val="0"/>
        </a:spcBef>
        <a:spcAft>
          <a:spcPct val="0"/>
        </a:spcAft>
        <a:defRPr sz="4000">
          <a:solidFill>
            <a:schemeClr val="tx2"/>
          </a:solidFill>
          <a:latin typeface="Verdana" pitchFamily="34" charset="0"/>
        </a:defRPr>
      </a:lvl6pPr>
      <a:lvl7pPr marL="914400" algn="ctr" rtl="0" fontAlgn="base">
        <a:spcBef>
          <a:spcPct val="0"/>
        </a:spcBef>
        <a:spcAft>
          <a:spcPct val="0"/>
        </a:spcAft>
        <a:defRPr sz="4000">
          <a:solidFill>
            <a:schemeClr val="tx2"/>
          </a:solidFill>
          <a:latin typeface="Verdana" pitchFamily="34" charset="0"/>
        </a:defRPr>
      </a:lvl7pPr>
      <a:lvl8pPr marL="1371600" algn="ctr" rtl="0" fontAlgn="base">
        <a:spcBef>
          <a:spcPct val="0"/>
        </a:spcBef>
        <a:spcAft>
          <a:spcPct val="0"/>
        </a:spcAft>
        <a:defRPr sz="4000">
          <a:solidFill>
            <a:schemeClr val="tx2"/>
          </a:solidFill>
          <a:latin typeface="Verdana" pitchFamily="34" charset="0"/>
        </a:defRPr>
      </a:lvl8pPr>
      <a:lvl9pPr marL="1828800" algn="ctr" rtl="0" fontAlgn="base">
        <a:spcBef>
          <a:spcPct val="0"/>
        </a:spcBef>
        <a:spcAft>
          <a:spcPct val="0"/>
        </a:spcAft>
        <a:defRPr sz="40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rgbClr val="47669A"/>
          </a:solidFill>
          <a:latin typeface="+mn-lt"/>
          <a:ea typeface="ＭＳ Ｐゴシック" pitchFamily="43" charset="-128"/>
          <a:cs typeface="ＭＳ Ｐゴシック" charset="-128"/>
        </a:defRPr>
      </a:lvl1pPr>
      <a:lvl2pPr marL="742950" indent="-285750" algn="l" rtl="0" eaLnBrk="0" fontAlgn="base" hangingPunct="0">
        <a:spcBef>
          <a:spcPct val="20000"/>
        </a:spcBef>
        <a:spcAft>
          <a:spcPct val="0"/>
        </a:spcAft>
        <a:buChar char="–"/>
        <a:defRPr sz="2800">
          <a:solidFill>
            <a:srgbClr val="47669A"/>
          </a:solidFill>
          <a:latin typeface="+mn-lt"/>
          <a:ea typeface="ＭＳ Ｐゴシック" pitchFamily="43" charset="-128"/>
          <a:cs typeface="ＭＳ Ｐゴシック"/>
        </a:defRPr>
      </a:lvl2pPr>
      <a:lvl3pPr marL="1143000" indent="-228600" algn="l" rtl="0" eaLnBrk="0" fontAlgn="base" hangingPunct="0">
        <a:spcBef>
          <a:spcPct val="20000"/>
        </a:spcBef>
        <a:spcAft>
          <a:spcPct val="0"/>
        </a:spcAft>
        <a:buChar char="•"/>
        <a:defRPr sz="2400" i="1">
          <a:solidFill>
            <a:srgbClr val="47669A"/>
          </a:solidFill>
          <a:latin typeface="+mn-lt"/>
          <a:ea typeface="ＭＳ Ｐゴシック" pitchFamily="43" charset="-128"/>
          <a:cs typeface="ＭＳ Ｐゴシック"/>
        </a:defRPr>
      </a:lvl3pPr>
      <a:lvl4pPr marL="1600200" indent="-228600" algn="l" rtl="0" eaLnBrk="0" fontAlgn="base" hangingPunct="0">
        <a:spcBef>
          <a:spcPct val="20000"/>
        </a:spcBef>
        <a:spcAft>
          <a:spcPct val="0"/>
        </a:spcAft>
        <a:buChar char="–"/>
        <a:defRPr sz="2000">
          <a:solidFill>
            <a:srgbClr val="47669A"/>
          </a:solidFill>
          <a:latin typeface="+mn-lt"/>
          <a:ea typeface="ＭＳ Ｐゴシック" pitchFamily="43" charset="-128"/>
          <a:cs typeface="ＭＳ Ｐゴシック"/>
        </a:defRPr>
      </a:lvl4pPr>
      <a:lvl5pPr marL="2057400" indent="-228600" algn="l" rtl="0" eaLnBrk="0" fontAlgn="base" hangingPunct="0">
        <a:spcBef>
          <a:spcPct val="20000"/>
        </a:spcBef>
        <a:spcAft>
          <a:spcPct val="0"/>
        </a:spcAft>
        <a:buChar char="»"/>
        <a:defRPr sz="2000" i="1">
          <a:solidFill>
            <a:srgbClr val="47669A"/>
          </a:solidFill>
          <a:latin typeface="+mn-lt"/>
          <a:ea typeface="ＭＳ Ｐゴシック" pitchFamily="43" charset="-128"/>
          <a:cs typeface="ＭＳ Ｐゴシック"/>
        </a:defRPr>
      </a:lvl5pPr>
      <a:lvl6pPr marL="2514600" indent="-228600" algn="l" rtl="0" fontAlgn="base">
        <a:spcBef>
          <a:spcPct val="20000"/>
        </a:spcBef>
        <a:spcAft>
          <a:spcPct val="0"/>
        </a:spcAft>
        <a:buChar char="»"/>
        <a:defRPr sz="2000" i="1">
          <a:solidFill>
            <a:srgbClr val="47669A"/>
          </a:solidFill>
          <a:latin typeface="+mn-lt"/>
        </a:defRPr>
      </a:lvl6pPr>
      <a:lvl7pPr marL="2971800" indent="-228600" algn="l" rtl="0" fontAlgn="base">
        <a:spcBef>
          <a:spcPct val="20000"/>
        </a:spcBef>
        <a:spcAft>
          <a:spcPct val="0"/>
        </a:spcAft>
        <a:buChar char="»"/>
        <a:defRPr sz="2000" i="1">
          <a:solidFill>
            <a:srgbClr val="47669A"/>
          </a:solidFill>
          <a:latin typeface="+mn-lt"/>
        </a:defRPr>
      </a:lvl7pPr>
      <a:lvl8pPr marL="3429000" indent="-228600" algn="l" rtl="0" fontAlgn="base">
        <a:spcBef>
          <a:spcPct val="20000"/>
        </a:spcBef>
        <a:spcAft>
          <a:spcPct val="0"/>
        </a:spcAft>
        <a:buChar char="»"/>
        <a:defRPr sz="2000" i="1">
          <a:solidFill>
            <a:srgbClr val="47669A"/>
          </a:solidFill>
          <a:latin typeface="+mn-lt"/>
        </a:defRPr>
      </a:lvl8pPr>
      <a:lvl9pPr marL="3886200" indent="-228600" algn="l" rtl="0" fontAlgn="base">
        <a:spcBef>
          <a:spcPct val="20000"/>
        </a:spcBef>
        <a:spcAft>
          <a:spcPct val="0"/>
        </a:spcAft>
        <a:buChar char="»"/>
        <a:defRPr sz="2000" i="1">
          <a:solidFill>
            <a:srgbClr val="47669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themeOverride" Target="../theme/themeOverride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3.xml"/><Relationship Id="rId1" Type="http://schemas.openxmlformats.org/officeDocument/2006/relationships/themeOverride" Target="../theme/themeOverride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3.xml"/><Relationship Id="rId1" Type="http://schemas.openxmlformats.org/officeDocument/2006/relationships/themeOverride" Target="../theme/themeOverride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3.xml"/><Relationship Id="rId1" Type="http://schemas.openxmlformats.org/officeDocument/2006/relationships/themeOverride" Target="../theme/themeOverride5.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3.xml"/><Relationship Id="rId1" Type="http://schemas.openxmlformats.org/officeDocument/2006/relationships/themeOverride" Target="../theme/themeOverride6.xml"/><Relationship Id="rId5" Type="http://schemas.openxmlformats.org/officeDocument/2006/relationships/image" Target="../media/image4.png"/><Relationship Id="rId4" Type="http://schemas.openxmlformats.org/officeDocument/2006/relationships/hyperlink" Target="mailto:coistaff@psu.edu"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12290" y="804065"/>
            <a:ext cx="10889293" cy="2387600"/>
          </a:xfrm>
        </p:spPr>
        <p:txBody>
          <a:bodyPr/>
          <a:lstStyle/>
          <a:p>
            <a:r>
              <a:rPr lang="en-US" b="1" dirty="0">
                <a:solidFill>
                  <a:schemeClr val="bg1"/>
                </a:solidFill>
              </a:rPr>
              <a:t>Office for Research Protections</a:t>
            </a:r>
          </a:p>
        </p:txBody>
      </p:sp>
      <p:sp>
        <p:nvSpPr>
          <p:cNvPr id="3" name="Subtitle 2"/>
          <p:cNvSpPr>
            <a:spLocks noGrp="1"/>
          </p:cNvSpPr>
          <p:nvPr>
            <p:ph type="subTitle" idx="1"/>
          </p:nvPr>
        </p:nvSpPr>
        <p:spPr>
          <a:xfrm>
            <a:off x="1517660" y="3518268"/>
            <a:ext cx="9144000" cy="906164"/>
          </a:xfrm>
        </p:spPr>
        <p:txBody>
          <a:bodyPr>
            <a:noAutofit/>
          </a:bodyPr>
          <a:lstStyle/>
          <a:p>
            <a:r>
              <a:rPr lang="en-US" sz="3000" dirty="0">
                <a:solidFill>
                  <a:schemeClr val="accent1"/>
                </a:solidFill>
              </a:rPr>
              <a:t>Candice Yekel</a:t>
            </a:r>
          </a:p>
          <a:p>
            <a:r>
              <a:rPr lang="en-US" sz="3000" dirty="0">
                <a:solidFill>
                  <a:schemeClr val="accent1"/>
                </a:solidFill>
              </a:rPr>
              <a:t>Associate Vice President for Research</a:t>
            </a:r>
          </a:p>
        </p:txBody>
      </p:sp>
      <p:grpSp>
        <p:nvGrpSpPr>
          <p:cNvPr id="4" name="Group 3"/>
          <p:cNvGrpSpPr/>
          <p:nvPr/>
        </p:nvGrpSpPr>
        <p:grpSpPr>
          <a:xfrm>
            <a:off x="9128308" y="5387843"/>
            <a:ext cx="4255535" cy="1266873"/>
            <a:chOff x="213891" y="5433310"/>
            <a:chExt cx="4255535" cy="1266873"/>
          </a:xfrm>
        </p:grpSpPr>
        <p:grpSp>
          <p:nvGrpSpPr>
            <p:cNvPr id="5" name="Group 4"/>
            <p:cNvGrpSpPr/>
            <p:nvPr/>
          </p:nvGrpSpPr>
          <p:grpSpPr>
            <a:xfrm>
              <a:off x="213891" y="5433310"/>
              <a:ext cx="4255535" cy="1229482"/>
              <a:chOff x="312085" y="5322242"/>
              <a:chExt cx="4255535" cy="1229482"/>
            </a:xfrm>
          </p:grpSpPr>
          <p:grpSp>
            <p:nvGrpSpPr>
              <p:cNvPr id="8" name="Group 7"/>
              <p:cNvGrpSpPr/>
              <p:nvPr/>
            </p:nvGrpSpPr>
            <p:grpSpPr>
              <a:xfrm>
                <a:off x="835348" y="5322242"/>
                <a:ext cx="3732272" cy="1200329"/>
                <a:chOff x="1582678" y="2987591"/>
                <a:chExt cx="3732272" cy="1200329"/>
              </a:xfrm>
            </p:grpSpPr>
            <p:sp>
              <p:nvSpPr>
                <p:cNvPr id="13" name="TextBox 12"/>
                <p:cNvSpPr txBox="1"/>
                <p:nvPr/>
              </p:nvSpPr>
              <p:spPr>
                <a:xfrm>
                  <a:off x="1582678" y="3218737"/>
                  <a:ext cx="1770122" cy="523220"/>
                </a:xfrm>
                <a:prstGeom prst="rect">
                  <a:avLst/>
                </a:prstGeom>
                <a:noFill/>
              </p:spPr>
              <p:txBody>
                <a:bodyPr wrap="square" rtlCol="0">
                  <a:spAutoFit/>
                </a:bodyPr>
                <a:lstStyle/>
                <a:p>
                  <a:r>
                    <a:rPr lang="en-US" sz="2800" b="1" dirty="0">
                      <a:solidFill>
                        <a:schemeClr val="accent6">
                          <a:lumMod val="40000"/>
                          <a:lumOff val="60000"/>
                        </a:schemeClr>
                      </a:solidFill>
                    </a:rPr>
                    <a:t>Re search </a:t>
                  </a:r>
                </a:p>
              </p:txBody>
            </p:sp>
            <p:sp>
              <p:nvSpPr>
                <p:cNvPr id="14" name="TextBox 13"/>
                <p:cNvSpPr txBox="1"/>
                <p:nvPr/>
              </p:nvSpPr>
              <p:spPr>
                <a:xfrm>
                  <a:off x="1840423" y="2987591"/>
                  <a:ext cx="514350" cy="1200329"/>
                </a:xfrm>
                <a:prstGeom prst="rect">
                  <a:avLst/>
                </a:prstGeom>
                <a:noFill/>
              </p:spPr>
              <p:txBody>
                <a:bodyPr wrap="square" rtlCol="0">
                  <a:spAutoFit/>
                </a:bodyPr>
                <a:lstStyle/>
                <a:p>
                  <a:r>
                    <a:rPr lang="en-US" sz="7200" dirty="0">
                      <a:solidFill>
                        <a:schemeClr val="accent5">
                          <a:lumMod val="20000"/>
                          <a:lumOff val="80000"/>
                        </a:schemeClr>
                      </a:solidFill>
                      <a:latin typeface="Batang" panose="02030600000101010101" pitchFamily="18" charset="-127"/>
                      <a:ea typeface="Batang" panose="02030600000101010101" pitchFamily="18" charset="-127"/>
                    </a:rPr>
                    <a:t>I</a:t>
                  </a:r>
                </a:p>
              </p:txBody>
            </p:sp>
            <p:sp>
              <p:nvSpPr>
                <p:cNvPr id="15" name="TextBox 14"/>
                <p:cNvSpPr txBox="1"/>
                <p:nvPr/>
              </p:nvSpPr>
              <p:spPr>
                <a:xfrm>
                  <a:off x="2078548" y="3399741"/>
                  <a:ext cx="3236402" cy="646331"/>
                </a:xfrm>
                <a:prstGeom prst="rect">
                  <a:avLst/>
                </a:prstGeom>
                <a:noFill/>
              </p:spPr>
              <p:txBody>
                <a:bodyPr wrap="square" rtlCol="0">
                  <a:spAutoFit/>
                </a:bodyPr>
                <a:lstStyle/>
                <a:p>
                  <a:r>
                    <a:rPr lang="en-US" sz="3600" dirty="0" err="1">
                      <a:solidFill>
                        <a:schemeClr val="accent5">
                          <a:lumMod val="20000"/>
                          <a:lumOff val="80000"/>
                        </a:schemeClr>
                      </a:solidFill>
                    </a:rPr>
                    <a:t>ntegrity</a:t>
                  </a:r>
                  <a:endParaRPr lang="en-US" sz="3600" dirty="0">
                    <a:solidFill>
                      <a:schemeClr val="accent5">
                        <a:lumMod val="20000"/>
                        <a:lumOff val="80000"/>
                      </a:schemeClr>
                    </a:solidFill>
                  </a:endParaRPr>
                </a:p>
              </p:txBody>
            </p:sp>
          </p:grpSp>
          <p:sp>
            <p:nvSpPr>
              <p:cNvPr id="9" name="Oval 8"/>
              <p:cNvSpPr/>
              <p:nvPr/>
            </p:nvSpPr>
            <p:spPr>
              <a:xfrm>
                <a:off x="312085" y="5759524"/>
                <a:ext cx="540037" cy="56719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77953" y="6028159"/>
                <a:ext cx="348337" cy="369422"/>
              </a:xfrm>
              <a:prstGeom prst="ellipse">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44328" y="6212870"/>
                <a:ext cx="257745" cy="252636"/>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45625" y="6403102"/>
                <a:ext cx="159336" cy="148622"/>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1304050" y="5499854"/>
              <a:ext cx="1091595" cy="369332"/>
            </a:xfrm>
            <a:prstGeom prst="rect">
              <a:avLst/>
            </a:prstGeom>
            <a:noFill/>
          </p:spPr>
          <p:txBody>
            <a:bodyPr wrap="square" rtlCol="0">
              <a:spAutoFit/>
            </a:bodyPr>
            <a:lstStyle/>
            <a:p>
              <a:r>
                <a:rPr lang="en-US" dirty="0">
                  <a:solidFill>
                    <a:schemeClr val="bg1"/>
                  </a:solidFill>
                </a:rPr>
                <a:t>where </a:t>
              </a:r>
            </a:p>
          </p:txBody>
        </p:sp>
        <p:sp>
          <p:nvSpPr>
            <p:cNvPr id="7" name="TextBox 6"/>
            <p:cNvSpPr txBox="1"/>
            <p:nvPr/>
          </p:nvSpPr>
          <p:spPr>
            <a:xfrm>
              <a:off x="1148853" y="6330851"/>
              <a:ext cx="1945882" cy="369332"/>
            </a:xfrm>
            <a:prstGeom prst="rect">
              <a:avLst/>
            </a:prstGeom>
            <a:noFill/>
          </p:spPr>
          <p:txBody>
            <a:bodyPr wrap="square" rtlCol="0">
              <a:spAutoFit/>
            </a:bodyPr>
            <a:lstStyle/>
            <a:p>
              <a:r>
                <a:rPr lang="en-US" dirty="0">
                  <a:solidFill>
                    <a:schemeClr val="bg1"/>
                  </a:solidFill>
                </a:rPr>
                <a:t>come together</a:t>
              </a:r>
            </a:p>
          </p:txBody>
        </p:sp>
      </p:gr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337" y="280690"/>
            <a:ext cx="3302000" cy="1041400"/>
          </a:xfrm>
          <a:prstGeom prst="rect">
            <a:avLst/>
          </a:prstGeom>
        </p:spPr>
      </p:pic>
    </p:spTree>
    <p:extLst>
      <p:ext uri="{BB962C8B-B14F-4D97-AF65-F5344CB8AC3E}">
        <p14:creationId xmlns:p14="http://schemas.microsoft.com/office/powerpoint/2010/main" val="174417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6808" y="337949"/>
            <a:ext cx="2114260" cy="1409507"/>
          </a:xfrm>
          <a:prstGeom prst="rect">
            <a:avLst/>
          </a:prstGeom>
        </p:spPr>
      </p:pic>
      <p:sp>
        <p:nvSpPr>
          <p:cNvPr id="2" name="Title 1"/>
          <p:cNvSpPr>
            <a:spLocks noGrp="1"/>
          </p:cNvSpPr>
          <p:nvPr>
            <p:ph type="ctrTitle"/>
          </p:nvPr>
        </p:nvSpPr>
        <p:spPr>
          <a:xfrm>
            <a:off x="2819856" y="2058194"/>
            <a:ext cx="6646338" cy="1681545"/>
          </a:xfrm>
        </p:spPr>
        <p:txBody>
          <a:bodyPr>
            <a:noAutofit/>
          </a:bodyPr>
          <a:lstStyle/>
          <a:p>
            <a:r>
              <a:rPr lang="en-US" sz="5000" dirty="0"/>
              <a:t>Unmanned Aircraft (UA) Operations</a:t>
            </a:r>
          </a:p>
        </p:txBody>
      </p:sp>
      <p:sp>
        <p:nvSpPr>
          <p:cNvPr id="3" name="Rectangle 2">
            <a:extLst>
              <a:ext uri="{FF2B5EF4-FFF2-40B4-BE49-F238E27FC236}">
                <a16:creationId xmlns:a16="http://schemas.microsoft.com/office/drawing/2014/main" id="{C397CB7D-06D5-4C5D-9F2D-94FB4233B4C1}"/>
              </a:ext>
            </a:extLst>
          </p:cNvPr>
          <p:cNvSpPr/>
          <p:nvPr/>
        </p:nvSpPr>
        <p:spPr>
          <a:xfrm>
            <a:off x="5314122" y="4545682"/>
            <a:ext cx="6096000" cy="2015936"/>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Calibri" panose="020F0502020204030204"/>
                <a:ea typeface="+mn-ea"/>
                <a:cs typeface="+mn-cs"/>
              </a:rPr>
              <a:t>April 15, 2019</a:t>
            </a:r>
            <a:br>
              <a:rPr kumimoji="0" lang="en-US" sz="25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500" b="0" i="0" u="none" strike="noStrike" kern="1200" cap="none" spc="0" normalizeH="0" baseline="0" noProof="0" dirty="0">
                <a:ln>
                  <a:noFill/>
                </a:ln>
                <a:solidFill>
                  <a:prstClr val="white"/>
                </a:solidFill>
                <a:effectLst/>
                <a:uLnTx/>
                <a:uFillTx/>
                <a:latin typeface="Calibri" panose="020F0502020204030204"/>
                <a:ea typeface="+mn-ea"/>
                <a:cs typeface="+mn-cs"/>
              </a:rPr>
              <a:t>Jenn Stewart, UA Operations Manager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Calibri" panose="020F0502020204030204"/>
                <a:ea typeface="+mn-ea"/>
                <a:cs typeface="+mn-cs"/>
              </a:rPr>
              <a:t>Office for Research Protections </a:t>
            </a:r>
            <a:br>
              <a:rPr kumimoji="0" lang="en-US" sz="25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en-US" sz="2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150F9BD6-F239-4E28-A31A-3438E08165BA}"/>
              </a:ext>
            </a:extLst>
          </p:cNvPr>
          <p:cNvSpPr/>
          <p:nvPr/>
        </p:nvSpPr>
        <p:spPr>
          <a:xfrm>
            <a:off x="-2" y="6176898"/>
            <a:ext cx="12192002" cy="6846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1752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52D70C-44EB-43BB-A627-D395BC6DF5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366" r="-1" b="-1"/>
          <a:stretch/>
        </p:blipFill>
        <p:spPr>
          <a:xfrm>
            <a:off x="20" y="10"/>
            <a:ext cx="6095974" cy="4252522"/>
          </a:xfrm>
          <a:prstGeom prst="rect">
            <a:avLst/>
          </a:prstGeom>
        </p:spPr>
      </p:pic>
      <p:pic>
        <p:nvPicPr>
          <p:cNvPr id="7" name="Picture 6">
            <a:extLst>
              <a:ext uri="{FF2B5EF4-FFF2-40B4-BE49-F238E27FC236}">
                <a16:creationId xmlns:a16="http://schemas.microsoft.com/office/drawing/2014/main" id="{4EFAB534-9A4C-46C4-86ED-38B87FA06A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87" r="3" b="3"/>
          <a:stretch/>
        </p:blipFill>
        <p:spPr>
          <a:xfrm rot="21600000">
            <a:off x="6095999" y="-681"/>
            <a:ext cx="6096001" cy="4253215"/>
          </a:xfrm>
          <a:prstGeom prst="rect">
            <a:avLst/>
          </a:prstGeom>
        </p:spPr>
      </p:pic>
      <p:cxnSp>
        <p:nvCxnSpPr>
          <p:cNvPr id="15" name="Straight Connector 11">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E0AF27E-22A6-414D-98FC-80D35FEEAD32}"/>
              </a:ext>
            </a:extLst>
          </p:cNvPr>
          <p:cNvSpPr txBox="1"/>
          <p:nvPr/>
        </p:nvSpPr>
        <p:spPr>
          <a:xfrm>
            <a:off x="3449961" y="3819538"/>
            <a:ext cx="2519859"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*Image credit: WPSU</a:t>
            </a:r>
          </a:p>
        </p:txBody>
      </p:sp>
      <p:sp>
        <p:nvSpPr>
          <p:cNvPr id="17" name="Rectangle 16">
            <a:extLst>
              <a:ext uri="{FF2B5EF4-FFF2-40B4-BE49-F238E27FC236}">
                <a16:creationId xmlns:a16="http://schemas.microsoft.com/office/drawing/2014/main" id="{9C1875CA-3604-410B-8122-75D7D7057098}"/>
              </a:ext>
            </a:extLst>
          </p:cNvPr>
          <p:cNvSpPr/>
          <p:nvPr/>
        </p:nvSpPr>
        <p:spPr>
          <a:xfrm>
            <a:off x="5611660" y="6487886"/>
            <a:ext cx="6580340" cy="370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07B4462B-0FEC-419D-B5DD-EF1669F13B48}"/>
              </a:ext>
            </a:extLst>
          </p:cNvPr>
          <p:cNvSpPr>
            <a:spLocks noGrp="1"/>
          </p:cNvSpPr>
          <p:nvPr>
            <p:ph type="title"/>
          </p:nvPr>
        </p:nvSpPr>
        <p:spPr>
          <a:xfrm>
            <a:off x="390144" y="4960890"/>
            <a:ext cx="8753856" cy="609374"/>
          </a:xfrm>
        </p:spPr>
        <p:txBody>
          <a:bodyPr>
            <a:noAutofit/>
          </a:bodyPr>
          <a:lstStyle/>
          <a:p>
            <a:r>
              <a:rPr lang="en-US" sz="5000" dirty="0">
                <a:solidFill>
                  <a:schemeClr val="tx1"/>
                </a:solidFill>
              </a:rPr>
              <a:t>Privacy or Safety Concerns?</a:t>
            </a:r>
          </a:p>
        </p:txBody>
      </p:sp>
    </p:spTree>
    <p:extLst>
      <p:ext uri="{BB962C8B-B14F-4D97-AF65-F5344CB8AC3E}">
        <p14:creationId xmlns:p14="http://schemas.microsoft.com/office/powerpoint/2010/main" val="5374498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7265" r="15782" b="-1"/>
          <a:stretch/>
        </p:blipFill>
        <p:spPr>
          <a:xfrm>
            <a:off x="3061261" y="10"/>
            <a:ext cx="3008534" cy="4261094"/>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6431" r="46619" b="-1"/>
          <a:stretch/>
        </p:blipFill>
        <p:spPr>
          <a:xfrm>
            <a:off x="6122522" y="10"/>
            <a:ext cx="3008376" cy="4261094"/>
          </a:xfrm>
          <a:prstGeom prst="rect">
            <a:avLst/>
          </a:prstGeom>
        </p:spPr>
      </p:pic>
      <p:cxnSp>
        <p:nvCxnSpPr>
          <p:cNvPr id="17" name="Straight Connector 16">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2614"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627B73E-D784-4780-AA33-DCDFE7DA16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27921"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9FF1850-8D1E-4E84-BD9E-F2E9069585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37307"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5A4C7A6-0F0D-4DBA-BA12-560607D76769}"/>
              </a:ext>
            </a:extLst>
          </p:cNvPr>
          <p:cNvSpPr txBox="1"/>
          <p:nvPr/>
        </p:nvSpPr>
        <p:spPr>
          <a:xfrm>
            <a:off x="6734081" y="4412343"/>
            <a:ext cx="178525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contractors</a:t>
            </a:r>
          </a:p>
        </p:txBody>
      </p:sp>
      <p:sp>
        <p:nvSpPr>
          <p:cNvPr id="20" name="TextBox 19">
            <a:extLst>
              <a:ext uri="{FF2B5EF4-FFF2-40B4-BE49-F238E27FC236}">
                <a16:creationId xmlns:a16="http://schemas.microsoft.com/office/drawing/2014/main" id="{6F7BA9D5-56F2-45B6-AE02-68E7BD8BA8B4}"/>
              </a:ext>
            </a:extLst>
          </p:cNvPr>
          <p:cNvSpPr txBox="1"/>
          <p:nvPr/>
        </p:nvSpPr>
        <p:spPr>
          <a:xfrm>
            <a:off x="3672663" y="4389607"/>
            <a:ext cx="178525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research</a:t>
            </a:r>
          </a:p>
        </p:txBody>
      </p:sp>
      <p:sp>
        <p:nvSpPr>
          <p:cNvPr id="22" name="TextBox 21">
            <a:extLst>
              <a:ext uri="{FF2B5EF4-FFF2-40B4-BE49-F238E27FC236}">
                <a16:creationId xmlns:a16="http://schemas.microsoft.com/office/drawing/2014/main" id="{54DD64D5-B6D1-453A-8AB1-181BE93917D5}"/>
              </a:ext>
            </a:extLst>
          </p:cNvPr>
          <p:cNvSpPr txBox="1"/>
          <p:nvPr/>
        </p:nvSpPr>
        <p:spPr>
          <a:xfrm>
            <a:off x="9746357" y="4414809"/>
            <a:ext cx="178525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departmental</a:t>
            </a:r>
          </a:p>
        </p:txBody>
      </p:sp>
      <p:sp>
        <p:nvSpPr>
          <p:cNvPr id="25" name="Rectangle 24">
            <a:extLst>
              <a:ext uri="{FF2B5EF4-FFF2-40B4-BE49-F238E27FC236}">
                <a16:creationId xmlns:a16="http://schemas.microsoft.com/office/drawing/2014/main" id="{6695189E-BDDA-4FE8-B55C-3A8B35211F72}"/>
              </a:ext>
            </a:extLst>
          </p:cNvPr>
          <p:cNvSpPr/>
          <p:nvPr/>
        </p:nvSpPr>
        <p:spPr>
          <a:xfrm>
            <a:off x="-2" y="6077508"/>
            <a:ext cx="12192002" cy="6846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945AB18-A831-4708-9C0D-9579EA03AB45}"/>
              </a:ext>
            </a:extLst>
          </p:cNvPr>
          <p:cNvSpPr/>
          <p:nvPr/>
        </p:nvSpPr>
        <p:spPr>
          <a:xfrm>
            <a:off x="-2" y="4963886"/>
            <a:ext cx="12192002" cy="1103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15B1D19-D144-49A7-BBC8-B63E316A5AA9}"/>
              </a:ext>
            </a:extLst>
          </p:cNvPr>
          <p:cNvSpPr/>
          <p:nvPr/>
        </p:nvSpPr>
        <p:spPr>
          <a:xfrm>
            <a:off x="6026253" y="4242136"/>
            <a:ext cx="156834" cy="7407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64218678-B0C9-4D2F-B851-821DC18CD0CF}"/>
              </a:ext>
            </a:extLst>
          </p:cNvPr>
          <p:cNvSpPr/>
          <p:nvPr/>
        </p:nvSpPr>
        <p:spPr>
          <a:xfrm>
            <a:off x="9079286" y="4220257"/>
            <a:ext cx="156834" cy="7407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E9F5BAAB-0492-4766-AEED-EAB4409810D2}"/>
              </a:ext>
            </a:extLst>
          </p:cNvPr>
          <p:cNvSpPr/>
          <p:nvPr/>
        </p:nvSpPr>
        <p:spPr>
          <a:xfrm>
            <a:off x="2971561" y="4244832"/>
            <a:ext cx="156834" cy="7407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404284" y="5118233"/>
            <a:ext cx="6110816" cy="1317643"/>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300" b="0" i="0" u="none" strike="noStrike" kern="1200" cap="none" spc="0" normalizeH="0" baseline="0" noProof="0" dirty="0">
                <a:ln>
                  <a:noFill/>
                </a:ln>
                <a:solidFill>
                  <a:prstClr val="white"/>
                </a:solidFill>
                <a:effectLst/>
                <a:uLnTx/>
                <a:uFillTx/>
                <a:latin typeface="Calibri Light" panose="020F0302020204030204"/>
                <a:ea typeface="+mn-ea"/>
                <a:cs typeface="+mn-cs"/>
              </a:rPr>
              <a:t>Usage at Penn State</a:t>
            </a:r>
          </a:p>
        </p:txBody>
      </p:sp>
      <p:pic>
        <p:nvPicPr>
          <p:cNvPr id="37" name="Picture 36">
            <a:extLst>
              <a:ext uri="{FF2B5EF4-FFF2-40B4-BE49-F238E27FC236}">
                <a16:creationId xmlns:a16="http://schemas.microsoft.com/office/drawing/2014/main" id="{BA290D7B-A79F-4B71-B03A-AD33F3E99F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99541" y="623529"/>
            <a:ext cx="4195309" cy="2946891"/>
          </a:xfrm>
          <a:prstGeom prst="rect">
            <a:avLst/>
          </a:prstGeom>
        </p:spPr>
      </p:pic>
      <p:sp>
        <p:nvSpPr>
          <p:cNvPr id="38" name="TextBox 37">
            <a:extLst>
              <a:ext uri="{FF2B5EF4-FFF2-40B4-BE49-F238E27FC236}">
                <a16:creationId xmlns:a16="http://schemas.microsoft.com/office/drawing/2014/main" id="{4303F5FF-37F5-49A2-AD6E-75BFD828CF8A}"/>
              </a:ext>
            </a:extLst>
          </p:cNvPr>
          <p:cNvSpPr txBox="1"/>
          <p:nvPr/>
        </p:nvSpPr>
        <p:spPr>
          <a:xfrm>
            <a:off x="593151" y="4397047"/>
            <a:ext cx="178525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teaching</a:t>
            </a:r>
          </a:p>
        </p:txBody>
      </p:sp>
      <p:pic>
        <p:nvPicPr>
          <p:cNvPr id="40" name="Picture 39">
            <a:extLst>
              <a:ext uri="{FF2B5EF4-FFF2-40B4-BE49-F238E27FC236}">
                <a16:creationId xmlns:a16="http://schemas.microsoft.com/office/drawing/2014/main" id="{BFA0335D-E039-4FD4-9F0C-1B780F4FD4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83625" y="0"/>
            <a:ext cx="3011932" cy="4189808"/>
          </a:xfrm>
          <a:prstGeom prst="rect">
            <a:avLst/>
          </a:prstGeom>
        </p:spPr>
      </p:pic>
    </p:spTree>
    <p:extLst>
      <p:ext uri="{BB962C8B-B14F-4D97-AF65-F5344CB8AC3E}">
        <p14:creationId xmlns:p14="http://schemas.microsoft.com/office/powerpoint/2010/main" val="188150068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68" y="3052256"/>
            <a:ext cx="3526080" cy="609374"/>
          </a:xfrm>
        </p:spPr>
        <p:txBody>
          <a:bodyPr>
            <a:noAutofit/>
          </a:bodyPr>
          <a:lstStyle/>
          <a:p>
            <a:pPr algn="ctr"/>
            <a:r>
              <a:rPr lang="en-US" sz="4300" dirty="0">
                <a:solidFill>
                  <a:schemeClr val="bg1"/>
                </a:solidFill>
              </a:rPr>
              <a:t>SY45 Cornerstone Drivers</a:t>
            </a:r>
          </a:p>
        </p:txBody>
      </p:sp>
      <p:sp>
        <p:nvSpPr>
          <p:cNvPr id="18" name="Rectangle 17"/>
          <p:cNvSpPr/>
          <p:nvPr/>
        </p:nvSpPr>
        <p:spPr>
          <a:xfrm>
            <a:off x="4678649" y="171335"/>
            <a:ext cx="2255342"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alibri" panose="020F0502020204030204"/>
                <a:ea typeface="+mn-ea"/>
                <a:cs typeface="+mn-cs"/>
              </a:rPr>
              <a:t>Use</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2546" y="851669"/>
            <a:ext cx="3442162" cy="2430995"/>
          </a:xfrm>
          <a:prstGeom prst="rect">
            <a:avLst/>
          </a:prstGeom>
        </p:spPr>
      </p:pic>
      <p:pic>
        <p:nvPicPr>
          <p:cNvPr id="19" name="Content Placeholder 5">
            <a:extLst>
              <a:ext uri="{FF2B5EF4-FFF2-40B4-BE49-F238E27FC236}">
                <a16:creationId xmlns:a16="http://schemas.microsoft.com/office/drawing/2014/main" id="{32C69DB8-5333-4334-A750-21AA0D876A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2547" y="3556552"/>
            <a:ext cx="3526080" cy="2443981"/>
          </a:xfrm>
          <a:prstGeom prst="rect">
            <a:avLst/>
          </a:prstGeom>
        </p:spPr>
      </p:pic>
      <p:sp>
        <p:nvSpPr>
          <p:cNvPr id="23" name="Rectangle 22">
            <a:extLst>
              <a:ext uri="{FF2B5EF4-FFF2-40B4-BE49-F238E27FC236}">
                <a16:creationId xmlns:a16="http://schemas.microsoft.com/office/drawing/2014/main" id="{6F676E74-FB7D-48ED-A525-E2F029E0187C}"/>
              </a:ext>
            </a:extLst>
          </p:cNvPr>
          <p:cNvSpPr/>
          <p:nvPr/>
        </p:nvSpPr>
        <p:spPr>
          <a:xfrm>
            <a:off x="5599491" y="6373586"/>
            <a:ext cx="6580340" cy="3701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EE8A7C7-14CD-472C-A9A7-7C684CC826FE}"/>
              </a:ext>
            </a:extLst>
          </p:cNvPr>
          <p:cNvSpPr/>
          <p:nvPr/>
        </p:nvSpPr>
        <p:spPr>
          <a:xfrm>
            <a:off x="4875956" y="6132667"/>
            <a:ext cx="2255342"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alibri" panose="020F0502020204030204"/>
                <a:ea typeface="+mn-ea"/>
                <a:cs typeface="+mn-cs"/>
              </a:rPr>
              <a:t>Compliance</a:t>
            </a:r>
          </a:p>
        </p:txBody>
      </p:sp>
      <p:sp>
        <p:nvSpPr>
          <p:cNvPr id="9" name="Content Placeholder 8"/>
          <p:cNvSpPr>
            <a:spLocks noGrp="1"/>
          </p:cNvSpPr>
          <p:nvPr>
            <p:ph idx="1"/>
          </p:nvPr>
        </p:nvSpPr>
        <p:spPr>
          <a:xfrm>
            <a:off x="8623120" y="6184127"/>
            <a:ext cx="2608245" cy="734563"/>
          </a:xfrm>
        </p:spPr>
        <p:txBody>
          <a:bodyPr>
            <a:noAutofit/>
          </a:bodyPr>
          <a:lstStyle/>
          <a:p>
            <a:pPr marL="0" indent="0" algn="ctr">
              <a:buNone/>
            </a:pPr>
            <a:r>
              <a:rPr lang="en-US" sz="3000" dirty="0"/>
              <a:t>Responsibility </a:t>
            </a:r>
          </a:p>
        </p:txBody>
      </p:sp>
      <p:sp>
        <p:nvSpPr>
          <p:cNvPr id="12" name="Rectangle 11"/>
          <p:cNvSpPr/>
          <p:nvPr/>
        </p:nvSpPr>
        <p:spPr>
          <a:xfrm>
            <a:off x="9004919" y="141642"/>
            <a:ext cx="1228798" cy="5539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alibri" panose="020F0502020204030204"/>
                <a:ea typeface="+mn-ea"/>
                <a:cs typeface="+mn-cs"/>
              </a:rPr>
              <a:t>Safety </a:t>
            </a:r>
          </a:p>
        </p:txBody>
      </p:sp>
      <p:pic>
        <p:nvPicPr>
          <p:cNvPr id="24" name="Content Placeholder 3">
            <a:extLst>
              <a:ext uri="{FF2B5EF4-FFF2-40B4-BE49-F238E27FC236}">
                <a16:creationId xmlns:a16="http://schemas.microsoft.com/office/drawing/2014/main" id="{D0A1CE5E-4999-485E-9A98-D327A6D14F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7272" y="848753"/>
            <a:ext cx="3224093" cy="2413033"/>
          </a:xfrm>
          <a:prstGeom prst="rect">
            <a:avLst/>
          </a:prstGeom>
        </p:spPr>
      </p:pic>
      <p:pic>
        <p:nvPicPr>
          <p:cNvPr id="26" name="Content Placeholder 4">
            <a:extLst>
              <a:ext uri="{FF2B5EF4-FFF2-40B4-BE49-F238E27FC236}">
                <a16:creationId xmlns:a16="http://schemas.microsoft.com/office/drawing/2014/main" id="{31F57057-34E1-4936-8495-B0977326B5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09456" y="3482827"/>
            <a:ext cx="3688062" cy="2587000"/>
          </a:xfrm>
          <a:prstGeom prst="rect">
            <a:avLst/>
          </a:prstGeom>
        </p:spPr>
      </p:pic>
    </p:spTree>
    <p:extLst>
      <p:ext uri="{BB962C8B-B14F-4D97-AF65-F5344CB8AC3E}">
        <p14:creationId xmlns:p14="http://schemas.microsoft.com/office/powerpoint/2010/main" val="637011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05619C3-86B7-4387-BF68-0B088E7332E3}"/>
              </a:ext>
            </a:extLst>
          </p:cNvPr>
          <p:cNvSpPr/>
          <p:nvPr/>
        </p:nvSpPr>
        <p:spPr>
          <a:xfrm>
            <a:off x="5611660" y="6487887"/>
            <a:ext cx="6580340" cy="370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8" name="Diagram 27">
            <a:extLst>
              <a:ext uri="{FF2B5EF4-FFF2-40B4-BE49-F238E27FC236}">
                <a16:creationId xmlns:a16="http://schemas.microsoft.com/office/drawing/2014/main" id="{7320B7B4-2CC6-405C-9391-8BA5F36E6C90}"/>
              </a:ext>
            </a:extLst>
          </p:cNvPr>
          <p:cNvGraphicFramePr/>
          <p:nvPr>
            <p:extLst/>
          </p:nvPr>
        </p:nvGraphicFramePr>
        <p:xfrm>
          <a:off x="3657227" y="51428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2BDB3B90-0234-42B7-A9AE-F13820D88409}"/>
              </a:ext>
            </a:extLst>
          </p:cNvPr>
          <p:cNvSpPr>
            <a:spLocks noGrp="1"/>
          </p:cNvSpPr>
          <p:nvPr>
            <p:ph type="title"/>
          </p:nvPr>
        </p:nvSpPr>
        <p:spPr>
          <a:xfrm>
            <a:off x="0" y="2777299"/>
            <a:ext cx="3932237" cy="892628"/>
          </a:xfrm>
          <a:prstGeom prst="ellipse">
            <a:avLst/>
          </a:prstGeom>
        </p:spPr>
        <p:txBody>
          <a:bodyPr vert="horz" lIns="91440" tIns="45720" rIns="91440" bIns="45720" rtlCol="0" anchor="ctr">
            <a:noAutofit/>
          </a:bodyPr>
          <a:lstStyle/>
          <a:p>
            <a:r>
              <a:rPr lang="en-US" sz="5500" kern="1200" dirty="0">
                <a:solidFill>
                  <a:schemeClr val="tx1"/>
                </a:solidFill>
                <a:latin typeface="+mj-lt"/>
                <a:ea typeface="+mj-ea"/>
                <a:cs typeface="+mj-cs"/>
              </a:rPr>
              <a:t>Lifecycle Stages</a:t>
            </a:r>
          </a:p>
        </p:txBody>
      </p:sp>
    </p:spTree>
    <p:extLst>
      <p:ext uri="{BB962C8B-B14F-4D97-AF65-F5344CB8AC3E}">
        <p14:creationId xmlns:p14="http://schemas.microsoft.com/office/powerpoint/2010/main" val="209906528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BFDCD9-9C9C-447D-891B-A15CA5E500B4}"/>
              </a:ext>
            </a:extLst>
          </p:cNvPr>
          <p:cNvPicPr>
            <a:picLocks noChangeAspect="1"/>
          </p:cNvPicPr>
          <p:nvPr/>
        </p:nvPicPr>
        <p:blipFill>
          <a:blip r:embed="rId3"/>
          <a:stretch>
            <a:fillRect/>
          </a:stretch>
        </p:blipFill>
        <p:spPr>
          <a:xfrm>
            <a:off x="433754" y="506617"/>
            <a:ext cx="11324492" cy="5917629"/>
          </a:xfrm>
          <a:prstGeom prst="rect">
            <a:avLst/>
          </a:prstGeom>
        </p:spPr>
      </p:pic>
    </p:spTree>
    <p:extLst>
      <p:ext uri="{BB962C8B-B14F-4D97-AF65-F5344CB8AC3E}">
        <p14:creationId xmlns:p14="http://schemas.microsoft.com/office/powerpoint/2010/main" val="644289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Content Placeholder 5">
            <a:extLst>
              <a:ext uri="{FF2B5EF4-FFF2-40B4-BE49-F238E27FC236}">
                <a16:creationId xmlns:a16="http://schemas.microsoft.com/office/drawing/2014/main" id="{6DABE12E-D8F8-4BD8-B1D8-A977B6FFE6BA}"/>
              </a:ext>
            </a:extLst>
          </p:cNvPr>
          <p:cNvPicPr>
            <a:picLocks noChangeAspect="1"/>
          </p:cNvPicPr>
          <p:nvPr/>
        </p:nvPicPr>
        <p:blipFill rotWithShape="1">
          <a:blip r:embed="rId3">
            <a:extLst>
              <a:ext uri="{28A0092B-C50C-407E-A947-70E740481C1C}">
                <a14:useLocalDpi xmlns:a14="http://schemas.microsoft.com/office/drawing/2010/main" val="0"/>
              </a:ext>
            </a:extLst>
          </a:blip>
          <a:srcRect l="22433" r="13572"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17" name="Rectangle 16">
            <a:extLst>
              <a:ext uri="{FF2B5EF4-FFF2-40B4-BE49-F238E27FC236}">
                <a16:creationId xmlns:a16="http://schemas.microsoft.com/office/drawing/2014/main" id="{C7E08CE2-48A7-41AE-B27E-13B23A392895}"/>
              </a:ext>
            </a:extLst>
          </p:cNvPr>
          <p:cNvSpPr/>
          <p:nvPr/>
        </p:nvSpPr>
        <p:spPr>
          <a:xfrm>
            <a:off x="5611660" y="6487886"/>
            <a:ext cx="6580340" cy="370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230F2DA-F075-46C0-9F3A-BFE149C3F81A}"/>
              </a:ext>
            </a:extLst>
          </p:cNvPr>
          <p:cNvSpPr>
            <a:spLocks noGrp="1"/>
          </p:cNvSpPr>
          <p:nvPr>
            <p:ph type="title"/>
          </p:nvPr>
        </p:nvSpPr>
        <p:spPr>
          <a:xfrm>
            <a:off x="571500" y="1381768"/>
            <a:ext cx="5334000" cy="609374"/>
          </a:xfrm>
        </p:spPr>
        <p:txBody>
          <a:bodyPr>
            <a:noAutofit/>
          </a:bodyPr>
          <a:lstStyle/>
          <a:p>
            <a:r>
              <a:rPr lang="en-US" sz="4500" dirty="0"/>
              <a:t>Thank you</a:t>
            </a:r>
          </a:p>
        </p:txBody>
      </p:sp>
      <p:sp>
        <p:nvSpPr>
          <p:cNvPr id="6" name="Content Placeholder 5">
            <a:extLst>
              <a:ext uri="{FF2B5EF4-FFF2-40B4-BE49-F238E27FC236}">
                <a16:creationId xmlns:a16="http://schemas.microsoft.com/office/drawing/2014/main" id="{6521BC68-8A3D-434A-9AEC-D5D5A780CEC1}"/>
              </a:ext>
            </a:extLst>
          </p:cNvPr>
          <p:cNvSpPr>
            <a:spLocks noGrp="1"/>
          </p:cNvSpPr>
          <p:nvPr>
            <p:ph idx="1"/>
          </p:nvPr>
        </p:nvSpPr>
        <p:spPr>
          <a:xfrm>
            <a:off x="712066" y="2216804"/>
            <a:ext cx="5609220" cy="3740733"/>
          </a:xfrm>
        </p:spPr>
        <p:txBody>
          <a:bodyPr>
            <a:normAutofit fontScale="92500"/>
          </a:bodyPr>
          <a:lstStyle/>
          <a:p>
            <a:pPr marL="0" indent="0">
              <a:buNone/>
            </a:pPr>
            <a:r>
              <a:rPr lang="en-US" sz="3500" b="1" dirty="0">
                <a:solidFill>
                  <a:schemeClr val="tx1"/>
                </a:solidFill>
              </a:rPr>
              <a:t>Office for Research Protections</a:t>
            </a:r>
          </a:p>
          <a:p>
            <a:pPr marL="0" indent="0">
              <a:buNone/>
            </a:pPr>
            <a:endParaRPr lang="en-US" sz="1600" dirty="0">
              <a:solidFill>
                <a:schemeClr val="tx1"/>
              </a:solidFill>
            </a:endParaRPr>
          </a:p>
          <a:p>
            <a:pPr marL="0" indent="0">
              <a:buNone/>
            </a:pPr>
            <a:r>
              <a:rPr lang="en-US" sz="3400" dirty="0">
                <a:solidFill>
                  <a:schemeClr val="tx1"/>
                </a:solidFill>
              </a:rPr>
              <a:t>Jenn Stewart</a:t>
            </a:r>
          </a:p>
          <a:p>
            <a:pPr marL="0" indent="0">
              <a:buNone/>
            </a:pPr>
            <a:r>
              <a:rPr lang="en-US" sz="3400" dirty="0">
                <a:solidFill>
                  <a:schemeClr val="tx1"/>
                </a:solidFill>
              </a:rPr>
              <a:t>UA Operations Manager</a:t>
            </a:r>
          </a:p>
          <a:p>
            <a:pPr marL="0" indent="0">
              <a:buNone/>
            </a:pPr>
            <a:endParaRPr lang="en-US" sz="1600" dirty="0">
              <a:solidFill>
                <a:schemeClr val="tx1"/>
              </a:solidFill>
            </a:endParaRPr>
          </a:p>
          <a:p>
            <a:pPr marL="0" indent="0">
              <a:buNone/>
            </a:pPr>
            <a:r>
              <a:rPr lang="en-US" sz="3400" dirty="0">
                <a:solidFill>
                  <a:schemeClr val="tx1"/>
                </a:solidFill>
              </a:rPr>
              <a:t>uas-orp@psu.edu</a:t>
            </a:r>
          </a:p>
          <a:p>
            <a:pPr marL="0" indent="0">
              <a:buNone/>
            </a:pPr>
            <a:r>
              <a:rPr lang="en-US" sz="3400" dirty="0">
                <a:solidFill>
                  <a:schemeClr val="tx1"/>
                </a:solidFill>
              </a:rPr>
              <a:t>814-865-1775</a:t>
            </a:r>
          </a:p>
        </p:txBody>
      </p:sp>
    </p:spTree>
    <p:extLst>
      <p:ext uri="{BB962C8B-B14F-4D97-AF65-F5344CB8AC3E}">
        <p14:creationId xmlns:p14="http://schemas.microsoft.com/office/powerpoint/2010/main" val="61659766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93512"/>
            <a:ext cx="10515600" cy="2167003"/>
          </a:xfrm>
        </p:spPr>
        <p:txBody>
          <a:bodyPr>
            <a:normAutofit/>
          </a:bodyPr>
          <a:lstStyle/>
          <a:p>
            <a:pPr marL="0" indent="0" algn="ctr">
              <a:buNone/>
            </a:pPr>
            <a:r>
              <a:rPr lang="en-US" sz="6000" b="1" dirty="0">
                <a:solidFill>
                  <a:schemeClr val="bg1"/>
                </a:solidFill>
              </a:rPr>
              <a:t>research.psu.edu/</a:t>
            </a:r>
            <a:r>
              <a:rPr lang="en-US" sz="6000" b="1" dirty="0" err="1">
                <a:solidFill>
                  <a:schemeClr val="bg1"/>
                </a:solidFill>
              </a:rPr>
              <a:t>orp</a:t>
            </a:r>
            <a:endParaRPr lang="en-US" sz="6000" b="1"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337" y="280690"/>
            <a:ext cx="3302000" cy="1041400"/>
          </a:xfrm>
          <a:prstGeom prst="rect">
            <a:avLst/>
          </a:prstGeom>
        </p:spPr>
      </p:pic>
      <p:grpSp>
        <p:nvGrpSpPr>
          <p:cNvPr id="6" name="Group 5"/>
          <p:cNvGrpSpPr/>
          <p:nvPr/>
        </p:nvGrpSpPr>
        <p:grpSpPr>
          <a:xfrm>
            <a:off x="8952944" y="5346538"/>
            <a:ext cx="4255535" cy="1266873"/>
            <a:chOff x="213891" y="5433310"/>
            <a:chExt cx="4255535" cy="1266873"/>
          </a:xfrm>
        </p:grpSpPr>
        <p:grpSp>
          <p:nvGrpSpPr>
            <p:cNvPr id="7" name="Group 6"/>
            <p:cNvGrpSpPr/>
            <p:nvPr/>
          </p:nvGrpSpPr>
          <p:grpSpPr>
            <a:xfrm>
              <a:off x="213891" y="5433310"/>
              <a:ext cx="4255535" cy="1229482"/>
              <a:chOff x="312085" y="5322242"/>
              <a:chExt cx="4255535" cy="1229482"/>
            </a:xfrm>
          </p:grpSpPr>
          <p:grpSp>
            <p:nvGrpSpPr>
              <p:cNvPr id="10" name="Group 9"/>
              <p:cNvGrpSpPr/>
              <p:nvPr/>
            </p:nvGrpSpPr>
            <p:grpSpPr>
              <a:xfrm>
                <a:off x="835348" y="5322242"/>
                <a:ext cx="3732272" cy="1200329"/>
                <a:chOff x="1582678" y="2987591"/>
                <a:chExt cx="3732272" cy="1200329"/>
              </a:xfrm>
            </p:grpSpPr>
            <p:sp>
              <p:nvSpPr>
                <p:cNvPr id="15" name="TextBox 14"/>
                <p:cNvSpPr txBox="1"/>
                <p:nvPr/>
              </p:nvSpPr>
              <p:spPr>
                <a:xfrm>
                  <a:off x="1582678" y="3218737"/>
                  <a:ext cx="1770122" cy="523220"/>
                </a:xfrm>
                <a:prstGeom prst="rect">
                  <a:avLst/>
                </a:prstGeom>
                <a:noFill/>
              </p:spPr>
              <p:txBody>
                <a:bodyPr wrap="square" rtlCol="0">
                  <a:spAutoFit/>
                </a:bodyPr>
                <a:lstStyle/>
                <a:p>
                  <a:r>
                    <a:rPr lang="en-US" sz="2800" b="1" dirty="0">
                      <a:solidFill>
                        <a:schemeClr val="accent6">
                          <a:lumMod val="40000"/>
                          <a:lumOff val="60000"/>
                        </a:schemeClr>
                      </a:solidFill>
                    </a:rPr>
                    <a:t>Re search </a:t>
                  </a:r>
                </a:p>
              </p:txBody>
            </p:sp>
            <p:sp>
              <p:nvSpPr>
                <p:cNvPr id="16" name="TextBox 15"/>
                <p:cNvSpPr txBox="1"/>
                <p:nvPr/>
              </p:nvSpPr>
              <p:spPr>
                <a:xfrm>
                  <a:off x="1840423" y="2987591"/>
                  <a:ext cx="514350" cy="1200329"/>
                </a:xfrm>
                <a:prstGeom prst="rect">
                  <a:avLst/>
                </a:prstGeom>
                <a:noFill/>
              </p:spPr>
              <p:txBody>
                <a:bodyPr wrap="square" rtlCol="0">
                  <a:spAutoFit/>
                </a:bodyPr>
                <a:lstStyle/>
                <a:p>
                  <a:r>
                    <a:rPr lang="en-US" sz="7200" dirty="0">
                      <a:solidFill>
                        <a:schemeClr val="accent5">
                          <a:lumMod val="20000"/>
                          <a:lumOff val="80000"/>
                        </a:schemeClr>
                      </a:solidFill>
                      <a:latin typeface="Batang" panose="02030600000101010101" pitchFamily="18" charset="-127"/>
                      <a:ea typeface="Batang" panose="02030600000101010101" pitchFamily="18" charset="-127"/>
                    </a:rPr>
                    <a:t>I</a:t>
                  </a:r>
                </a:p>
              </p:txBody>
            </p:sp>
            <p:sp>
              <p:nvSpPr>
                <p:cNvPr id="17" name="TextBox 16"/>
                <p:cNvSpPr txBox="1"/>
                <p:nvPr/>
              </p:nvSpPr>
              <p:spPr>
                <a:xfrm>
                  <a:off x="2078548" y="3399741"/>
                  <a:ext cx="3236402" cy="646331"/>
                </a:xfrm>
                <a:prstGeom prst="rect">
                  <a:avLst/>
                </a:prstGeom>
                <a:noFill/>
              </p:spPr>
              <p:txBody>
                <a:bodyPr wrap="square" rtlCol="0">
                  <a:spAutoFit/>
                </a:bodyPr>
                <a:lstStyle/>
                <a:p>
                  <a:r>
                    <a:rPr lang="en-US" sz="3600" dirty="0" err="1">
                      <a:solidFill>
                        <a:schemeClr val="accent5">
                          <a:lumMod val="20000"/>
                          <a:lumOff val="80000"/>
                        </a:schemeClr>
                      </a:solidFill>
                    </a:rPr>
                    <a:t>ntegrity</a:t>
                  </a:r>
                  <a:endParaRPr lang="en-US" sz="3600" dirty="0">
                    <a:solidFill>
                      <a:schemeClr val="accent5">
                        <a:lumMod val="20000"/>
                        <a:lumOff val="80000"/>
                      </a:schemeClr>
                    </a:solidFill>
                  </a:endParaRPr>
                </a:p>
              </p:txBody>
            </p:sp>
          </p:grpSp>
          <p:sp>
            <p:nvSpPr>
              <p:cNvPr id="11" name="Oval 10"/>
              <p:cNvSpPr/>
              <p:nvPr/>
            </p:nvSpPr>
            <p:spPr>
              <a:xfrm>
                <a:off x="312085" y="5759524"/>
                <a:ext cx="540037" cy="56719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77953" y="6028159"/>
                <a:ext cx="348337" cy="369422"/>
              </a:xfrm>
              <a:prstGeom prst="ellipse">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44328" y="6212870"/>
                <a:ext cx="257745" cy="252636"/>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45625" y="6403102"/>
                <a:ext cx="159336" cy="148622"/>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304050" y="5499854"/>
              <a:ext cx="1091595" cy="369332"/>
            </a:xfrm>
            <a:prstGeom prst="rect">
              <a:avLst/>
            </a:prstGeom>
            <a:noFill/>
          </p:spPr>
          <p:txBody>
            <a:bodyPr wrap="square" rtlCol="0">
              <a:spAutoFit/>
            </a:bodyPr>
            <a:lstStyle/>
            <a:p>
              <a:r>
                <a:rPr lang="en-US" dirty="0">
                  <a:solidFill>
                    <a:schemeClr val="bg1"/>
                  </a:solidFill>
                </a:rPr>
                <a:t>where </a:t>
              </a:r>
            </a:p>
          </p:txBody>
        </p:sp>
        <p:sp>
          <p:nvSpPr>
            <p:cNvPr id="9" name="TextBox 8"/>
            <p:cNvSpPr txBox="1"/>
            <p:nvPr/>
          </p:nvSpPr>
          <p:spPr>
            <a:xfrm>
              <a:off x="1148853" y="6330851"/>
              <a:ext cx="1945882" cy="369332"/>
            </a:xfrm>
            <a:prstGeom prst="rect">
              <a:avLst/>
            </a:prstGeom>
            <a:noFill/>
          </p:spPr>
          <p:txBody>
            <a:bodyPr wrap="square" rtlCol="0">
              <a:spAutoFit/>
            </a:bodyPr>
            <a:lstStyle/>
            <a:p>
              <a:r>
                <a:rPr lang="en-US" dirty="0">
                  <a:solidFill>
                    <a:schemeClr val="bg1"/>
                  </a:solidFill>
                </a:rPr>
                <a:t>come together</a:t>
              </a:r>
            </a:p>
          </p:txBody>
        </p:sp>
      </p:grpSp>
    </p:spTree>
    <p:extLst>
      <p:ext uri="{BB962C8B-B14F-4D97-AF65-F5344CB8AC3E}">
        <p14:creationId xmlns:p14="http://schemas.microsoft.com/office/powerpoint/2010/main" val="3419992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68197" y="2810764"/>
            <a:ext cx="9855827" cy="1400383"/>
          </a:xfrm>
          <a:prstGeom prst="rect">
            <a:avLst/>
          </a:prstGeom>
          <a:noFill/>
        </p:spPr>
        <p:txBody>
          <a:bodyPr wrap="square" rtlCol="0">
            <a:spAutoFit/>
          </a:bodyPr>
          <a:lstStyle/>
          <a:p>
            <a:r>
              <a:rPr lang="en-US" sz="8200" spc="300" dirty="0">
                <a:solidFill>
                  <a:schemeClr val="accent1"/>
                </a:solidFill>
              </a:rPr>
              <a:t>Penn State Research </a:t>
            </a:r>
          </a:p>
        </p:txBody>
      </p:sp>
      <p:sp>
        <p:nvSpPr>
          <p:cNvPr id="5" name="TextBox 4"/>
          <p:cNvSpPr txBox="1"/>
          <p:nvPr/>
        </p:nvSpPr>
        <p:spPr>
          <a:xfrm>
            <a:off x="2272086" y="1681269"/>
            <a:ext cx="9281788" cy="830997"/>
          </a:xfrm>
          <a:prstGeom prst="rect">
            <a:avLst/>
          </a:prstGeom>
          <a:noFill/>
        </p:spPr>
        <p:txBody>
          <a:bodyPr wrap="square" rtlCol="0">
            <a:spAutoFit/>
          </a:bodyPr>
          <a:lstStyle/>
          <a:p>
            <a:pPr algn="r"/>
            <a:r>
              <a:rPr lang="en-US" sz="4800" dirty="0">
                <a:solidFill>
                  <a:schemeClr val="accent4">
                    <a:lumMod val="40000"/>
                    <a:lumOff val="60000"/>
                  </a:schemeClr>
                </a:solidFill>
              </a:rPr>
              <a:t>IRB: Institutional Review Board </a:t>
            </a:r>
          </a:p>
        </p:txBody>
      </p:sp>
      <p:sp>
        <p:nvSpPr>
          <p:cNvPr id="6" name="TextBox 5"/>
          <p:cNvSpPr txBox="1"/>
          <p:nvPr/>
        </p:nvSpPr>
        <p:spPr>
          <a:xfrm>
            <a:off x="6407286" y="186534"/>
            <a:ext cx="4984928" cy="677108"/>
          </a:xfrm>
          <a:prstGeom prst="rect">
            <a:avLst/>
          </a:prstGeom>
          <a:noFill/>
        </p:spPr>
        <p:txBody>
          <a:bodyPr wrap="square" rtlCol="0">
            <a:spAutoFit/>
          </a:bodyPr>
          <a:lstStyle/>
          <a:p>
            <a:r>
              <a:rPr lang="en-US" sz="3800" dirty="0">
                <a:solidFill>
                  <a:schemeClr val="accent2">
                    <a:lumMod val="60000"/>
                    <a:lumOff val="40000"/>
                  </a:schemeClr>
                </a:solidFill>
              </a:rPr>
              <a:t>IACUC: Animal Research</a:t>
            </a:r>
          </a:p>
        </p:txBody>
      </p:sp>
      <p:sp>
        <p:nvSpPr>
          <p:cNvPr id="7" name="TextBox 6"/>
          <p:cNvSpPr txBox="1"/>
          <p:nvPr/>
        </p:nvSpPr>
        <p:spPr>
          <a:xfrm>
            <a:off x="1067976" y="2411496"/>
            <a:ext cx="4920541" cy="630942"/>
          </a:xfrm>
          <a:prstGeom prst="rect">
            <a:avLst/>
          </a:prstGeom>
          <a:noFill/>
        </p:spPr>
        <p:txBody>
          <a:bodyPr wrap="square" rtlCol="0">
            <a:spAutoFit/>
          </a:bodyPr>
          <a:lstStyle/>
          <a:p>
            <a:r>
              <a:rPr lang="en-US" sz="3500" dirty="0">
                <a:solidFill>
                  <a:schemeClr val="accent6">
                    <a:lumMod val="40000"/>
                    <a:lumOff val="60000"/>
                  </a:schemeClr>
                </a:solidFill>
              </a:rPr>
              <a:t>Biohazardous Materials</a:t>
            </a:r>
          </a:p>
        </p:txBody>
      </p:sp>
      <p:sp>
        <p:nvSpPr>
          <p:cNvPr id="8" name="TextBox 7"/>
          <p:cNvSpPr txBox="1"/>
          <p:nvPr/>
        </p:nvSpPr>
        <p:spPr>
          <a:xfrm>
            <a:off x="4486226" y="5053686"/>
            <a:ext cx="3505191" cy="630942"/>
          </a:xfrm>
          <a:prstGeom prst="rect">
            <a:avLst/>
          </a:prstGeom>
          <a:noFill/>
        </p:spPr>
        <p:txBody>
          <a:bodyPr wrap="square" rtlCol="0">
            <a:spAutoFit/>
          </a:bodyPr>
          <a:lstStyle/>
          <a:p>
            <a:r>
              <a:rPr lang="en-US" sz="3500" dirty="0">
                <a:solidFill>
                  <a:schemeClr val="bg2">
                    <a:lumMod val="90000"/>
                  </a:schemeClr>
                </a:solidFill>
              </a:rPr>
              <a:t>Radioisotopes</a:t>
            </a:r>
          </a:p>
        </p:txBody>
      </p:sp>
      <p:sp>
        <p:nvSpPr>
          <p:cNvPr id="9" name="TextBox 8"/>
          <p:cNvSpPr txBox="1"/>
          <p:nvPr/>
        </p:nvSpPr>
        <p:spPr>
          <a:xfrm>
            <a:off x="6407286" y="4069746"/>
            <a:ext cx="3979056" cy="553998"/>
          </a:xfrm>
          <a:prstGeom prst="rect">
            <a:avLst/>
          </a:prstGeom>
          <a:noFill/>
        </p:spPr>
        <p:txBody>
          <a:bodyPr wrap="square" rtlCol="0">
            <a:spAutoFit/>
          </a:bodyPr>
          <a:lstStyle/>
          <a:p>
            <a:r>
              <a:rPr lang="en-US" sz="3000" dirty="0">
                <a:solidFill>
                  <a:schemeClr val="accent6">
                    <a:lumMod val="60000"/>
                    <a:lumOff val="40000"/>
                  </a:schemeClr>
                </a:solidFill>
                <a:effectLst/>
              </a:rPr>
              <a:t>Embryonic Stem Cells</a:t>
            </a:r>
            <a:endParaRPr lang="en-US" sz="4400" dirty="0">
              <a:solidFill>
                <a:schemeClr val="accent6">
                  <a:lumMod val="60000"/>
                  <a:lumOff val="40000"/>
                </a:schemeClr>
              </a:solidFill>
              <a:effectLst/>
            </a:endParaRPr>
          </a:p>
        </p:txBody>
      </p:sp>
      <p:sp>
        <p:nvSpPr>
          <p:cNvPr id="10" name="TextBox 9"/>
          <p:cNvSpPr txBox="1"/>
          <p:nvPr/>
        </p:nvSpPr>
        <p:spPr>
          <a:xfrm>
            <a:off x="7166049" y="4458036"/>
            <a:ext cx="5336089" cy="830997"/>
          </a:xfrm>
          <a:prstGeom prst="rect">
            <a:avLst/>
          </a:prstGeom>
          <a:noFill/>
        </p:spPr>
        <p:txBody>
          <a:bodyPr wrap="square" rtlCol="0">
            <a:spAutoFit/>
          </a:bodyPr>
          <a:lstStyle/>
          <a:p>
            <a:r>
              <a:rPr lang="en-US" sz="4800" dirty="0">
                <a:solidFill>
                  <a:schemeClr val="bg1"/>
                </a:solidFill>
              </a:rPr>
              <a:t>Scientific Diving</a:t>
            </a:r>
          </a:p>
        </p:txBody>
      </p:sp>
      <p:sp>
        <p:nvSpPr>
          <p:cNvPr id="12" name="TextBox 11"/>
          <p:cNvSpPr txBox="1"/>
          <p:nvPr/>
        </p:nvSpPr>
        <p:spPr>
          <a:xfrm>
            <a:off x="498535" y="1504604"/>
            <a:ext cx="3311261" cy="784830"/>
          </a:xfrm>
          <a:prstGeom prst="rect">
            <a:avLst/>
          </a:prstGeom>
          <a:noFill/>
        </p:spPr>
        <p:txBody>
          <a:bodyPr wrap="square" rtlCol="0">
            <a:spAutoFit/>
          </a:bodyPr>
          <a:lstStyle/>
          <a:p>
            <a:r>
              <a:rPr lang="en-US" sz="4500" dirty="0">
                <a:solidFill>
                  <a:schemeClr val="accent2">
                    <a:lumMod val="60000"/>
                    <a:lumOff val="40000"/>
                  </a:schemeClr>
                </a:solidFill>
              </a:rPr>
              <a:t>UAS: Drones</a:t>
            </a:r>
          </a:p>
        </p:txBody>
      </p:sp>
      <p:sp>
        <p:nvSpPr>
          <p:cNvPr id="13" name="TextBox 12"/>
          <p:cNvSpPr txBox="1"/>
          <p:nvPr/>
        </p:nvSpPr>
        <p:spPr>
          <a:xfrm>
            <a:off x="5854701" y="2460212"/>
            <a:ext cx="6695900" cy="692497"/>
          </a:xfrm>
          <a:prstGeom prst="rect">
            <a:avLst/>
          </a:prstGeom>
          <a:noFill/>
        </p:spPr>
        <p:txBody>
          <a:bodyPr wrap="square" rtlCol="0">
            <a:spAutoFit/>
          </a:bodyPr>
          <a:lstStyle/>
          <a:p>
            <a:r>
              <a:rPr lang="en-US" sz="3900" dirty="0">
                <a:solidFill>
                  <a:schemeClr val="accent1">
                    <a:lumMod val="40000"/>
                    <a:lumOff val="60000"/>
                  </a:schemeClr>
                </a:solidFill>
              </a:rPr>
              <a:t>Research Conflict of Interest</a:t>
            </a:r>
          </a:p>
        </p:txBody>
      </p:sp>
      <p:sp>
        <p:nvSpPr>
          <p:cNvPr id="14" name="TextBox 13"/>
          <p:cNvSpPr txBox="1"/>
          <p:nvPr/>
        </p:nvSpPr>
        <p:spPr>
          <a:xfrm>
            <a:off x="241847" y="4987256"/>
            <a:ext cx="5963719" cy="584775"/>
          </a:xfrm>
          <a:prstGeom prst="rect">
            <a:avLst/>
          </a:prstGeom>
          <a:noFill/>
        </p:spPr>
        <p:txBody>
          <a:bodyPr wrap="square" rtlCol="0">
            <a:spAutoFit/>
          </a:bodyPr>
          <a:lstStyle/>
          <a:p>
            <a:r>
              <a:rPr lang="en-US" sz="3200" dirty="0">
                <a:solidFill>
                  <a:schemeClr val="accent1">
                    <a:lumMod val="60000"/>
                    <a:lumOff val="40000"/>
                  </a:schemeClr>
                </a:solidFill>
              </a:rPr>
              <a:t>Research Misconduct</a:t>
            </a:r>
          </a:p>
        </p:txBody>
      </p:sp>
      <p:sp>
        <p:nvSpPr>
          <p:cNvPr id="15" name="TextBox 14"/>
          <p:cNvSpPr txBox="1"/>
          <p:nvPr/>
        </p:nvSpPr>
        <p:spPr>
          <a:xfrm>
            <a:off x="225469" y="6363222"/>
            <a:ext cx="2755726" cy="375781"/>
          </a:xfrm>
          <a:prstGeom prst="rect">
            <a:avLst/>
          </a:prstGeom>
          <a:noFill/>
        </p:spPr>
        <p:txBody>
          <a:bodyPr wrap="square" rtlCol="0">
            <a:spAutoFit/>
          </a:bodyPr>
          <a:lstStyle/>
          <a:p>
            <a:r>
              <a:rPr lang="en-US" dirty="0">
                <a:solidFill>
                  <a:schemeClr val="bg1"/>
                </a:solidFill>
              </a:rPr>
              <a:t>research.psu.edu/</a:t>
            </a:r>
            <a:r>
              <a:rPr lang="en-US" dirty="0" err="1">
                <a:solidFill>
                  <a:schemeClr val="bg1"/>
                </a:solidFill>
              </a:rPr>
              <a:t>orp</a:t>
            </a:r>
            <a:endParaRPr lang="en-US" dirty="0">
              <a:solidFill>
                <a:schemeClr val="bg1"/>
              </a:solidFill>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337" y="280690"/>
            <a:ext cx="3302000" cy="1041400"/>
          </a:xfrm>
          <a:prstGeom prst="rect">
            <a:avLst/>
          </a:prstGeom>
        </p:spPr>
      </p:pic>
      <p:sp>
        <p:nvSpPr>
          <p:cNvPr id="17" name="TextBox 16"/>
          <p:cNvSpPr txBox="1"/>
          <p:nvPr/>
        </p:nvSpPr>
        <p:spPr>
          <a:xfrm>
            <a:off x="3455881" y="1036157"/>
            <a:ext cx="6378212" cy="553998"/>
          </a:xfrm>
          <a:prstGeom prst="rect">
            <a:avLst/>
          </a:prstGeom>
          <a:noFill/>
        </p:spPr>
        <p:txBody>
          <a:bodyPr wrap="square" rtlCol="0">
            <a:spAutoFit/>
          </a:bodyPr>
          <a:lstStyle/>
          <a:p>
            <a:r>
              <a:rPr lang="en-US" sz="3000" dirty="0">
                <a:solidFill>
                  <a:schemeClr val="accent6">
                    <a:lumMod val="60000"/>
                    <a:lumOff val="40000"/>
                  </a:schemeClr>
                </a:solidFill>
              </a:rPr>
              <a:t>Quality Management and Education</a:t>
            </a:r>
            <a:endParaRPr lang="en-US" sz="4400" dirty="0">
              <a:solidFill>
                <a:schemeClr val="accent6">
                  <a:lumMod val="60000"/>
                  <a:lumOff val="40000"/>
                </a:schemeClr>
              </a:solidFill>
            </a:endParaRPr>
          </a:p>
        </p:txBody>
      </p:sp>
      <p:sp>
        <p:nvSpPr>
          <p:cNvPr id="18" name="TextBox 17"/>
          <p:cNvSpPr txBox="1"/>
          <p:nvPr/>
        </p:nvSpPr>
        <p:spPr>
          <a:xfrm>
            <a:off x="754581" y="3959798"/>
            <a:ext cx="6378212" cy="553998"/>
          </a:xfrm>
          <a:prstGeom prst="rect">
            <a:avLst/>
          </a:prstGeom>
          <a:noFill/>
        </p:spPr>
        <p:txBody>
          <a:bodyPr wrap="square" rtlCol="0">
            <a:spAutoFit/>
          </a:bodyPr>
          <a:lstStyle/>
          <a:p>
            <a:r>
              <a:rPr lang="en-US" sz="3000" dirty="0">
                <a:solidFill>
                  <a:schemeClr val="accent1">
                    <a:lumMod val="40000"/>
                    <a:lumOff val="60000"/>
                  </a:schemeClr>
                </a:solidFill>
              </a:rPr>
              <a:t>Dual Use Research of Concern</a:t>
            </a:r>
            <a:endParaRPr lang="en-US" sz="4400" dirty="0">
              <a:solidFill>
                <a:schemeClr val="accent1">
                  <a:lumMod val="40000"/>
                  <a:lumOff val="60000"/>
                </a:schemeClr>
              </a:solidFill>
            </a:endParaRPr>
          </a:p>
        </p:txBody>
      </p:sp>
      <p:sp>
        <p:nvSpPr>
          <p:cNvPr id="19" name="TextBox 18"/>
          <p:cNvSpPr txBox="1"/>
          <p:nvPr/>
        </p:nvSpPr>
        <p:spPr>
          <a:xfrm>
            <a:off x="2057135" y="4468978"/>
            <a:ext cx="3979056" cy="553998"/>
          </a:xfrm>
          <a:prstGeom prst="rect">
            <a:avLst/>
          </a:prstGeom>
          <a:noFill/>
        </p:spPr>
        <p:txBody>
          <a:bodyPr wrap="square" rtlCol="0">
            <a:spAutoFit/>
          </a:bodyPr>
          <a:lstStyle/>
          <a:p>
            <a:r>
              <a:rPr lang="en-US" sz="3000" dirty="0">
                <a:solidFill>
                  <a:schemeClr val="accent3">
                    <a:lumMod val="60000"/>
                    <a:lumOff val="40000"/>
                  </a:schemeClr>
                </a:solidFill>
                <a:effectLst/>
              </a:rPr>
              <a:t>Controlled Substances</a:t>
            </a:r>
            <a:endParaRPr lang="en-US" sz="4400" dirty="0">
              <a:solidFill>
                <a:schemeClr val="accent3">
                  <a:lumMod val="60000"/>
                  <a:lumOff val="40000"/>
                </a:schemeClr>
              </a:solidFill>
              <a:effectLst/>
            </a:endParaRPr>
          </a:p>
        </p:txBody>
      </p:sp>
      <p:sp>
        <p:nvSpPr>
          <p:cNvPr id="20" name="TextBox 19">
            <a:extLst>
              <a:ext uri="{FF2B5EF4-FFF2-40B4-BE49-F238E27FC236}">
                <a16:creationId xmlns:a16="http://schemas.microsoft.com/office/drawing/2014/main" id="{968C84BA-99D0-4EDE-9F8A-146F15FAB74F}"/>
              </a:ext>
            </a:extLst>
          </p:cNvPr>
          <p:cNvSpPr txBox="1"/>
          <p:nvPr/>
        </p:nvSpPr>
        <p:spPr>
          <a:xfrm>
            <a:off x="1785724" y="5681961"/>
            <a:ext cx="9492190" cy="584775"/>
          </a:xfrm>
          <a:prstGeom prst="rect">
            <a:avLst/>
          </a:prstGeom>
          <a:noFill/>
        </p:spPr>
        <p:txBody>
          <a:bodyPr wrap="square" rtlCol="0">
            <a:spAutoFit/>
          </a:bodyPr>
          <a:lstStyle/>
          <a:p>
            <a:r>
              <a:rPr lang="en-US" sz="3200" dirty="0">
                <a:solidFill>
                  <a:schemeClr val="accent6">
                    <a:lumMod val="60000"/>
                    <a:lumOff val="40000"/>
                  </a:schemeClr>
                </a:solidFill>
              </a:rPr>
              <a:t>AC80: Outside Business Activities and Private Consulting</a:t>
            </a:r>
            <a:endParaRPr lang="en-US" sz="4800" dirty="0">
              <a:solidFill>
                <a:schemeClr val="accent6">
                  <a:lumMod val="60000"/>
                  <a:lumOff val="40000"/>
                </a:schemeClr>
              </a:solidFill>
            </a:endParaRPr>
          </a:p>
        </p:txBody>
      </p:sp>
      <p:sp>
        <p:nvSpPr>
          <p:cNvPr id="2" name="TextBox 1">
            <a:extLst>
              <a:ext uri="{FF2B5EF4-FFF2-40B4-BE49-F238E27FC236}">
                <a16:creationId xmlns:a16="http://schemas.microsoft.com/office/drawing/2014/main" id="{9DC90483-8EC3-49AD-B95A-F511DF5D60EE}"/>
              </a:ext>
            </a:extLst>
          </p:cNvPr>
          <p:cNvSpPr txBox="1"/>
          <p:nvPr/>
        </p:nvSpPr>
        <p:spPr>
          <a:xfrm>
            <a:off x="7649781" y="5289033"/>
            <a:ext cx="4124374" cy="461665"/>
          </a:xfrm>
          <a:prstGeom prst="rect">
            <a:avLst/>
          </a:prstGeom>
          <a:noFill/>
        </p:spPr>
        <p:txBody>
          <a:bodyPr wrap="square" rtlCol="0">
            <a:spAutoFit/>
          </a:bodyPr>
          <a:lstStyle/>
          <a:p>
            <a:r>
              <a:rPr lang="en-US" sz="2400" dirty="0">
                <a:solidFill>
                  <a:schemeClr val="accent1">
                    <a:lumMod val="40000"/>
                    <a:lumOff val="60000"/>
                  </a:schemeClr>
                </a:solidFill>
              </a:rPr>
              <a:t>Institutional Conflict of Interest</a:t>
            </a:r>
            <a:endParaRPr lang="en-US" sz="2400" dirty="0"/>
          </a:p>
        </p:txBody>
      </p:sp>
    </p:spTree>
    <p:extLst>
      <p:ext uri="{BB962C8B-B14F-4D97-AF65-F5344CB8AC3E}">
        <p14:creationId xmlns:p14="http://schemas.microsoft.com/office/powerpoint/2010/main" val="148470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3" grpId="0"/>
      <p:bldP spid="14" grpId="0"/>
      <p:bldP spid="17" grpId="0"/>
      <p:bldP spid="18" grpId="0"/>
      <p:bldP spid="19" grpId="0"/>
      <p:bldP spid="20"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1369" y="2113294"/>
            <a:ext cx="11864931" cy="1046440"/>
          </a:xfrm>
          <a:prstGeom prst="rect">
            <a:avLst/>
          </a:prstGeom>
          <a:noFill/>
        </p:spPr>
        <p:txBody>
          <a:bodyPr wrap="square" rtlCol="0">
            <a:spAutoFit/>
          </a:bodyPr>
          <a:lstStyle/>
          <a:p>
            <a:r>
              <a:rPr lang="en-US" sz="6200" spc="300" dirty="0">
                <a:solidFill>
                  <a:schemeClr val="accent1"/>
                </a:solidFill>
              </a:rPr>
              <a:t>Office for Research Protections</a:t>
            </a:r>
          </a:p>
        </p:txBody>
      </p:sp>
      <p:sp>
        <p:nvSpPr>
          <p:cNvPr id="15" name="TextBox 14"/>
          <p:cNvSpPr txBox="1"/>
          <p:nvPr/>
        </p:nvSpPr>
        <p:spPr>
          <a:xfrm>
            <a:off x="225469" y="6363222"/>
            <a:ext cx="2755726" cy="375781"/>
          </a:xfrm>
          <a:prstGeom prst="rect">
            <a:avLst/>
          </a:prstGeom>
          <a:noFill/>
        </p:spPr>
        <p:txBody>
          <a:bodyPr wrap="square" rtlCol="0">
            <a:spAutoFit/>
          </a:bodyPr>
          <a:lstStyle/>
          <a:p>
            <a:r>
              <a:rPr lang="en-US" dirty="0">
                <a:solidFill>
                  <a:schemeClr val="bg1"/>
                </a:solidFill>
              </a:rPr>
              <a:t>research.psu.edu/</a:t>
            </a:r>
            <a:r>
              <a:rPr lang="en-US" dirty="0" err="1">
                <a:solidFill>
                  <a:schemeClr val="bg1"/>
                </a:solidFill>
              </a:rPr>
              <a:t>orp</a:t>
            </a:r>
            <a:endParaRPr lang="en-US" dirty="0">
              <a:solidFill>
                <a:schemeClr val="bg1"/>
              </a:solidFill>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337" y="280690"/>
            <a:ext cx="3302000" cy="1041400"/>
          </a:xfrm>
          <a:prstGeom prst="rect">
            <a:avLst/>
          </a:prstGeom>
        </p:spPr>
      </p:pic>
      <p:sp>
        <p:nvSpPr>
          <p:cNvPr id="20" name="TextBox 19">
            <a:extLst>
              <a:ext uri="{FF2B5EF4-FFF2-40B4-BE49-F238E27FC236}">
                <a16:creationId xmlns:a16="http://schemas.microsoft.com/office/drawing/2014/main" id="{968C84BA-99D0-4EDE-9F8A-146F15FAB74F}"/>
              </a:ext>
            </a:extLst>
          </p:cNvPr>
          <p:cNvSpPr txBox="1"/>
          <p:nvPr/>
        </p:nvSpPr>
        <p:spPr>
          <a:xfrm>
            <a:off x="825500" y="3856372"/>
            <a:ext cx="10528300" cy="1569660"/>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rPr>
              <a:t>Outside Business Activities and Private Consulting (AC80)</a:t>
            </a:r>
          </a:p>
          <a:p>
            <a:pPr marL="457200" indent="-457200">
              <a:buFont typeface="Arial" panose="020B0604020202020204" pitchFamily="34" charset="0"/>
              <a:buChar char="•"/>
            </a:pPr>
            <a:endParaRPr lang="en-US" sz="3200" dirty="0">
              <a:solidFill>
                <a:schemeClr val="bg1"/>
              </a:solidFill>
            </a:endParaRPr>
          </a:p>
          <a:p>
            <a:pPr marL="457200" indent="-457200">
              <a:buFont typeface="Arial" panose="020B0604020202020204" pitchFamily="34" charset="0"/>
              <a:buChar char="•"/>
            </a:pPr>
            <a:r>
              <a:rPr lang="en-US" sz="3200" dirty="0">
                <a:solidFill>
                  <a:schemeClr val="bg1"/>
                </a:solidFill>
              </a:rPr>
              <a:t>Use of Unmanned Aircrafts (SY45)</a:t>
            </a:r>
            <a:endParaRPr lang="en-US" sz="4800" dirty="0">
              <a:solidFill>
                <a:schemeClr val="bg1"/>
              </a:solidFill>
            </a:endParaRPr>
          </a:p>
        </p:txBody>
      </p:sp>
    </p:spTree>
    <p:extLst>
      <p:ext uri="{BB962C8B-B14F-4D97-AF65-F5344CB8AC3E}">
        <p14:creationId xmlns:p14="http://schemas.microsoft.com/office/powerpoint/2010/main" val="2478556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DB839A31-8DC9-4AB3-B371-B93316EEAE44}"/>
              </a:ext>
            </a:extLst>
          </p:cNvPr>
          <p:cNvSpPr>
            <a:spLocks noGrp="1" noChangeArrowheads="1"/>
          </p:cNvSpPr>
          <p:nvPr>
            <p:ph type="title"/>
          </p:nvPr>
        </p:nvSpPr>
        <p:spPr>
          <a:xfrm>
            <a:off x="1524000" y="0"/>
            <a:ext cx="9144000" cy="1295400"/>
          </a:xfrm>
        </p:spPr>
        <p:txBody>
          <a:bodyPr/>
          <a:lstStyle/>
          <a:p>
            <a:r>
              <a:rPr lang="en-US" altLang="en-US" sz="4400" dirty="0">
                <a:solidFill>
                  <a:schemeClr val="bg1"/>
                </a:solidFill>
                <a:latin typeface="Calibri" panose="020F0502020204030204" pitchFamily="34" charset="0"/>
                <a:ea typeface="ＭＳ Ｐゴシック" panose="020B0600070205080204" pitchFamily="34" charset="-128"/>
              </a:rPr>
              <a:t>AC80 - Outside Business Activities</a:t>
            </a:r>
          </a:p>
        </p:txBody>
      </p:sp>
      <p:sp>
        <p:nvSpPr>
          <p:cNvPr id="3075" name="Content Placeholder 2">
            <a:extLst>
              <a:ext uri="{FF2B5EF4-FFF2-40B4-BE49-F238E27FC236}">
                <a16:creationId xmlns:a16="http://schemas.microsoft.com/office/drawing/2014/main" id="{5D7DCC09-9600-4E4D-B30F-2DED6B6B42F3}"/>
              </a:ext>
            </a:extLst>
          </p:cNvPr>
          <p:cNvSpPr>
            <a:spLocks noGrp="1"/>
          </p:cNvSpPr>
          <p:nvPr>
            <p:ph idx="1"/>
          </p:nvPr>
        </p:nvSpPr>
        <p:spPr>
          <a:xfrm>
            <a:off x="1600200" y="1524000"/>
            <a:ext cx="8991600" cy="4876800"/>
          </a:xfrm>
        </p:spPr>
        <p:txBody>
          <a:bodyPr/>
          <a:lstStyle/>
          <a:p>
            <a:pPr marL="457200" indent="-457200">
              <a:defRPr/>
            </a:pPr>
            <a:endParaRPr lang="en-US" altLang="en-US" dirty="0">
              <a:solidFill>
                <a:schemeClr val="tx1"/>
              </a:solidFill>
              <a:latin typeface="Calibri" panose="020F0502020204030204" pitchFamily="34" charset="0"/>
              <a:ea typeface="ＭＳ Ｐゴシック" panose="020B0600070205080204" pitchFamily="34" charset="-128"/>
            </a:endParaRPr>
          </a:p>
          <a:p>
            <a:pPr marL="457200" indent="-457200">
              <a:defRPr/>
            </a:pPr>
            <a:endParaRPr lang="en-US" altLang="en-US" dirty="0">
              <a:solidFill>
                <a:schemeClr val="bg1"/>
              </a:solidFill>
              <a:latin typeface="Calibri" panose="020F0502020204030204" pitchFamily="34" charset="0"/>
              <a:ea typeface="ＭＳ Ｐゴシック" panose="020B0600070205080204" pitchFamily="34" charset="-128"/>
            </a:endParaRPr>
          </a:p>
          <a:p>
            <a:pPr marL="0" indent="0" algn="ctr">
              <a:buNone/>
              <a:defRPr/>
            </a:pPr>
            <a:r>
              <a:rPr lang="en-US" altLang="en-US" dirty="0">
                <a:solidFill>
                  <a:schemeClr val="bg1"/>
                </a:solidFill>
                <a:latin typeface="Calibri" panose="020F0502020204030204" pitchFamily="34" charset="0"/>
                <a:ea typeface="ＭＳ Ｐゴシック" panose="020B0600070205080204" pitchFamily="34" charset="-128"/>
              </a:rPr>
              <a:t>Clint Schmidt, J.D.</a:t>
            </a:r>
          </a:p>
          <a:p>
            <a:pPr marL="0" indent="0" algn="ctr">
              <a:buNone/>
              <a:defRPr/>
            </a:pPr>
            <a:r>
              <a:rPr lang="en-US" altLang="en-US" dirty="0">
                <a:solidFill>
                  <a:schemeClr val="bg1"/>
                </a:solidFill>
                <a:latin typeface="Calibri" panose="020F0502020204030204" pitchFamily="34" charset="0"/>
                <a:ea typeface="ＭＳ Ｐゴシック" panose="020B0600070205080204" pitchFamily="34" charset="-128"/>
              </a:rPr>
              <a:t>Director, Conflict of Interest</a:t>
            </a:r>
          </a:p>
          <a:p>
            <a:pPr marL="0" indent="0" algn="ctr">
              <a:buNone/>
              <a:defRPr/>
            </a:pPr>
            <a:r>
              <a:rPr lang="en-US" altLang="en-US" dirty="0">
                <a:solidFill>
                  <a:schemeClr val="bg1"/>
                </a:solidFill>
                <a:latin typeface="Calibri" panose="020F0502020204030204" pitchFamily="34" charset="0"/>
                <a:ea typeface="ＭＳ Ｐゴシック" panose="020B0600070205080204" pitchFamily="34" charset="-128"/>
              </a:rPr>
              <a:t>Office for Research Protections</a:t>
            </a:r>
          </a:p>
          <a:p>
            <a:pPr marL="0" indent="0" algn="ctr">
              <a:buNone/>
              <a:defRPr/>
            </a:pPr>
            <a:endParaRPr lang="en-US" altLang="en-US" dirty="0">
              <a:solidFill>
                <a:schemeClr val="tx1"/>
              </a:solidFill>
              <a:latin typeface="Calibri" panose="020F0502020204030204" pitchFamily="34" charset="0"/>
              <a:ea typeface="ＭＳ Ｐゴシック" panose="020B0600070205080204" pitchFamily="34" charset="-128"/>
            </a:endParaRPr>
          </a:p>
        </p:txBody>
      </p:sp>
      <p:pic>
        <p:nvPicPr>
          <p:cNvPr id="5" name="Picture 4">
            <a:extLst>
              <a:ext uri="{FF2B5EF4-FFF2-40B4-BE49-F238E27FC236}">
                <a16:creationId xmlns:a16="http://schemas.microsoft.com/office/drawing/2014/main" id="{7F56CB0D-A07C-4488-99EC-192D68DE8BDE}"/>
              </a:ext>
            </a:extLst>
          </p:cNvPr>
          <p:cNvPicPr>
            <a:picLocks noChangeAspect="1"/>
          </p:cNvPicPr>
          <p:nvPr/>
        </p:nvPicPr>
        <p:blipFill>
          <a:blip r:embed="rId3"/>
          <a:stretch>
            <a:fillRect/>
          </a:stretch>
        </p:blipFill>
        <p:spPr>
          <a:xfrm>
            <a:off x="-229251" y="5824920"/>
            <a:ext cx="2515252" cy="1151759"/>
          </a:xfrm>
          <a:prstGeom prst="rect">
            <a:avLst/>
          </a:prstGeom>
        </p:spPr>
      </p:pic>
    </p:spTree>
  </p:cSld>
  <p:clrMapOvr>
    <a:overrideClrMapping bg1="lt1" tx1="dk1" bg2="lt2" tx2="dk2" accent1="accent1" accent2="accent2" accent3="accent3" accent4="accent4" accent5="accent5" accent6="accent6" hlink="hlink" folHlink="folHlink"/>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BC6E6E0D-D6A6-46B1-8BB5-A98AA5E3DE1E}"/>
              </a:ext>
            </a:extLst>
          </p:cNvPr>
          <p:cNvSpPr>
            <a:spLocks noGrp="1" noChangeArrowheads="1"/>
          </p:cNvSpPr>
          <p:nvPr>
            <p:ph type="title"/>
          </p:nvPr>
        </p:nvSpPr>
        <p:spPr>
          <a:xfrm>
            <a:off x="1524000" y="0"/>
            <a:ext cx="9144000" cy="1066800"/>
          </a:xfrm>
        </p:spPr>
        <p:txBody>
          <a:bodyPr/>
          <a:lstStyle/>
          <a:p>
            <a:r>
              <a:rPr lang="en-US" altLang="en-US" sz="4400" dirty="0">
                <a:solidFill>
                  <a:schemeClr val="bg1"/>
                </a:solidFill>
                <a:latin typeface="Calibri" panose="020F0502020204030204" pitchFamily="34" charset="0"/>
                <a:ea typeface="ＭＳ Ｐゴシック" panose="020B0600070205080204" pitchFamily="34" charset="-128"/>
              </a:rPr>
              <a:t>AC80 Background</a:t>
            </a:r>
          </a:p>
        </p:txBody>
      </p:sp>
      <p:sp>
        <p:nvSpPr>
          <p:cNvPr id="5123" name="Content Placeholder 2">
            <a:extLst>
              <a:ext uri="{FF2B5EF4-FFF2-40B4-BE49-F238E27FC236}">
                <a16:creationId xmlns:a16="http://schemas.microsoft.com/office/drawing/2014/main" id="{D4B7D9F5-93CF-4905-982C-953B6B1652A0}"/>
              </a:ext>
            </a:extLst>
          </p:cNvPr>
          <p:cNvSpPr>
            <a:spLocks noGrp="1" noChangeArrowheads="1"/>
          </p:cNvSpPr>
          <p:nvPr>
            <p:ph idx="1"/>
          </p:nvPr>
        </p:nvSpPr>
        <p:spPr>
          <a:xfrm>
            <a:off x="1600200" y="1447800"/>
            <a:ext cx="8991600" cy="5118100"/>
          </a:xfrm>
        </p:spPr>
        <p:txBody>
          <a:bodyPr/>
          <a:lstStyle/>
          <a:p>
            <a:pPr marL="457200" indent="-457200"/>
            <a:r>
              <a:rPr lang="en-US" altLang="en-US" dirty="0">
                <a:solidFill>
                  <a:schemeClr val="bg1"/>
                </a:solidFill>
                <a:latin typeface="Calibri" panose="020F0502020204030204" pitchFamily="34" charset="0"/>
                <a:ea typeface="ＭＳ Ｐゴシック" panose="020B0600070205080204" pitchFamily="34" charset="-128"/>
              </a:rPr>
              <a:t>Formerly HR80, originally published in 1974</a:t>
            </a:r>
          </a:p>
          <a:p>
            <a:pPr marL="457200" indent="-457200"/>
            <a:r>
              <a:rPr lang="en-US" altLang="en-US" dirty="0">
                <a:solidFill>
                  <a:schemeClr val="bg1"/>
                </a:solidFill>
                <a:latin typeface="Calibri" panose="020F0502020204030204" pitchFamily="34" charset="0"/>
                <a:ea typeface="ＭＳ Ｐゴシック" panose="020B0600070205080204" pitchFamily="34" charset="-128"/>
              </a:rPr>
              <a:t>Responsibility given to ORP</a:t>
            </a:r>
          </a:p>
          <a:p>
            <a:pPr marL="457200" indent="-457200"/>
            <a:r>
              <a:rPr lang="en-US" altLang="en-US" dirty="0">
                <a:solidFill>
                  <a:schemeClr val="bg1"/>
                </a:solidFill>
                <a:latin typeface="Calibri" panose="020F0502020204030204" pitchFamily="34" charset="0"/>
                <a:ea typeface="ＭＳ Ｐゴシック" panose="020B0600070205080204" pitchFamily="34" charset="-128"/>
              </a:rPr>
              <a:t>Substantial revisions made to make less restrictive</a:t>
            </a:r>
          </a:p>
          <a:p>
            <a:pPr marL="857250" lvl="1" indent="-457200"/>
            <a:r>
              <a:rPr lang="en-US" altLang="en-US" dirty="0">
                <a:solidFill>
                  <a:schemeClr val="bg1"/>
                </a:solidFill>
                <a:latin typeface="Calibri" panose="020F0502020204030204" pitchFamily="34" charset="0"/>
                <a:ea typeface="ＭＳ Ｐゴシック" panose="020B0600070205080204" pitchFamily="34" charset="-128"/>
              </a:rPr>
              <a:t>Worked with Faculty Senate</a:t>
            </a:r>
          </a:p>
          <a:p>
            <a:pPr marL="857250" lvl="1" indent="-457200"/>
            <a:r>
              <a:rPr lang="en-US" altLang="en-US" dirty="0">
                <a:solidFill>
                  <a:schemeClr val="bg1"/>
                </a:solidFill>
                <a:latin typeface="Calibri" panose="020F0502020204030204" pitchFamily="34" charset="0"/>
                <a:ea typeface="ＭＳ Ｐゴシック" panose="020B0600070205080204" pitchFamily="34" charset="-128"/>
              </a:rPr>
              <a:t>Benchmarked with peer institutions </a:t>
            </a:r>
          </a:p>
          <a:p>
            <a:pPr marL="857250" lvl="1" indent="-457200"/>
            <a:r>
              <a:rPr lang="en-US" altLang="en-US" dirty="0">
                <a:solidFill>
                  <a:schemeClr val="bg1"/>
                </a:solidFill>
                <a:latin typeface="Calibri" panose="020F0502020204030204" pitchFamily="34" charset="0"/>
                <a:ea typeface="ＭＳ Ｐゴシック" panose="020B0600070205080204" pitchFamily="34" charset="-128"/>
              </a:rPr>
              <a:t>Revised policy published fall 2018 </a:t>
            </a:r>
          </a:p>
          <a:p>
            <a:pPr marL="857250" lvl="1" indent="-457200"/>
            <a:r>
              <a:rPr lang="en-US" altLang="en-US" dirty="0">
                <a:solidFill>
                  <a:schemeClr val="bg1"/>
                </a:solidFill>
                <a:latin typeface="Calibri" panose="020F0502020204030204" pitchFamily="34" charset="0"/>
                <a:ea typeface="ＭＳ Ｐゴシック" panose="020B0600070205080204" pitchFamily="34" charset="-128"/>
              </a:rPr>
              <a:t>Limited requirement for prior approval </a:t>
            </a:r>
          </a:p>
          <a:p>
            <a:pPr marL="1257300" lvl="2" indent="-457200"/>
            <a:r>
              <a:rPr lang="en-US" altLang="en-US" dirty="0">
                <a:solidFill>
                  <a:schemeClr val="bg1"/>
                </a:solidFill>
                <a:latin typeface="Calibri" panose="020F0502020204030204" pitchFamily="34" charset="0"/>
                <a:ea typeface="ＭＳ Ｐゴシック" panose="020B0600070205080204" pitchFamily="34" charset="-128"/>
              </a:rPr>
              <a:t>Other activities must be reported annually </a:t>
            </a:r>
          </a:p>
          <a:p>
            <a:pPr marL="457200" indent="-457200"/>
            <a:endParaRPr lang="en-US" altLang="en-US" dirty="0">
              <a:solidFill>
                <a:schemeClr val="tx1"/>
              </a:solidFill>
              <a:latin typeface="Calibri" panose="020F0502020204030204" pitchFamily="34" charset="0"/>
              <a:ea typeface="ＭＳ Ｐゴシック" panose="020B0600070205080204" pitchFamily="34" charset="-128"/>
            </a:endParaRPr>
          </a:p>
        </p:txBody>
      </p:sp>
      <p:pic>
        <p:nvPicPr>
          <p:cNvPr id="5" name="Picture 4">
            <a:extLst>
              <a:ext uri="{FF2B5EF4-FFF2-40B4-BE49-F238E27FC236}">
                <a16:creationId xmlns:a16="http://schemas.microsoft.com/office/drawing/2014/main" id="{045D20E7-7F86-4D4F-8D35-AB04F2973AAB}"/>
              </a:ext>
            </a:extLst>
          </p:cNvPr>
          <p:cNvPicPr>
            <a:picLocks noChangeAspect="1"/>
          </p:cNvPicPr>
          <p:nvPr/>
        </p:nvPicPr>
        <p:blipFill>
          <a:blip r:embed="rId4"/>
          <a:stretch>
            <a:fillRect/>
          </a:stretch>
        </p:blipFill>
        <p:spPr>
          <a:xfrm>
            <a:off x="-229251" y="5824920"/>
            <a:ext cx="2515252" cy="1151759"/>
          </a:xfrm>
          <a:prstGeom prst="rect">
            <a:avLst/>
          </a:prstGeom>
        </p:spPr>
      </p:pic>
    </p:spTree>
  </p:cSld>
  <p:clrMapOvr>
    <a:overrideClrMapping bg1="lt1" tx1="dk1" bg2="lt2" tx2="dk2" accent1="accent1" accent2="accent2" accent3="accent3" accent4="accent4" accent5="accent5" accent6="accent6" hlink="hlink" folHlink="folHlink"/>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6E00D56-A13A-455A-9400-A1A788C4AC4D}"/>
              </a:ext>
            </a:extLst>
          </p:cNvPr>
          <p:cNvSpPr>
            <a:spLocks noGrp="1" noChangeArrowheads="1"/>
          </p:cNvSpPr>
          <p:nvPr>
            <p:ph type="title"/>
          </p:nvPr>
        </p:nvSpPr>
        <p:spPr>
          <a:xfrm>
            <a:off x="1524000" y="0"/>
            <a:ext cx="9144000" cy="1295400"/>
          </a:xfrm>
        </p:spPr>
        <p:txBody>
          <a:bodyPr/>
          <a:lstStyle/>
          <a:p>
            <a:r>
              <a:rPr lang="en-US" altLang="en-US" sz="4400" dirty="0">
                <a:solidFill>
                  <a:schemeClr val="bg1"/>
                </a:solidFill>
                <a:latin typeface="Calibri" panose="020F0502020204030204" pitchFamily="34" charset="0"/>
                <a:ea typeface="ＭＳ Ｐゴシック" panose="020B0600070205080204" pitchFamily="34" charset="-128"/>
              </a:rPr>
              <a:t>AC80 Applies to all Faculty</a:t>
            </a:r>
          </a:p>
        </p:txBody>
      </p:sp>
      <p:sp>
        <p:nvSpPr>
          <p:cNvPr id="7171" name="Content Placeholder 2">
            <a:extLst>
              <a:ext uri="{FF2B5EF4-FFF2-40B4-BE49-F238E27FC236}">
                <a16:creationId xmlns:a16="http://schemas.microsoft.com/office/drawing/2014/main" id="{07176DCE-4331-4DEE-8C4E-8416119FED30}"/>
              </a:ext>
            </a:extLst>
          </p:cNvPr>
          <p:cNvSpPr>
            <a:spLocks noGrp="1" noChangeArrowheads="1"/>
          </p:cNvSpPr>
          <p:nvPr>
            <p:ph idx="1"/>
          </p:nvPr>
        </p:nvSpPr>
        <p:spPr>
          <a:xfrm>
            <a:off x="1600200" y="1524000"/>
            <a:ext cx="8991600" cy="4876800"/>
          </a:xfrm>
        </p:spPr>
        <p:txBody>
          <a:bodyPr/>
          <a:lstStyle/>
          <a:p>
            <a:pPr marL="457200" indent="-457200"/>
            <a:r>
              <a:rPr lang="en-US" altLang="en-US" dirty="0">
                <a:solidFill>
                  <a:schemeClr val="bg1"/>
                </a:solidFill>
                <a:latin typeface="Calibri" panose="020F0502020204030204" pitchFamily="34" charset="0"/>
                <a:ea typeface="ＭＳ Ｐゴシック" panose="020B0600070205080204" pitchFamily="34" charset="-128"/>
              </a:rPr>
              <a:t>Allows 40 hours/month of consulting and other activities outside PSU, within area of expertise</a:t>
            </a:r>
          </a:p>
          <a:p>
            <a:pPr marL="457200" indent="-457200"/>
            <a:r>
              <a:rPr lang="en-US" altLang="en-US" dirty="0">
                <a:solidFill>
                  <a:schemeClr val="bg1"/>
                </a:solidFill>
                <a:latin typeface="Calibri" panose="020F0502020204030204" pitchFamily="34" charset="0"/>
                <a:ea typeface="ＭＳ Ｐゴシック" panose="020B0600070205080204" pitchFamily="34" charset="-128"/>
              </a:rPr>
              <a:t>During appointment period</a:t>
            </a:r>
          </a:p>
          <a:p>
            <a:pPr marL="857250" lvl="1" indent="-457200"/>
            <a:r>
              <a:rPr lang="en-US" altLang="en-US" dirty="0">
                <a:solidFill>
                  <a:schemeClr val="bg1"/>
                </a:solidFill>
                <a:latin typeface="Calibri" panose="020F0502020204030204" pitchFamily="34" charset="0"/>
                <a:ea typeface="ＭＳ Ｐゴシック" panose="020B0600070205080204" pitchFamily="34" charset="-128"/>
              </a:rPr>
              <a:t>Policy does not apply during summer, unless on summer salary</a:t>
            </a:r>
          </a:p>
          <a:p>
            <a:pPr marL="857250" lvl="1" indent="-457200"/>
            <a:r>
              <a:rPr lang="en-US" altLang="en-US" u="sng" dirty="0">
                <a:solidFill>
                  <a:schemeClr val="bg1"/>
                </a:solidFill>
                <a:latin typeface="Calibri" panose="020F0502020204030204" pitchFamily="34" charset="0"/>
                <a:ea typeface="ＭＳ Ｐゴシック" panose="020B0600070205080204" pitchFamily="34" charset="-128"/>
              </a:rPr>
              <a:t>Except</a:t>
            </a:r>
            <a:r>
              <a:rPr lang="en-US" altLang="en-US" dirty="0">
                <a:solidFill>
                  <a:schemeClr val="bg1"/>
                </a:solidFill>
                <a:latin typeface="Calibri" panose="020F0502020204030204" pitchFamily="34" charset="0"/>
                <a:ea typeface="ＭＳ Ｐゴシック" panose="020B0600070205080204" pitchFamily="34" charset="-128"/>
              </a:rPr>
              <a:t>: Teaching semester length courses at other institutions must be reported, even over summer</a:t>
            </a:r>
          </a:p>
          <a:p>
            <a:pPr marL="457200" indent="-457200"/>
            <a:r>
              <a:rPr lang="en-US" altLang="en-US" dirty="0">
                <a:solidFill>
                  <a:schemeClr val="bg1"/>
                </a:solidFill>
                <a:latin typeface="Calibri" panose="020F0502020204030204" pitchFamily="34" charset="0"/>
                <a:ea typeface="ＭＳ Ｐゴシック" panose="020B0600070205080204" pitchFamily="34" charset="-128"/>
              </a:rPr>
              <a:t>Annual reporting in progress – due to ORP June 1</a:t>
            </a:r>
          </a:p>
        </p:txBody>
      </p:sp>
      <p:pic>
        <p:nvPicPr>
          <p:cNvPr id="5" name="Picture 4">
            <a:extLst>
              <a:ext uri="{FF2B5EF4-FFF2-40B4-BE49-F238E27FC236}">
                <a16:creationId xmlns:a16="http://schemas.microsoft.com/office/drawing/2014/main" id="{D14F503F-691F-4B5E-A908-88EFFCA29334}"/>
              </a:ext>
            </a:extLst>
          </p:cNvPr>
          <p:cNvPicPr>
            <a:picLocks noChangeAspect="1"/>
          </p:cNvPicPr>
          <p:nvPr/>
        </p:nvPicPr>
        <p:blipFill>
          <a:blip r:embed="rId4"/>
          <a:stretch>
            <a:fillRect/>
          </a:stretch>
        </p:blipFill>
        <p:spPr>
          <a:xfrm>
            <a:off x="-229251" y="5824920"/>
            <a:ext cx="2515252" cy="1151759"/>
          </a:xfrm>
          <a:prstGeom prst="rect">
            <a:avLst/>
          </a:prstGeom>
        </p:spPr>
      </p:pic>
    </p:spTree>
  </p:cSld>
  <p:clrMapOvr>
    <a:overrideClrMapping bg1="lt1" tx1="dk1" bg2="lt2" tx2="dk2" accent1="accent1" accent2="accent2" accent3="accent3" accent4="accent4" accent5="accent5" accent6="accent6" hlink="hlink" folHlink="folHlink"/>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C62DC47A-B14F-4032-8B8D-AE0CE2796E4D}"/>
              </a:ext>
            </a:extLst>
          </p:cNvPr>
          <p:cNvSpPr>
            <a:spLocks noGrp="1" noChangeArrowheads="1"/>
          </p:cNvSpPr>
          <p:nvPr>
            <p:ph type="title"/>
          </p:nvPr>
        </p:nvSpPr>
        <p:spPr>
          <a:xfrm>
            <a:off x="1524000" y="0"/>
            <a:ext cx="9144000" cy="1295400"/>
          </a:xfrm>
        </p:spPr>
        <p:txBody>
          <a:bodyPr/>
          <a:lstStyle/>
          <a:p>
            <a:r>
              <a:rPr lang="en-US" altLang="en-US" sz="4400" dirty="0">
                <a:solidFill>
                  <a:schemeClr val="bg1"/>
                </a:solidFill>
                <a:latin typeface="Calibri" panose="020F0502020204030204" pitchFamily="34" charset="0"/>
                <a:ea typeface="ＭＳ Ｐゴシック" panose="020B0600070205080204" pitchFamily="34" charset="-128"/>
              </a:rPr>
              <a:t>Exclusions</a:t>
            </a:r>
          </a:p>
        </p:txBody>
      </p:sp>
      <p:sp>
        <p:nvSpPr>
          <p:cNvPr id="9219" name="Content Placeholder 2">
            <a:extLst>
              <a:ext uri="{FF2B5EF4-FFF2-40B4-BE49-F238E27FC236}">
                <a16:creationId xmlns:a16="http://schemas.microsoft.com/office/drawing/2014/main" id="{FFBB87BD-7332-40BD-B97D-888A81FF4F22}"/>
              </a:ext>
            </a:extLst>
          </p:cNvPr>
          <p:cNvSpPr>
            <a:spLocks noGrp="1" noChangeArrowheads="1"/>
          </p:cNvSpPr>
          <p:nvPr>
            <p:ph idx="1"/>
          </p:nvPr>
        </p:nvSpPr>
        <p:spPr>
          <a:xfrm>
            <a:off x="1600200" y="1524000"/>
            <a:ext cx="8991600" cy="4876800"/>
          </a:xfrm>
        </p:spPr>
        <p:txBody>
          <a:bodyPr/>
          <a:lstStyle/>
          <a:p>
            <a:pPr marL="457200" indent="-457200"/>
            <a:r>
              <a:rPr lang="en-US" altLang="en-US" dirty="0">
                <a:solidFill>
                  <a:schemeClr val="bg1"/>
                </a:solidFill>
                <a:latin typeface="Calibri" panose="020F0502020204030204" pitchFamily="34" charset="0"/>
                <a:ea typeface="ＭＳ Ｐゴシック" panose="020B0600070205080204" pitchFamily="34" charset="-128"/>
              </a:rPr>
              <a:t>Activities generally expected of faculty are not subject to the policy – for example: </a:t>
            </a:r>
          </a:p>
          <a:p>
            <a:pPr marL="857250" lvl="1" indent="-457200"/>
            <a:r>
              <a:rPr lang="en-US" altLang="en-US" dirty="0">
                <a:solidFill>
                  <a:schemeClr val="bg1"/>
                </a:solidFill>
                <a:latin typeface="Calibri" panose="020F0502020204030204" pitchFamily="34" charset="0"/>
                <a:ea typeface="ＭＳ Ｐゴシック" panose="020B0600070205080204" pitchFamily="34" charset="-128"/>
              </a:rPr>
              <a:t>Peer review of manuscripts, grant proposals, etc. </a:t>
            </a:r>
          </a:p>
          <a:p>
            <a:pPr marL="857250" lvl="1" indent="-457200"/>
            <a:r>
              <a:rPr lang="en-US" altLang="en-US" dirty="0">
                <a:solidFill>
                  <a:schemeClr val="bg1"/>
                </a:solidFill>
                <a:latin typeface="Calibri" panose="020F0502020204030204" pitchFamily="34" charset="0"/>
                <a:ea typeface="ＭＳ Ｐゴシック" panose="020B0600070205080204" pitchFamily="34" charset="-128"/>
              </a:rPr>
              <a:t>Leadership positions for professional societies</a:t>
            </a:r>
          </a:p>
          <a:p>
            <a:pPr marL="857250" lvl="1" indent="-457200"/>
            <a:r>
              <a:rPr lang="en-US" altLang="en-US" dirty="0">
                <a:solidFill>
                  <a:schemeClr val="bg1"/>
                </a:solidFill>
                <a:latin typeface="Calibri" panose="020F0502020204030204" pitchFamily="34" charset="0"/>
                <a:ea typeface="ＭＳ Ｐゴシック" panose="020B0600070205080204" pitchFamily="34" charset="-128"/>
              </a:rPr>
              <a:t>Artistic/creative performances</a:t>
            </a:r>
          </a:p>
          <a:p>
            <a:pPr marL="857250" lvl="1" indent="-457200"/>
            <a:r>
              <a:rPr lang="en-US" altLang="en-US" dirty="0">
                <a:solidFill>
                  <a:schemeClr val="bg1"/>
                </a:solidFill>
                <a:latin typeface="Calibri" panose="020F0502020204030204" pitchFamily="34" charset="0"/>
                <a:ea typeface="ＭＳ Ｐゴシック" panose="020B0600070205080204" pitchFamily="34" charset="-128"/>
              </a:rPr>
              <a:t>Service on advisory committees for government </a:t>
            </a:r>
          </a:p>
          <a:p>
            <a:pPr marL="857250" lvl="1" indent="-457200"/>
            <a:endParaRPr lang="en-US" altLang="en-US" dirty="0">
              <a:solidFill>
                <a:schemeClr val="tx1"/>
              </a:solidFill>
              <a:latin typeface="Calibri" panose="020F0502020204030204" pitchFamily="34" charset="0"/>
              <a:ea typeface="ＭＳ Ｐゴシック" panose="020B0600070205080204" pitchFamily="34" charset="-128"/>
            </a:endParaRPr>
          </a:p>
          <a:p>
            <a:pPr marL="857250" lvl="1" indent="-457200"/>
            <a:endParaRPr lang="en-US" altLang="en-US" dirty="0">
              <a:solidFill>
                <a:schemeClr val="tx1"/>
              </a:solidFill>
              <a:latin typeface="Calibri" panose="020F0502020204030204" pitchFamily="34" charset="0"/>
              <a:ea typeface="ＭＳ Ｐゴシック" panose="020B0600070205080204" pitchFamily="34" charset="-128"/>
            </a:endParaRPr>
          </a:p>
          <a:p>
            <a:pPr marL="857250" lvl="1" indent="-457200"/>
            <a:endParaRPr lang="en-US" altLang="en-US" dirty="0">
              <a:solidFill>
                <a:schemeClr val="tx1"/>
              </a:solidFill>
              <a:latin typeface="Calibri" panose="020F0502020204030204" pitchFamily="34" charset="0"/>
              <a:ea typeface="ＭＳ Ｐゴシック" panose="020B0600070205080204" pitchFamily="34" charset="-128"/>
            </a:endParaRPr>
          </a:p>
        </p:txBody>
      </p:sp>
      <p:pic>
        <p:nvPicPr>
          <p:cNvPr id="5" name="Picture 4">
            <a:extLst>
              <a:ext uri="{FF2B5EF4-FFF2-40B4-BE49-F238E27FC236}">
                <a16:creationId xmlns:a16="http://schemas.microsoft.com/office/drawing/2014/main" id="{073E3087-1C96-4826-850F-DC95A8402F16}"/>
              </a:ext>
            </a:extLst>
          </p:cNvPr>
          <p:cNvPicPr>
            <a:picLocks noChangeAspect="1"/>
          </p:cNvPicPr>
          <p:nvPr/>
        </p:nvPicPr>
        <p:blipFill>
          <a:blip r:embed="rId4"/>
          <a:stretch>
            <a:fillRect/>
          </a:stretch>
        </p:blipFill>
        <p:spPr>
          <a:xfrm>
            <a:off x="-229251" y="5824920"/>
            <a:ext cx="2515252" cy="1151759"/>
          </a:xfrm>
          <a:prstGeom prst="rect">
            <a:avLst/>
          </a:prstGeom>
        </p:spPr>
      </p:pic>
    </p:spTree>
  </p:cSld>
  <p:clrMapOvr>
    <a:overrideClrMapping bg1="lt1" tx1="dk1" bg2="lt2" tx2="dk2" accent1="accent1" accent2="accent2" accent3="accent3" accent4="accent4" accent5="accent5" accent6="accent6" hlink="hlink" folHlink="folHlink"/>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BD897926-B501-43BC-8B0E-6D2F1C6544F8}"/>
              </a:ext>
            </a:extLst>
          </p:cNvPr>
          <p:cNvSpPr>
            <a:spLocks noGrp="1" noChangeArrowheads="1"/>
          </p:cNvSpPr>
          <p:nvPr>
            <p:ph type="title"/>
          </p:nvPr>
        </p:nvSpPr>
        <p:spPr>
          <a:xfrm>
            <a:off x="1524000" y="0"/>
            <a:ext cx="9144000" cy="1295400"/>
          </a:xfrm>
        </p:spPr>
        <p:txBody>
          <a:bodyPr/>
          <a:lstStyle/>
          <a:p>
            <a:r>
              <a:rPr lang="en-US" altLang="en-US" sz="4400" dirty="0">
                <a:solidFill>
                  <a:schemeClr val="bg1"/>
                </a:solidFill>
                <a:latin typeface="Calibri" panose="020F0502020204030204" pitchFamily="34" charset="0"/>
                <a:ea typeface="ＭＳ Ｐゴシック" panose="020B0600070205080204" pitchFamily="34" charset="-128"/>
              </a:rPr>
              <a:t>Prior Approval Requirement</a:t>
            </a:r>
          </a:p>
        </p:txBody>
      </p:sp>
      <p:sp>
        <p:nvSpPr>
          <p:cNvPr id="11267" name="Content Placeholder 2">
            <a:extLst>
              <a:ext uri="{FF2B5EF4-FFF2-40B4-BE49-F238E27FC236}">
                <a16:creationId xmlns:a16="http://schemas.microsoft.com/office/drawing/2014/main" id="{F5422795-8E17-4392-A83A-C9123A47E08D}"/>
              </a:ext>
            </a:extLst>
          </p:cNvPr>
          <p:cNvSpPr>
            <a:spLocks noGrp="1" noChangeArrowheads="1"/>
          </p:cNvSpPr>
          <p:nvPr>
            <p:ph idx="1"/>
          </p:nvPr>
        </p:nvSpPr>
        <p:spPr>
          <a:xfrm>
            <a:off x="1600200" y="1524000"/>
            <a:ext cx="8991600" cy="4876800"/>
          </a:xfrm>
        </p:spPr>
        <p:txBody>
          <a:bodyPr/>
          <a:lstStyle/>
          <a:p>
            <a:pPr marL="457200" indent="-457200"/>
            <a:r>
              <a:rPr lang="en-US" altLang="en-US" dirty="0">
                <a:solidFill>
                  <a:schemeClr val="bg1"/>
                </a:solidFill>
                <a:latin typeface="Calibri" panose="020F0502020204030204" pitchFamily="34" charset="0"/>
                <a:ea typeface="ＭＳ Ｐゴシック" panose="020B0600070205080204" pitchFamily="34" charset="-128"/>
              </a:rPr>
              <a:t>5 types of outside activities require approval: </a:t>
            </a:r>
          </a:p>
          <a:p>
            <a:pPr marL="857250" lvl="1" indent="-457200"/>
            <a:r>
              <a:rPr lang="en-US" altLang="en-US" dirty="0">
                <a:solidFill>
                  <a:schemeClr val="bg1"/>
                </a:solidFill>
                <a:latin typeface="Calibri" panose="020F0502020204030204" pitchFamily="34" charset="0"/>
                <a:ea typeface="ＭＳ Ｐゴシック" panose="020B0600070205080204" pitchFamily="34" charset="-128"/>
              </a:rPr>
              <a:t>Starting a company</a:t>
            </a:r>
          </a:p>
          <a:p>
            <a:pPr marL="857250" lvl="1" indent="-457200"/>
            <a:r>
              <a:rPr lang="en-US" altLang="en-US" dirty="0">
                <a:solidFill>
                  <a:schemeClr val="bg1"/>
                </a:solidFill>
                <a:latin typeface="Calibri" panose="020F0502020204030204" pitchFamily="34" charset="0"/>
                <a:ea typeface="ＭＳ Ｐゴシック" panose="020B0600070205080204" pitchFamily="34" charset="-128"/>
              </a:rPr>
              <a:t>Involving students/staff in outside activities</a:t>
            </a:r>
          </a:p>
          <a:p>
            <a:pPr marL="857250" lvl="1" indent="-457200"/>
            <a:r>
              <a:rPr lang="en-US" altLang="en-US" dirty="0">
                <a:solidFill>
                  <a:schemeClr val="bg1"/>
                </a:solidFill>
                <a:latin typeface="Calibri" panose="020F0502020204030204" pitchFamily="34" charset="0"/>
                <a:ea typeface="ＭＳ Ｐゴシック" panose="020B0600070205080204" pitchFamily="34" charset="-128"/>
              </a:rPr>
              <a:t>Teaching semester length course at other institution</a:t>
            </a:r>
          </a:p>
          <a:p>
            <a:pPr marL="857250" lvl="1" indent="-457200"/>
            <a:r>
              <a:rPr lang="en-US" altLang="en-US" dirty="0">
                <a:solidFill>
                  <a:schemeClr val="bg1"/>
                </a:solidFill>
                <a:latin typeface="Calibri" panose="020F0502020204030204" pitchFamily="34" charset="0"/>
                <a:ea typeface="ＭＳ Ｐゴシック" panose="020B0600070205080204" pitchFamily="34" charset="-128"/>
              </a:rPr>
              <a:t>Assuming officer/director position at a company</a:t>
            </a:r>
          </a:p>
          <a:p>
            <a:pPr marL="857250" lvl="1" indent="-457200"/>
            <a:r>
              <a:rPr lang="en-US" altLang="en-US" dirty="0">
                <a:solidFill>
                  <a:schemeClr val="bg1"/>
                </a:solidFill>
                <a:latin typeface="Calibri" panose="020F0502020204030204" pitchFamily="34" charset="0"/>
                <a:ea typeface="ＭＳ Ｐゴシック" panose="020B0600070205080204" pitchFamily="34" charset="-128"/>
              </a:rPr>
              <a:t>Exceeding monthly time limitation of 40 hours</a:t>
            </a:r>
          </a:p>
          <a:p>
            <a:pPr marL="457200" indent="-457200"/>
            <a:r>
              <a:rPr lang="en-US" altLang="en-US" dirty="0">
                <a:solidFill>
                  <a:schemeClr val="bg1"/>
                </a:solidFill>
                <a:latin typeface="Calibri" panose="020F0502020204030204" pitchFamily="34" charset="0"/>
                <a:ea typeface="ＭＳ Ｐゴシック" panose="020B0600070205080204" pitchFamily="34" charset="-128"/>
              </a:rPr>
              <a:t>Department Heads grant approval</a:t>
            </a:r>
          </a:p>
          <a:p>
            <a:pPr marL="457200" indent="-457200"/>
            <a:r>
              <a:rPr lang="en-US" altLang="en-US" dirty="0">
                <a:solidFill>
                  <a:schemeClr val="bg1"/>
                </a:solidFill>
                <a:latin typeface="Calibri" panose="020F0502020204030204" pitchFamily="34" charset="0"/>
                <a:ea typeface="ＭＳ Ｐゴシック" panose="020B0600070205080204" pitchFamily="34" charset="-128"/>
              </a:rPr>
              <a:t>New form available – ORP website, and we will communicate widely in time for AY19/20 </a:t>
            </a:r>
          </a:p>
        </p:txBody>
      </p:sp>
      <p:pic>
        <p:nvPicPr>
          <p:cNvPr id="5" name="Picture 4">
            <a:extLst>
              <a:ext uri="{FF2B5EF4-FFF2-40B4-BE49-F238E27FC236}">
                <a16:creationId xmlns:a16="http://schemas.microsoft.com/office/drawing/2014/main" id="{795AB955-2CD2-4F3A-A901-A786D2908716}"/>
              </a:ext>
            </a:extLst>
          </p:cNvPr>
          <p:cNvPicPr>
            <a:picLocks noChangeAspect="1"/>
          </p:cNvPicPr>
          <p:nvPr/>
        </p:nvPicPr>
        <p:blipFill>
          <a:blip r:embed="rId4"/>
          <a:stretch>
            <a:fillRect/>
          </a:stretch>
        </p:blipFill>
        <p:spPr>
          <a:xfrm>
            <a:off x="-229251" y="5824920"/>
            <a:ext cx="2515252" cy="1151759"/>
          </a:xfrm>
          <a:prstGeom prst="rect">
            <a:avLst/>
          </a:prstGeom>
        </p:spPr>
      </p:pic>
    </p:spTree>
  </p:cSld>
  <p:clrMapOvr>
    <a:overrideClrMapping bg1="lt1" tx1="dk1" bg2="lt2" tx2="dk2" accent1="accent1" accent2="accent2" accent3="accent3" accent4="accent4" accent5="accent5" accent6="accent6" hlink="hlink" folHlink="folHlink"/>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F5B46F04-9236-4D55-BFC0-6739E39C6AD7}"/>
              </a:ext>
            </a:extLst>
          </p:cNvPr>
          <p:cNvSpPr>
            <a:spLocks noGrp="1" noChangeArrowheads="1"/>
          </p:cNvSpPr>
          <p:nvPr>
            <p:ph type="title"/>
          </p:nvPr>
        </p:nvSpPr>
        <p:spPr>
          <a:xfrm>
            <a:off x="1524000" y="0"/>
            <a:ext cx="9144000" cy="1295400"/>
          </a:xfrm>
        </p:spPr>
        <p:txBody>
          <a:bodyPr/>
          <a:lstStyle/>
          <a:p>
            <a:r>
              <a:rPr lang="en-US" altLang="en-US" sz="4400" dirty="0">
                <a:solidFill>
                  <a:schemeClr val="bg1"/>
                </a:solidFill>
                <a:latin typeface="Calibri" panose="020F0502020204030204" pitchFamily="34" charset="0"/>
                <a:ea typeface="ＭＳ Ｐゴシック" panose="020B0600070205080204" pitchFamily="34" charset="-128"/>
              </a:rPr>
              <a:t>Looking Ahead</a:t>
            </a:r>
          </a:p>
        </p:txBody>
      </p:sp>
      <p:sp>
        <p:nvSpPr>
          <p:cNvPr id="6147" name="Content Placeholder 2">
            <a:extLst>
              <a:ext uri="{FF2B5EF4-FFF2-40B4-BE49-F238E27FC236}">
                <a16:creationId xmlns:a16="http://schemas.microsoft.com/office/drawing/2014/main" id="{6DFD6F27-31AC-4B29-B2E5-EF7C3F0AFD9C}"/>
              </a:ext>
            </a:extLst>
          </p:cNvPr>
          <p:cNvSpPr>
            <a:spLocks noGrp="1" noChangeArrowheads="1"/>
          </p:cNvSpPr>
          <p:nvPr>
            <p:ph idx="1"/>
          </p:nvPr>
        </p:nvSpPr>
        <p:spPr>
          <a:xfrm>
            <a:off x="1600200" y="1524000"/>
            <a:ext cx="8991600" cy="4876800"/>
          </a:xfrm>
        </p:spPr>
        <p:txBody>
          <a:bodyPr/>
          <a:lstStyle/>
          <a:p>
            <a:pPr>
              <a:defRPr/>
            </a:pPr>
            <a:r>
              <a:rPr lang="en-US" altLang="en-US" dirty="0">
                <a:solidFill>
                  <a:schemeClr val="bg1"/>
                </a:solidFill>
                <a:latin typeface="Calibri" panose="020F0502020204030204" pitchFamily="34" charset="0"/>
                <a:ea typeface="ＭＳ Ｐゴシック" panose="020B0600070205080204" pitchFamily="34" charset="-128"/>
              </a:rPr>
              <a:t>Working toward an electronic system to capture both AC80 approvals and annual reports, as well as Conflict of Interest financial disclosures. </a:t>
            </a:r>
          </a:p>
          <a:p>
            <a:pPr>
              <a:defRPr/>
            </a:pPr>
            <a:r>
              <a:rPr lang="en-US" altLang="en-US" dirty="0">
                <a:solidFill>
                  <a:schemeClr val="bg1"/>
                </a:solidFill>
                <a:latin typeface="Calibri" panose="020F0502020204030204" pitchFamily="34" charset="0"/>
                <a:ea typeface="ＭＳ Ｐゴシック" panose="020B0600070205080204" pitchFamily="34" charset="-128"/>
              </a:rPr>
              <a:t>ORP to visit college leadership meetings. </a:t>
            </a:r>
          </a:p>
          <a:p>
            <a:pPr>
              <a:defRPr/>
            </a:pPr>
            <a:endParaRPr lang="en-US" altLang="en-US" sz="3600" dirty="0">
              <a:solidFill>
                <a:schemeClr val="bg1"/>
              </a:solidFill>
              <a:latin typeface="Calibri" panose="020F0502020204030204" pitchFamily="34" charset="0"/>
              <a:ea typeface="ＭＳ Ｐゴシック" panose="020B0600070205080204" pitchFamily="34" charset="-128"/>
            </a:endParaRPr>
          </a:p>
          <a:p>
            <a:pPr marL="0" indent="0" algn="ctr">
              <a:buNone/>
              <a:defRPr/>
            </a:pPr>
            <a:r>
              <a:rPr lang="en-US" altLang="en-US" sz="3600" dirty="0">
                <a:solidFill>
                  <a:schemeClr val="bg1"/>
                </a:solidFill>
                <a:latin typeface="Calibri" panose="020F0502020204030204" pitchFamily="34" charset="0"/>
                <a:ea typeface="ＭＳ Ｐゴシック" panose="020B0600070205080204" pitchFamily="34" charset="-128"/>
              </a:rPr>
              <a:t>Questions: </a:t>
            </a:r>
            <a:r>
              <a:rPr lang="en-US" altLang="en-US" sz="3600" dirty="0">
                <a:solidFill>
                  <a:schemeClr val="tx1"/>
                </a:solidFill>
                <a:latin typeface="Calibri" panose="020F0502020204030204" pitchFamily="34" charset="0"/>
                <a:ea typeface="ＭＳ Ｐゴシック" panose="020B0600070205080204" pitchFamily="34" charset="-128"/>
                <a:hlinkClick r:id="rId4"/>
              </a:rPr>
              <a:t>coistaff@psu.edu</a:t>
            </a:r>
            <a:r>
              <a:rPr lang="en-US" altLang="en-US" sz="3600" dirty="0">
                <a:solidFill>
                  <a:schemeClr val="tx1"/>
                </a:solidFill>
                <a:latin typeface="Calibri" panose="020F0502020204030204" pitchFamily="34" charset="0"/>
                <a:ea typeface="ＭＳ Ｐゴシック" panose="020B0600070205080204" pitchFamily="34" charset="-128"/>
              </a:rPr>
              <a:t> </a:t>
            </a:r>
          </a:p>
          <a:p>
            <a:pPr>
              <a:defRPr/>
            </a:pPr>
            <a:endParaRPr lang="en-US" altLang="en-US" dirty="0">
              <a:solidFill>
                <a:schemeClr val="tx1"/>
              </a:solidFill>
              <a:latin typeface="Calibri" panose="020F0502020204030204" pitchFamily="34" charset="0"/>
              <a:ea typeface="ＭＳ Ｐゴシック" panose="020B0600070205080204" pitchFamily="34" charset="-128"/>
            </a:endParaRPr>
          </a:p>
        </p:txBody>
      </p:sp>
      <p:pic>
        <p:nvPicPr>
          <p:cNvPr id="3" name="Picture 2">
            <a:extLst>
              <a:ext uri="{FF2B5EF4-FFF2-40B4-BE49-F238E27FC236}">
                <a16:creationId xmlns:a16="http://schemas.microsoft.com/office/drawing/2014/main" id="{6DC7560B-FB3D-4012-B3C2-F2234C0DE9D0}"/>
              </a:ext>
            </a:extLst>
          </p:cNvPr>
          <p:cNvPicPr>
            <a:picLocks noChangeAspect="1"/>
          </p:cNvPicPr>
          <p:nvPr/>
        </p:nvPicPr>
        <p:blipFill>
          <a:blip r:embed="rId5"/>
          <a:stretch>
            <a:fillRect/>
          </a:stretch>
        </p:blipFill>
        <p:spPr>
          <a:xfrm>
            <a:off x="-229251" y="5824920"/>
            <a:ext cx="2515252" cy="1151759"/>
          </a:xfrm>
          <a:prstGeom prst="rect">
            <a:avLst/>
          </a:prstGeom>
        </p:spPr>
      </p:pic>
    </p:spTree>
  </p:cSld>
  <p:clrMapOvr>
    <a:overrideClrMapping bg1="lt1" tx1="dk1" bg2="lt2" tx2="dk2" accent1="accent1" accent2="accent2" accent3="accent3" accent4="accent4" accent5="accent5" accent6="accent6" hlink="hlink" folHlink="folHlink"/>
  </p:clrMapOvr>
  <p:transition>
    <p:fade thruBlk="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VPR-ORP-white">
  <a:themeElements>
    <a:clrScheme name="SVPR-ORP-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VPR-ORP-whit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VPR-ORP-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VPR-ORP-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VPR-ORP-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VPR-ORP-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VPR-ORP-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VPR-ORP-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VPR-ORP-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VPR-ORP-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VPR-ORP-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VPR-ORP-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VPR-ORP-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VPR-ORP-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VPR-ORP-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SVPR-ORP-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SVPR-ORP-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SVPR-ORP-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SVPR-ORP-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SVPR-ORP-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D655222FAC69478FDB4DB9A1082BF0" ma:contentTypeVersion="13" ma:contentTypeDescription="Create a new document." ma:contentTypeScope="" ma:versionID="6cb003f3a0ba2750fcf6a2c800258614">
  <xsd:schema xmlns:xsd="http://www.w3.org/2001/XMLSchema" xmlns:xs="http://www.w3.org/2001/XMLSchema" xmlns:p="http://schemas.microsoft.com/office/2006/metadata/properties" xmlns:ns2="5596cf31-caaa-46ba-a55f-3befb4344fdf" targetNamespace="http://schemas.microsoft.com/office/2006/metadata/properties" ma:root="true" ma:fieldsID="3d3b8f35503a7ff793c4905a034f9477" ns2:_="">
    <xsd:import namespace="5596cf31-caaa-46ba-a55f-3befb4344fdf"/>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96cf31-caaa-46ba-a55f-3befb4344fdf"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MediaServiceLocation" ma:internalName="MediaServiceLocatio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 xmlns="5596cf31-caaa-46ba-a55f-3befb4344fdf" xsi:nil="true"/>
    <MigrationWizIdPermissions xmlns="5596cf31-caaa-46ba-a55f-3befb4344fdf" xsi:nil="true"/>
    <MigrationWizIdPermissionLevels xmlns="5596cf31-caaa-46ba-a55f-3befb4344fdf" xsi:nil="true"/>
    <MigrationWizIdDocumentLibraryPermissions xmlns="5596cf31-caaa-46ba-a55f-3befb4344fdf" xsi:nil="true"/>
    <MigrationWizIdSecurityGroups xmlns="5596cf31-caaa-46ba-a55f-3befb4344fdf" xsi:nil="true"/>
  </documentManagement>
</p:properties>
</file>

<file path=customXml/itemProps1.xml><?xml version="1.0" encoding="utf-8"?>
<ds:datastoreItem xmlns:ds="http://schemas.openxmlformats.org/officeDocument/2006/customXml" ds:itemID="{8729B98A-CD64-46F3-A106-B1F632E3A0CC}"/>
</file>

<file path=customXml/itemProps2.xml><?xml version="1.0" encoding="utf-8"?>
<ds:datastoreItem xmlns:ds="http://schemas.openxmlformats.org/officeDocument/2006/customXml" ds:itemID="{DA770CA9-0B2C-4853-A7DF-7782FF14F9DB}">
  <ds:schemaRefs>
    <ds:schemaRef ds:uri="http://schemas.microsoft.com/sharepoint/v3/contenttype/forms"/>
  </ds:schemaRefs>
</ds:datastoreItem>
</file>

<file path=customXml/itemProps3.xml><?xml version="1.0" encoding="utf-8"?>
<ds:datastoreItem xmlns:ds="http://schemas.openxmlformats.org/officeDocument/2006/customXml" ds:itemID="{43584551-C1D5-4F3C-B4A0-FC3D0C77CCA2}">
  <ds:schemaRefs>
    <ds:schemaRef ds:uri="http://schemas.microsoft.com/office/2006/documentManagement/types"/>
    <ds:schemaRef ds:uri="http://schemas.microsoft.com/office/2006/metadata/properties"/>
    <ds:schemaRef ds:uri="http://purl.org/dc/elements/1.1/"/>
    <ds:schemaRef ds:uri="5596cf31-caaa-46ba-a55f-3befb4344fdf"/>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842</TotalTime>
  <Words>1324</Words>
  <Application>Microsoft Office PowerPoint</Application>
  <PresentationFormat>Widescreen</PresentationFormat>
  <Paragraphs>173</Paragraphs>
  <Slides>17</Slides>
  <Notes>16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Batang</vt:lpstr>
      <vt:lpstr>ＭＳ Ｐゴシック</vt:lpstr>
      <vt:lpstr>Arial</vt:lpstr>
      <vt:lpstr>Calibri</vt:lpstr>
      <vt:lpstr>Calibri Light</vt:lpstr>
      <vt:lpstr>Verdana</vt:lpstr>
      <vt:lpstr>Office Theme</vt:lpstr>
      <vt:lpstr>1_Office Theme</vt:lpstr>
      <vt:lpstr>SVPR-ORP-white</vt:lpstr>
      <vt:lpstr>Office for Research Protections</vt:lpstr>
      <vt:lpstr>PowerPoint Presentation</vt:lpstr>
      <vt:lpstr>PowerPoint Presentation</vt:lpstr>
      <vt:lpstr>AC80 - Outside Business Activities</vt:lpstr>
      <vt:lpstr>AC80 Background</vt:lpstr>
      <vt:lpstr>AC80 Applies to all Faculty</vt:lpstr>
      <vt:lpstr>Exclusions</vt:lpstr>
      <vt:lpstr>Prior Approval Requirement</vt:lpstr>
      <vt:lpstr>Looking Ahead</vt:lpstr>
      <vt:lpstr>Unmanned Aircraft (UA) Operations</vt:lpstr>
      <vt:lpstr>Privacy or Safety Concerns?</vt:lpstr>
      <vt:lpstr>PowerPoint Presentation</vt:lpstr>
      <vt:lpstr>SY45 Cornerstone Drivers</vt:lpstr>
      <vt:lpstr>Lifecycle Stages</vt:lpstr>
      <vt:lpstr>PowerPoint Presentation</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 Stewart</dc:creator>
  <cp:lastModifiedBy>Blumenthal, Wendy J</cp:lastModifiedBy>
  <cp:revision>67</cp:revision>
  <dcterms:created xsi:type="dcterms:W3CDTF">2016-05-27T23:49:35Z</dcterms:created>
  <dcterms:modified xsi:type="dcterms:W3CDTF">2019-04-11T17:25:26Z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0x0101001CD655222FAC69478FDB4DB9A1082BF0</vt:lpwstr>
  </property>
  <property fmtid="{D5CDD505-2E9C-101B-9397-08002B2CF9AE}" pid="3" name="AuthorIds_UIVersion_512">
    <vt:lpwstr>25</vt:lpwstr>
  </property>
</Properties>
</file>