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C14D5-16AB-4CB1-B683-B58338A90DDC}" type="datetimeFigureOut">
              <a:rPr lang="en-US" smtClean="0"/>
              <a:t>4/12/2019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0630-F8A5-4CAF-ABF9-0F5981177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55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3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8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23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2295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33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9983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8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3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7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5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3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1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7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1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658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ca917@p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297713"/>
            <a:ext cx="8001000" cy="1871330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Revisiting Title VII and Title IX 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within the 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Current Climate of Federal Compliance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2945219"/>
            <a:ext cx="8329592" cy="2845981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Suzanne C. Adair</a:t>
            </a:r>
          </a:p>
          <a:p>
            <a:pPr algn="ctr"/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Associate Vice President for Affirmative Action</a:t>
            </a:r>
          </a:p>
          <a:p>
            <a:pPr algn="ctr"/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328 Boucke Building</a:t>
            </a:r>
          </a:p>
          <a:p>
            <a:pPr algn="ctr"/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863-0471</a:t>
            </a:r>
          </a:p>
          <a:p>
            <a:pPr algn="ctr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sca917@psu.edu</a:t>
            </a: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163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297713"/>
            <a:ext cx="8001000" cy="1020724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en-US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2552700"/>
            <a:ext cx="8329592" cy="2047876"/>
          </a:xfrm>
        </p:spPr>
        <p:txBody>
          <a:bodyPr>
            <a:normAutofit/>
          </a:bodyPr>
          <a:lstStyle/>
          <a:p>
            <a:pPr lvl="1"/>
            <a:r>
              <a:rPr lang="en-US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Questions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1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180753"/>
            <a:ext cx="8001000" cy="2445489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Title VII: 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Equal Employment Opportunity (EEO)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and Affirmative Action (AA)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US" sz="2800" b="1" dirty="0"/>
            </a:br>
            <a:endParaRPr lang="en-US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2307265"/>
            <a:ext cx="8329592" cy="3880884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dirty="0"/>
          </a:p>
          <a:p>
            <a:pPr marL="914377" lvl="1" indent="-365751" algn="l">
              <a:spcBef>
                <a:spcPts val="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en-US" sz="9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EEO = Non-Discrimination (Title VII)</a:t>
            </a:r>
          </a:p>
          <a:p>
            <a:pPr marL="1200150" lvl="2" indent="-285750" algn="l">
              <a:spcBef>
                <a:spcPts val="0"/>
              </a:spcBef>
              <a:buClr>
                <a:prstClr val="white"/>
              </a:buClr>
              <a:buFont typeface="Wingdings 3" panose="05040102010807070707" pitchFamily="18" charset="2"/>
              <a:buChar char=""/>
            </a:pPr>
            <a:r>
              <a:rPr lang="en-US" sz="9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Focus is on </a:t>
            </a:r>
            <a:r>
              <a:rPr lang="en-US" sz="96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Individuals</a:t>
            </a:r>
          </a:p>
          <a:p>
            <a:pPr marL="1200150" lvl="2" indent="-285750" algn="l">
              <a:spcBef>
                <a:spcPts val="0"/>
              </a:spcBef>
              <a:buClr>
                <a:prstClr val="white"/>
              </a:buClr>
              <a:buFont typeface="Wingdings 3" panose="05040102010807070707" pitchFamily="18" charset="2"/>
              <a:buChar char=""/>
            </a:pPr>
            <a:r>
              <a:rPr lang="en-US" sz="9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Implementation through Policies (AD91)</a:t>
            </a:r>
          </a:p>
          <a:p>
            <a:pPr marL="1200150" lvl="2" indent="-285750" algn="l">
              <a:spcBef>
                <a:spcPts val="0"/>
              </a:spcBef>
              <a:buClr>
                <a:prstClr val="white"/>
              </a:buClr>
              <a:buFont typeface="Wingdings 3" panose="05040102010807070707" pitchFamily="18" charset="2"/>
              <a:buChar char=""/>
            </a:pPr>
            <a:r>
              <a:rPr lang="en-US" sz="9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EEO Commission Enforcement</a:t>
            </a:r>
            <a:br>
              <a:rPr lang="en-US" sz="9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9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algn="l">
              <a:spcBef>
                <a:spcPts val="0"/>
              </a:spcBef>
              <a:buClr>
                <a:prstClr val="white"/>
              </a:buClr>
              <a:buFont typeface="Arial" panose="020B0604020202020204" pitchFamily="34" charset="0"/>
              <a:buChar char="•"/>
            </a:pPr>
            <a:r>
              <a:rPr lang="en-US" sz="9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AA = Good Faith Efforts (Executive Order 11246)</a:t>
            </a:r>
          </a:p>
          <a:p>
            <a:pPr marL="1200150" lvl="2" indent="-285750" algn="l">
              <a:spcBef>
                <a:spcPts val="0"/>
              </a:spcBef>
              <a:buClr>
                <a:prstClr val="white"/>
              </a:buClr>
              <a:buFont typeface="Wingdings 3" panose="05040102010807070707" pitchFamily="18" charset="2"/>
              <a:buChar char=""/>
            </a:pPr>
            <a:r>
              <a:rPr lang="en-US" sz="9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Focus is on </a:t>
            </a:r>
            <a:r>
              <a:rPr lang="en-US" sz="96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Systems</a:t>
            </a:r>
          </a:p>
          <a:p>
            <a:pPr marL="1200150" lvl="2" indent="-285750" algn="l">
              <a:spcBef>
                <a:spcPts val="0"/>
              </a:spcBef>
              <a:buClr>
                <a:prstClr val="white"/>
              </a:buClr>
              <a:buFont typeface="Wingdings 3" panose="05040102010807070707" pitchFamily="18" charset="2"/>
              <a:buChar char=""/>
            </a:pPr>
            <a:r>
              <a:rPr lang="en-US" sz="9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Implementation through AA Plans</a:t>
            </a:r>
          </a:p>
          <a:p>
            <a:pPr marL="1200150" lvl="2" indent="-285750" algn="l">
              <a:spcBef>
                <a:spcPts val="0"/>
              </a:spcBef>
              <a:buClr>
                <a:prstClr val="white"/>
              </a:buClr>
              <a:buFont typeface="Wingdings 3" panose="05040102010807070707" pitchFamily="18" charset="2"/>
              <a:buChar char=""/>
            </a:pPr>
            <a:r>
              <a:rPr lang="en-US" sz="9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Office of Federal Contract Compliance Programs (OFCCP) Enforcement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5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297713"/>
            <a:ext cx="8001000" cy="1020724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Federal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1945759"/>
            <a:ext cx="8329592" cy="3845442"/>
          </a:xfrm>
        </p:spPr>
        <p:txBody>
          <a:bodyPr>
            <a:normAutofit/>
          </a:bodyPr>
          <a:lstStyle/>
          <a:p>
            <a:pPr algn="ctr"/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DBCA10-7B7C-4C3F-BD08-9B4741FD94D3}"/>
              </a:ext>
            </a:extLst>
          </p:cNvPr>
          <p:cNvSpPr/>
          <p:nvPr/>
        </p:nvSpPr>
        <p:spPr>
          <a:xfrm>
            <a:off x="1674720" y="1945759"/>
            <a:ext cx="74692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Job postings require an EEO non-discrimination statement. Strongly encouraged to include optional “commitment” statements as 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Job postings must include minimum requirements.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List all external job openings with the appropriate state workforce agency, job bank, or state employment service delivery system.</a:t>
            </a:r>
          </a:p>
          <a:p>
            <a:endParaRPr lang="en-US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Implement/document appropriate outreach and proactive recruitment activities designed to effectively recruit minorities, women, individuals with disabilities and protected veterans.</a:t>
            </a:r>
          </a:p>
          <a:p>
            <a:endParaRPr lang="en-US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Provide reasonable accommodations to individuals with disabilities.</a:t>
            </a:r>
          </a:p>
          <a:p>
            <a:endParaRPr lang="en-US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</a:rPr>
              <a:t>Investigate and address claims of discrimination.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9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297713"/>
            <a:ext cx="8001000" cy="956929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Recent Changes/Areas of focus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1977657"/>
            <a:ext cx="8329592" cy="4582630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Increased focus on protected veterans and individuals with disabilities (IWDs):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Provide data beyond narratives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Benchmarks and goals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Self-identification at 3 stages: application, hire, and 5 years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2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Specific definition of </a:t>
            </a:r>
            <a:r>
              <a:rPr lang="en-US" sz="18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Applicant</a:t>
            </a: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Expression of Interest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Consideration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Basic Qualification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Continued Interest</a:t>
            </a:r>
          </a:p>
          <a:p>
            <a:pPr lvl="1" algn="l"/>
            <a:endParaRPr lang="en-US" sz="1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Search Disposition Data</a:t>
            </a:r>
          </a:p>
          <a:p>
            <a:endParaRPr lang="en-US" sz="1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PSU policies AC13 and AC22 under review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64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297712"/>
            <a:ext cx="8001000" cy="1340587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Title IX: Gender Discrimination 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en-US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1967023"/>
            <a:ext cx="8329592" cy="382417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Prohibits any educational institution that receives federal financial assistance (such as grants or student loans) from discriminating on the basis of sex.</a:t>
            </a:r>
          </a:p>
          <a:p>
            <a:endParaRPr lang="en-US" sz="1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Discrimination: Gender based and sexual harassment; Sexual Violence</a:t>
            </a:r>
          </a:p>
          <a:p>
            <a:endParaRPr lang="en-US" sz="1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PSU policy AD85 – employees and students: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Responsible vs. Confidential employees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Case Management: AAO vs. OSMPR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Consensual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1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297713"/>
            <a:ext cx="8001000" cy="102072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Federal requirements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en-US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1967023"/>
            <a:ext cx="8329592" cy="382417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Covered areas: Recruitment, admissions, and counseling; financial assistance; athletics; treatment of pregnant and parenting students; discipline; single-sex education; and employment.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Designated Title IX Coordinator, with publicly available contact info.</a:t>
            </a:r>
          </a:p>
          <a:p>
            <a:endParaRPr lang="en-US" sz="1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Investigate and address claims of gender &amp; sex based harassment.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3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297713"/>
            <a:ext cx="8001000" cy="102072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Recent Changes/Areas of focus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en-US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1967023"/>
            <a:ext cx="8329592" cy="382417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Proposed new TIX Guidelines: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Definition of Sexual Harassment has been more narrowly defined.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Recipient needs to have actual knowledge (reported to person with responsibility to address it directly).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 responsible for responding to conduct that occurs within our education program or activity.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Required to have live fact-finding hearings.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If a party doesn’t submit to cross-examination, then you can’t use any statements from them to reach a determination.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 use Preponderance or Clear and Convincing Evidentiary Standard.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9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297713"/>
            <a:ext cx="8001000" cy="102072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Recent Changes/Areas of focus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en-US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1967023"/>
            <a:ext cx="8329592" cy="3824177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New NSF Guidelines: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PIs or co-PIs who receive awards or funding amendments on or after October 21, 2018.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Required to notify NSF of any findings/determinations of sexual harassment, other forms of harassment, or sexual assault regarding an NSF funded PI or co-PI.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Required to notify NSF if the PI or co-PI is placed on administrative leave or if the awardee has imposed any administrative action on the PI or any co-PI relating to any finding/determination or an investigation of an alleged violation of awardee policies.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Discrimination/harassment policies must be disseminated to conference participants prior to attendance at funded conferences as well as made available at the conference.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59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5DAF5-E1F1-49A7-AB75-C5863790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5645" y="297713"/>
            <a:ext cx="8001000" cy="102072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Recent Changes/Areas of focus</a:t>
            </a:r>
            <a:b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en-US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2F61-74A5-478F-BBFE-AD89C34E5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645" y="1967023"/>
            <a:ext cx="8329592" cy="382417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New NIH Guidelines: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Effective January 25, 2019 - Applications for NIH institutional training grants must include a letter that describes the institutional commitment to ensuring that proper policies, procedures, and oversight are in place to prevent discriminatory harassment and other discriminatory practices.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Sexual harassment complaints can be filed directly with NIH.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Proactively notify NIH of changes in a PI’s status during an investigation of alleged sexual misconduct: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modified employment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leave status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 administrative actions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9715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655222FAC69478FDB4DB9A1082BF0" ma:contentTypeVersion="13" ma:contentTypeDescription="Create a new document." ma:contentTypeScope="" ma:versionID="6cb003f3a0ba2750fcf6a2c800258614">
  <xsd:schema xmlns:xsd="http://www.w3.org/2001/XMLSchema" xmlns:xs="http://www.w3.org/2001/XMLSchema" xmlns:p="http://schemas.microsoft.com/office/2006/metadata/properties" xmlns:ns2="5596cf31-caaa-46ba-a55f-3befb4344fdf" targetNamespace="http://schemas.microsoft.com/office/2006/metadata/properties" ma:root="true" ma:fieldsID="3d3b8f35503a7ff793c4905a034f9477" ns2:_="">
    <xsd:import namespace="5596cf31-caaa-46ba-a55f-3befb4344fdf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6cf31-caaa-46ba-a55f-3befb4344fdf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5596cf31-caaa-46ba-a55f-3befb4344fdf" xsi:nil="true"/>
    <MigrationWizIdPermissions xmlns="5596cf31-caaa-46ba-a55f-3befb4344fdf" xsi:nil="true"/>
    <MigrationWizIdPermissionLevels xmlns="5596cf31-caaa-46ba-a55f-3befb4344fdf" xsi:nil="true"/>
    <MigrationWizIdDocumentLibraryPermissions xmlns="5596cf31-caaa-46ba-a55f-3befb4344fdf" xsi:nil="true"/>
    <MigrationWizIdSecurityGroups xmlns="5596cf31-caaa-46ba-a55f-3befb4344fdf" xsi:nil="true"/>
  </documentManagement>
</p:properties>
</file>

<file path=customXml/itemProps1.xml><?xml version="1.0" encoding="utf-8"?>
<ds:datastoreItem xmlns:ds="http://schemas.openxmlformats.org/officeDocument/2006/customXml" ds:itemID="{5A65D9DD-B270-4890-9702-1193C1F73B5B}"/>
</file>

<file path=customXml/itemProps2.xml><?xml version="1.0" encoding="utf-8"?>
<ds:datastoreItem xmlns:ds="http://schemas.openxmlformats.org/officeDocument/2006/customXml" ds:itemID="{25C7963D-D68E-4A5F-83DC-9FFB901E0B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2EAFB5-FB19-42F8-8489-8208B27E28BD}">
  <ds:schemaRefs>
    <ds:schemaRef ds:uri="http://schemas.microsoft.com/office/2006/metadata/properties"/>
    <ds:schemaRef ds:uri="http://schemas.microsoft.com/office/2006/documentManagement/types"/>
    <ds:schemaRef ds:uri="5596cf31-caaa-46ba-a55f-3befb4344fdf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228</TotalTime>
  <Words>598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Century Gothic</vt:lpstr>
      <vt:lpstr>Wingdings 3</vt:lpstr>
      <vt:lpstr>Slice</vt:lpstr>
      <vt:lpstr> Revisiting Title VII and Title IX  within the  Current Climate of Federal Compliance</vt:lpstr>
      <vt:lpstr>     Title VII:  Equal Employment Opportunity (EEO) and Affirmative Action (AA)  </vt:lpstr>
      <vt:lpstr> Federal requirements</vt:lpstr>
      <vt:lpstr> Recent Changes/Areas of focus</vt:lpstr>
      <vt:lpstr>  Title IX: Gender Discrimination  </vt:lpstr>
      <vt:lpstr>Federal requirements </vt:lpstr>
      <vt:lpstr>Recent Changes/Areas of focus </vt:lpstr>
      <vt:lpstr>Recent Changes/Areas of focus </vt:lpstr>
      <vt:lpstr>Recent Changes/Areas of focus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Title VII and Title IX  within the  Current Climate of Federal Compliance</dc:title>
  <dc:creator>Adair, Suzanne</dc:creator>
  <cp:lastModifiedBy>Blumenthal, Wendy J</cp:lastModifiedBy>
  <cp:revision>27</cp:revision>
  <dcterms:created xsi:type="dcterms:W3CDTF">2019-04-11T00:29:37Z</dcterms:created>
  <dcterms:modified xsi:type="dcterms:W3CDTF">2019-04-12T15:39:48Z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0x0101001CD655222FAC69478FDB4DB9A1082BF0</vt:lpwstr>
  </property>
  <property fmtid="{D5CDD505-2E9C-101B-9397-08002B2CF9AE}" pid="3" name="AuthorIds_UIVersion_512">
    <vt:lpwstr>25</vt:lpwstr>
  </property>
</Properties>
</file>