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20"/>
  </p:notesMasterIdLst>
  <p:handoutMasterIdLst>
    <p:handoutMasterId r:id="rId21"/>
  </p:handoutMasterIdLst>
  <p:sldIdLst>
    <p:sldId id="256" r:id="rId5"/>
    <p:sldId id="548" r:id="rId6"/>
    <p:sldId id="550" r:id="rId7"/>
    <p:sldId id="549" r:id="rId8"/>
    <p:sldId id="551" r:id="rId9"/>
    <p:sldId id="257" r:id="rId10"/>
    <p:sldId id="267" r:id="rId11"/>
    <p:sldId id="258" r:id="rId12"/>
    <p:sldId id="259" r:id="rId13"/>
    <p:sldId id="260" r:id="rId14"/>
    <p:sldId id="261" r:id="rId15"/>
    <p:sldId id="262" r:id="rId16"/>
    <p:sldId id="264" r:id="rId17"/>
    <p:sldId id="266" r:id="rId18"/>
    <p:sldId id="26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144" autoAdjust="0"/>
    <p:restoredTop sz="86421" autoAdjust="0"/>
  </p:normalViewPr>
  <p:slideViewPr>
    <p:cSldViewPr>
      <p:cViewPr varScale="1">
        <p:scale>
          <a:sx n="65" d="100"/>
          <a:sy n="65" d="100"/>
        </p:scale>
        <p:origin x="108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EAC677-DE51-4E8E-816F-4E373B447189}" type="datetimeFigureOut">
              <a:rPr lang="en-US" smtClean="0"/>
              <a:t>9/26/2019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B8E583-FBB1-4AE0-B18E-10FC73248DF0}" type="slidenum">
              <a:rPr lang="en-US" smtClean="0"/>
              <a:t>‹#›</a:t>
            </a:fld>
            <a:endParaRPr lang="en-US"/>
          </a:p>
        </p:txBody>
      </p:sp>
    </p:spTree>
    <p:extLst>
      <p:ext uri="{BB962C8B-B14F-4D97-AF65-F5344CB8AC3E}">
        <p14:creationId xmlns:p14="http://schemas.microsoft.com/office/powerpoint/2010/main" val="1669531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A16F3-3B5F-4917-BC22-86BC90D98D99}" type="datetimeFigureOut">
              <a:rPr lang="en-US" smtClean="0"/>
              <a:t>9/26/2019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8C61C8-2A65-4ABF-B562-DE129821B0FD}" type="slidenum">
              <a:rPr lang="en-US" smtClean="0"/>
              <a:t>‹#›</a:t>
            </a:fld>
            <a:endParaRPr lang="en-US"/>
          </a:p>
        </p:txBody>
      </p:sp>
    </p:spTree>
    <p:extLst>
      <p:ext uri="{BB962C8B-B14F-4D97-AF65-F5344CB8AC3E}">
        <p14:creationId xmlns:p14="http://schemas.microsoft.com/office/powerpoint/2010/main" val="628634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Arial" charset="0"/>
                <a:ea typeface="Arial" charset="0"/>
                <a:cs typeface="Arial" charset="0"/>
              </a:rPr>
              <a:t>BIESCHKE – Slide 3 of 38: My Role in Faculty Affairs</a:t>
            </a:r>
          </a:p>
          <a:p>
            <a:endParaRPr lang="en-US" dirty="0"/>
          </a:p>
          <a:p>
            <a:r>
              <a:rPr lang="en-US" dirty="0"/>
              <a:t>So, what is the role of the Vice Provost for Faculty Affairs – </a:t>
            </a:r>
            <a:r>
              <a:rPr lang="en-US" i="1" u="sng" dirty="0"/>
              <a:t>my role</a:t>
            </a:r>
            <a:r>
              <a:rPr lang="en-US" dirty="0"/>
              <a:t> – in supporting Penn State faculty, including those on the tenure track? </a:t>
            </a:r>
          </a:p>
          <a:p>
            <a:r>
              <a:rPr lang="en-US" b="0" dirty="0"/>
              <a:t> </a:t>
            </a:r>
          </a:p>
          <a:p>
            <a:r>
              <a:rPr lang="en-US" b="0" dirty="0"/>
              <a:t>In a sentence: </a:t>
            </a:r>
            <a:r>
              <a:rPr lang="en-US" dirty="0"/>
              <a:t>My position is dedicated to ensuring that </a:t>
            </a:r>
            <a:r>
              <a:rPr lang="en-US" u="sng" dirty="0"/>
              <a:t>all</a:t>
            </a:r>
            <a:r>
              <a:rPr lang="en-US" dirty="0"/>
              <a:t> faculty at Penn State have every opportunity to be successful. </a:t>
            </a:r>
          </a:p>
          <a:p>
            <a:r>
              <a:rPr lang="en-US" dirty="0"/>
              <a:t> </a:t>
            </a:r>
          </a:p>
          <a:p>
            <a:r>
              <a:rPr lang="en-US" dirty="0"/>
              <a:t>Among other responsibilities, I work closely with Executive Vice President and Provost Nick Jones in areas including promotion and tenure, faculty development, executive searches and reviews, and issues that arise related to academic personnel and their concerns. </a:t>
            </a:r>
          </a:p>
          <a:p>
            <a:r>
              <a:rPr lang="en-US" dirty="0"/>
              <a:t> </a:t>
            </a:r>
          </a:p>
          <a:p>
            <a:r>
              <a:rPr lang="en-US" dirty="0"/>
              <a:t>As Vice Provost, I am also the Provost’s contact person for the Big Ten Academic Alliance, the academic arm of the Big Ten Conference, and for the University Faculty Senate in issues relating to faculty affairs. I also serve as the liaison for Provost Jones and President Barron to our college deans and campus chancellors.</a:t>
            </a:r>
          </a:p>
          <a:p>
            <a:endParaRPr lang="en-US" sz="1400"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72AE732A-A94D-7948-AC8A-EA6E2776516F}" type="slidenum">
              <a:rPr lang="en-US" smtClean="0"/>
              <a:t>2</a:t>
            </a:fld>
            <a:endParaRPr lang="en-US" dirty="0"/>
          </a:p>
        </p:txBody>
      </p:sp>
    </p:spTree>
    <p:extLst>
      <p:ext uri="{BB962C8B-B14F-4D97-AF65-F5344CB8AC3E}">
        <p14:creationId xmlns:p14="http://schemas.microsoft.com/office/powerpoint/2010/main" val="1094165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Arial" charset="0"/>
                <a:ea typeface="Arial" charset="0"/>
                <a:cs typeface="Arial" charset="0"/>
              </a:rPr>
              <a:t>BIESCHKE – Slide 5 of 38: VPFA Website – vpfa.psu.edu</a:t>
            </a:r>
          </a:p>
          <a:p>
            <a:endParaRPr lang="en-US" dirty="0"/>
          </a:p>
          <a:p>
            <a:pPr lvl="0"/>
            <a:r>
              <a:rPr lang="en-US" sz="1200" kern="1200" dirty="0">
                <a:solidFill>
                  <a:schemeClr val="tx1"/>
                </a:solidFill>
                <a:effectLst/>
                <a:latin typeface="+mn-lt"/>
                <a:ea typeface="+mn-ea"/>
                <a:cs typeface="+mn-cs"/>
              </a:rPr>
              <a:t>You can learn more about everything done in the Office of the Vice Provost for Faculty Affairs on the office’s website, </a:t>
            </a:r>
            <a:r>
              <a:rPr lang="en-US" sz="1200" b="1" kern="1200" dirty="0">
                <a:solidFill>
                  <a:schemeClr val="tx1"/>
                </a:solidFill>
                <a:effectLst/>
                <a:latin typeface="+mn-lt"/>
                <a:ea typeface="+mn-ea"/>
                <a:cs typeface="+mn-cs"/>
              </a:rPr>
              <a:t>vpfa.psu.edu</a:t>
            </a:r>
            <a:r>
              <a:rPr lang="en-US" sz="1200" kern="1200" dirty="0">
                <a:solidFill>
                  <a:schemeClr val="tx1"/>
                </a:solidFill>
                <a:effectLst/>
                <a:latin typeface="+mn-lt"/>
                <a:ea typeface="+mn-ea"/>
                <a:cs typeface="+mn-cs"/>
              </a:rPr>
              <a:t>.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Among the features on the site is a menu of Administrator Resources, includes links to important policy documents, as well as comprehensive information related to promotion and tenure.</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 highly recommend reviewing what’s available in this section and on the entire website to identify resources that will be useful to you.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Even if you have reviewed it before, I recommend revisiting it because we update a lot of information annually, and more often as needed. This includes key information related to our promotion and tenure policies and processes.</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If you have suggestions regarding information you would to see on the VPFA website, let us know.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Incidentally, this slide presentation will be posted to the website for your reference.</a:t>
            </a:r>
          </a:p>
          <a:p>
            <a:endParaRPr lang="en-US" dirty="0"/>
          </a:p>
          <a:p>
            <a:r>
              <a:rPr lang="en-US" b="1" dirty="0"/>
              <a:t>This workshop is also being streamed live </a:t>
            </a:r>
            <a:r>
              <a:rPr lang="en-US" b="1" u="sng" dirty="0"/>
              <a:t>and</a:t>
            </a:r>
            <a:r>
              <a:rPr lang="en-US" b="1" dirty="0"/>
              <a:t> recorded. A link to the recording will be posted on the website, as well.</a:t>
            </a:r>
          </a:p>
          <a:p>
            <a:endParaRPr lang="en-US" sz="1400"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72AE732A-A94D-7948-AC8A-EA6E2776516F}" type="slidenum">
              <a:rPr lang="en-US" smtClean="0"/>
              <a:t>3</a:t>
            </a:fld>
            <a:endParaRPr lang="en-US" dirty="0"/>
          </a:p>
        </p:txBody>
      </p:sp>
    </p:spTree>
    <p:extLst>
      <p:ext uri="{BB962C8B-B14F-4D97-AF65-F5344CB8AC3E}">
        <p14:creationId xmlns:p14="http://schemas.microsoft.com/office/powerpoint/2010/main" val="131860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Arial" charset="0"/>
                <a:ea typeface="Arial" charset="0"/>
                <a:cs typeface="Arial" charset="0"/>
              </a:rPr>
              <a:t>BIESCHKE – Slide 4 of 38: VPFA Office Staff</a:t>
            </a:r>
          </a:p>
          <a:p>
            <a:endParaRPr lang="en-US" dirty="0"/>
          </a:p>
          <a:p>
            <a:pPr lvl="0"/>
            <a:r>
              <a:rPr lang="en-US" sz="1200" kern="1200" dirty="0">
                <a:solidFill>
                  <a:schemeClr val="tx1"/>
                </a:solidFill>
                <a:effectLst/>
                <a:latin typeface="+mn-lt"/>
                <a:ea typeface="+mn-ea"/>
                <a:cs typeface="+mn-cs"/>
              </a:rPr>
              <a:t>The Office of the Vice Provost for Faculty Affairs staff provides support not only to me but to all faculty. I’ve provided a staff list on this slide for reference, including each person’s email address.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Karen Parkes-Schnure is the primary contact for questions and issues related to promotion and tenure.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Jennifer Hamer</a:t>
            </a:r>
            <a:r>
              <a:rPr lang="en-US" sz="1200" kern="1200" dirty="0">
                <a:solidFill>
                  <a:schemeClr val="tx1"/>
                </a:solidFill>
                <a:effectLst/>
                <a:latin typeface="+mn-lt"/>
                <a:ea typeface="+mn-ea"/>
                <a:cs typeface="+mn-cs"/>
              </a:rPr>
              <a:t>, Associate Vice Provost for Faculty Affairs, Faculty Development</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Tineke Battle</a:t>
            </a:r>
            <a:r>
              <a:rPr lang="en-US" sz="1200" kern="1200" dirty="0">
                <a:solidFill>
                  <a:schemeClr val="tx1"/>
                </a:solidFill>
                <a:effectLst/>
                <a:latin typeface="+mn-lt"/>
                <a:ea typeface="+mn-ea"/>
                <a:cs typeface="+mn-cs"/>
              </a:rPr>
              <a:t>, Assistant Vice Provost for Faculty Affairs, Human Resources</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Karen Parkes-Schnure</a:t>
            </a:r>
            <a:r>
              <a:rPr lang="en-US" sz="1200" kern="1200" dirty="0">
                <a:solidFill>
                  <a:schemeClr val="tx1"/>
                </a:solidFill>
                <a:effectLst/>
                <a:latin typeface="+mn-lt"/>
                <a:ea typeface="+mn-ea"/>
                <a:cs typeface="+mn-cs"/>
              </a:rPr>
              <a:t>, Executive Assistant to the Vice Provost for Faculty Affairs – </a:t>
            </a:r>
            <a:r>
              <a:rPr lang="en-US" sz="1200" i="1" kern="1200" dirty="0">
                <a:solidFill>
                  <a:schemeClr val="tx1"/>
                </a:solidFill>
                <a:effectLst/>
                <a:latin typeface="+mn-lt"/>
                <a:ea typeface="+mn-ea"/>
                <a:cs typeface="+mn-cs"/>
              </a:rPr>
              <a:t>primary P&amp;T contact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Mindy Kowalski</a:t>
            </a:r>
            <a:r>
              <a:rPr lang="en-US" sz="1200" kern="1200" dirty="0">
                <a:solidFill>
                  <a:schemeClr val="tx1"/>
                </a:solidFill>
                <a:effectLst/>
                <a:latin typeface="+mn-lt"/>
                <a:ea typeface="+mn-ea"/>
                <a:cs typeface="+mn-cs"/>
              </a:rPr>
              <a:t>, Administrative Support Coordinator</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Wendy Blumenthal</a:t>
            </a:r>
            <a:r>
              <a:rPr lang="en-US" sz="1200" kern="1200" dirty="0">
                <a:solidFill>
                  <a:schemeClr val="tx1"/>
                </a:solidFill>
                <a:effectLst/>
                <a:latin typeface="+mn-lt"/>
                <a:ea typeface="+mn-ea"/>
                <a:cs typeface="+mn-cs"/>
              </a:rPr>
              <a:t>, Administrative Support Assistant</a:t>
            </a:r>
          </a:p>
          <a:p>
            <a:endParaRPr lang="en-US" sz="1400"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72AE732A-A94D-7948-AC8A-EA6E2776516F}" type="slidenum">
              <a:rPr lang="en-US" smtClean="0"/>
              <a:t>4</a:t>
            </a:fld>
            <a:endParaRPr lang="en-US" dirty="0"/>
          </a:p>
        </p:txBody>
      </p:sp>
    </p:spTree>
    <p:extLst>
      <p:ext uri="{BB962C8B-B14F-4D97-AF65-F5344CB8AC3E}">
        <p14:creationId xmlns:p14="http://schemas.microsoft.com/office/powerpoint/2010/main" val="2817128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4FD2C2E-96DF-4D3A-A713-65CD1F9FD257}" type="datetimeFigureOut">
              <a:rPr lang="en-US" smtClean="0"/>
              <a:t>9/26/2019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0057356-CCB0-4A71-B3B7-0CDE896766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FD2C2E-96DF-4D3A-A713-65CD1F9FD257}"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57356-CCB0-4A71-B3B7-0CDE896766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FD2C2E-96DF-4D3A-A713-65CD1F9FD257}"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57356-CCB0-4A71-B3B7-0CDE896766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FD2C2E-96DF-4D3A-A713-65CD1F9FD257}"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57356-CCB0-4A71-B3B7-0CDE896766CF}"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4FD2C2E-96DF-4D3A-A713-65CD1F9FD257}"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57356-CCB0-4A71-B3B7-0CDE896766C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4FD2C2E-96DF-4D3A-A713-65CD1F9FD257}"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57356-CCB0-4A71-B3B7-0CDE896766CF}"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4FD2C2E-96DF-4D3A-A713-65CD1F9FD257}" type="datetimeFigureOut">
              <a:rPr lang="en-US" smtClean="0"/>
              <a:t>9/26/2019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057356-CCB0-4A71-B3B7-0CDE896766C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FD2C2E-96DF-4D3A-A713-65CD1F9FD257}" type="datetimeFigureOut">
              <a:rPr lang="en-US" smtClean="0"/>
              <a:t>9/26/2019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057356-CCB0-4A71-B3B7-0CDE896766CF}"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D2C2E-96DF-4D3A-A713-65CD1F9FD257}" type="datetimeFigureOut">
              <a:rPr lang="en-US" smtClean="0"/>
              <a:t>9/26/2019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057356-CCB0-4A71-B3B7-0CDE896766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4FD2C2E-96DF-4D3A-A713-65CD1F9FD257}"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57356-CCB0-4A71-B3B7-0CDE896766C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4FD2C2E-96DF-4D3A-A713-65CD1F9FD257}" type="datetimeFigureOut">
              <a:rPr lang="en-US" smtClean="0"/>
              <a:t>9/26/2019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0057356-CCB0-4A71-B3B7-0CDE896766C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4FD2C2E-96DF-4D3A-A713-65CD1F9FD257}" type="datetimeFigureOut">
              <a:rPr lang="en-US" smtClean="0"/>
              <a:t>9/26/2019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0057356-CCB0-4A71-B3B7-0CDE896766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8" Type="http://schemas.openxmlformats.org/officeDocument/2006/relationships/hyperlink" Target="mailto:msk22@psu.edu" TargetMode="External"/><Relationship Id="rId3" Type="http://schemas.openxmlformats.org/officeDocument/2006/relationships/image" Target="../media/image3.emf"/><Relationship Id="rId7" Type="http://schemas.openxmlformats.org/officeDocument/2006/relationships/hyperlink" Target="mailto:kjb138@psu.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txb683@psu.edu" TargetMode="External"/><Relationship Id="rId5" Type="http://schemas.openxmlformats.org/officeDocument/2006/relationships/hyperlink" Target="mailto:jfh5819@psu.edu" TargetMode="External"/><Relationship Id="rId4" Type="http://schemas.openxmlformats.org/officeDocument/2006/relationships/image" Target="../media/image4.png"/><Relationship Id="rId9" Type="http://schemas.openxmlformats.org/officeDocument/2006/relationships/hyperlink" Target="mailto:wjy100@psu.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28600"/>
            <a:ext cx="2971800" cy="136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a:extLst>
              <a:ext uri="{FF2B5EF4-FFF2-40B4-BE49-F238E27FC236}">
                <a16:creationId xmlns:a16="http://schemas.microsoft.com/office/drawing/2014/main" id="{47FAA6F5-B48F-495C-B45C-39C92F03E4E9}"/>
              </a:ext>
            </a:extLst>
          </p:cNvPr>
          <p:cNvSpPr>
            <a:spLocks noGrp="1"/>
          </p:cNvSpPr>
          <p:nvPr>
            <p:ph type="ctrTitle"/>
          </p:nvPr>
        </p:nvSpPr>
        <p:spPr>
          <a:xfrm>
            <a:off x="381000" y="1295400"/>
            <a:ext cx="8382000" cy="2316207"/>
          </a:xfrm>
        </p:spPr>
        <p:txBody>
          <a:bodyPr>
            <a:normAutofit fontScale="90000"/>
          </a:bodyPr>
          <a:lstStyle/>
          <a:p>
            <a:r>
              <a:rPr lang="en-US" sz="4400" dirty="0"/>
              <a:t>New Administrators Seminar</a:t>
            </a:r>
            <a:br>
              <a:rPr lang="en-US" sz="4400" dirty="0"/>
            </a:br>
            <a:r>
              <a:rPr lang="en-US" sz="4000" dirty="0"/>
              <a:t>“What Comes Across Our Desk: Your Problem-Solving Partners”</a:t>
            </a:r>
            <a:br>
              <a:rPr lang="en-US" sz="4000" dirty="0"/>
            </a:br>
            <a:r>
              <a:rPr lang="en-US" sz="4000" dirty="0"/>
              <a:t>September 27, 2019</a:t>
            </a:r>
          </a:p>
        </p:txBody>
      </p:sp>
      <p:sp>
        <p:nvSpPr>
          <p:cNvPr id="4" name="Subtitle 3">
            <a:extLst>
              <a:ext uri="{FF2B5EF4-FFF2-40B4-BE49-F238E27FC236}">
                <a16:creationId xmlns:a16="http://schemas.microsoft.com/office/drawing/2014/main" id="{32ACC76B-5114-47B7-BEF5-6BDD754AAC23}"/>
              </a:ext>
            </a:extLst>
          </p:cNvPr>
          <p:cNvSpPr>
            <a:spLocks noGrp="1"/>
          </p:cNvSpPr>
          <p:nvPr>
            <p:ph type="subTitle" idx="1"/>
          </p:nvPr>
        </p:nvSpPr>
        <p:spPr>
          <a:xfrm>
            <a:off x="381000" y="3611607"/>
            <a:ext cx="8382000" cy="1199704"/>
          </a:xfrm>
        </p:spPr>
        <p:txBody>
          <a:bodyPr>
            <a:normAutofit fontScale="70000" lnSpcReduction="20000"/>
          </a:bodyPr>
          <a:lstStyle/>
          <a:p>
            <a:r>
              <a:rPr lang="en-US" dirty="0"/>
              <a:t>Presented by:</a:t>
            </a:r>
          </a:p>
          <a:p>
            <a:r>
              <a:rPr lang="en-US" dirty="0"/>
              <a:t>Suzanne Adair, Associate Vice President for Affirmative Action </a:t>
            </a:r>
          </a:p>
          <a:p>
            <a:r>
              <a:rPr lang="en-US" dirty="0"/>
              <a:t>Katherine Allen, Associate General Counsel</a:t>
            </a:r>
          </a:p>
          <a:p>
            <a:r>
              <a:rPr lang="en-US" dirty="0"/>
              <a:t>Kathy Bieschke, Vice Provost for Faculty Affairs</a:t>
            </a:r>
          </a:p>
          <a:p>
            <a:endParaRPr lang="en-US" dirty="0"/>
          </a:p>
        </p:txBody>
      </p:sp>
    </p:spTree>
    <p:extLst>
      <p:ext uri="{BB962C8B-B14F-4D97-AF65-F5344CB8AC3E}">
        <p14:creationId xmlns:p14="http://schemas.microsoft.com/office/powerpoint/2010/main" val="888339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0DEDA6-4C28-46FF-9D11-86EF281D7E61}"/>
              </a:ext>
            </a:extLst>
          </p:cNvPr>
          <p:cNvSpPr>
            <a:spLocks noGrp="1"/>
          </p:cNvSpPr>
          <p:nvPr>
            <p:ph idx="1"/>
          </p:nvPr>
        </p:nvSpPr>
        <p:spPr/>
        <p:txBody>
          <a:bodyPr/>
          <a:lstStyle/>
          <a:p>
            <a:pPr lvl="0"/>
            <a:r>
              <a:rPr lang="en-US" b="1" dirty="0">
                <a:latin typeface="Times New Roman" panose="02020603050405020304" pitchFamily="18" charset="0"/>
                <a:cs typeface="Times New Roman" panose="02020603050405020304" pitchFamily="18" charset="0"/>
              </a:rPr>
              <a:t>Office of Research Protections </a:t>
            </a:r>
            <a:endParaRPr lang="en-US" dirty="0">
              <a:latin typeface="Times New Roman" panose="02020603050405020304" pitchFamily="18" charset="0"/>
              <a:cs typeface="Times New Roman" panose="02020603050405020304" pitchFamily="18" charset="0"/>
            </a:endParaRPr>
          </a:p>
          <a:p>
            <a:pPr lvl="0"/>
            <a:r>
              <a:rPr lang="en-US" b="1" dirty="0">
                <a:latin typeface="Times New Roman" panose="02020603050405020304" pitchFamily="18" charset="0"/>
                <a:cs typeface="Times New Roman" panose="02020603050405020304" pitchFamily="18" charset="0"/>
              </a:rPr>
              <a:t>Office of Postdoctoral Affairs</a:t>
            </a:r>
            <a:endParaRPr lang="en-US" dirty="0">
              <a:latin typeface="Times New Roman" panose="02020603050405020304" pitchFamily="18" charset="0"/>
              <a:cs typeface="Times New Roman" panose="02020603050405020304" pitchFamily="18" charset="0"/>
            </a:endParaRPr>
          </a:p>
          <a:p>
            <a:pPr lvl="0"/>
            <a:r>
              <a:rPr lang="en-US" b="1" dirty="0">
                <a:latin typeface="Times New Roman" panose="02020603050405020304" pitchFamily="18" charset="0"/>
                <a:cs typeface="Times New Roman" panose="02020603050405020304" pitchFamily="18" charset="0"/>
              </a:rPr>
              <a:t>Affirmative Action Office (AAO)</a:t>
            </a:r>
          </a:p>
          <a:p>
            <a:pPr lvl="0"/>
            <a:r>
              <a:rPr lang="en-US" b="1" dirty="0">
                <a:latin typeface="Times New Roman" panose="02020603050405020304" pitchFamily="18" charset="0"/>
                <a:cs typeface="Times New Roman" panose="02020603050405020304" pitchFamily="18" charset="0"/>
              </a:rPr>
              <a:t>Vice Provost for Faculty Affairs (OGC)</a:t>
            </a:r>
          </a:p>
          <a:p>
            <a:pPr lvl="0"/>
            <a:r>
              <a:rPr lang="en-US" b="1" dirty="0">
                <a:latin typeface="Times New Roman" panose="02020603050405020304" pitchFamily="18" charset="0"/>
                <a:cs typeface="Times New Roman" panose="02020603050405020304" pitchFamily="18" charset="0"/>
              </a:rPr>
              <a:t>Office of General Counsel (OGC)</a:t>
            </a:r>
            <a:endParaRPr lang="en-US" dirty="0">
              <a:latin typeface="Times New Roman" panose="02020603050405020304" pitchFamily="18"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051F6BAA-4C37-4670-A870-603D2E0CDAFE}"/>
              </a:ext>
            </a:extLst>
          </p:cNvPr>
          <p:cNvSpPr>
            <a:spLocks noGrp="1"/>
          </p:cNvSpPr>
          <p:nvPr>
            <p:ph type="title"/>
          </p:nvPr>
        </p:nvSpPr>
        <p:spPr/>
        <p:txBody>
          <a:bodyPr>
            <a:normAutofit fontScale="90000"/>
          </a:bodyPr>
          <a:lstStyle/>
          <a:p>
            <a:r>
              <a:rPr lang="en-US" u="sng" dirty="0">
                <a:effectLst/>
              </a:rPr>
              <a:t>Best practice:  Learn to issue spot; Ask for help</a:t>
            </a:r>
            <a:br>
              <a:rPr lang="en-US" dirty="0">
                <a:effectLst/>
              </a:rPr>
            </a:br>
            <a:endParaRPr lang="en-US" dirty="0"/>
          </a:p>
        </p:txBody>
      </p:sp>
    </p:spTree>
    <p:extLst>
      <p:ext uri="{BB962C8B-B14F-4D97-AF65-F5344CB8AC3E}">
        <p14:creationId xmlns:p14="http://schemas.microsoft.com/office/powerpoint/2010/main" val="3482104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59B0F6-A032-475A-AFCC-B0517FC137A1}"/>
              </a:ext>
            </a:extLst>
          </p:cNvPr>
          <p:cNvSpPr>
            <a:spLocks noGrp="1"/>
          </p:cNvSpPr>
          <p:nvPr>
            <p:ph idx="1"/>
          </p:nvPr>
        </p:nvSpPr>
        <p:spPr/>
        <p:txBody>
          <a:bodyPr>
            <a:normAutofit fontScale="55000" lnSpcReduction="20000"/>
          </a:bodyPr>
          <a:lstStyle/>
          <a:p>
            <a:pPr marL="109728" lvl="0" indent="0">
              <a:buNone/>
            </a:pPr>
            <a:endParaRPr lang="en-US" sz="4000" dirty="0">
              <a:latin typeface="Times New Roman" panose="02020603050405020304" pitchFamily="18" charset="0"/>
              <a:cs typeface="Times New Roman" panose="02020603050405020304" pitchFamily="18" charset="0"/>
            </a:endParaRPr>
          </a:p>
          <a:p>
            <a:pPr marL="109728" indent="0">
              <a:buNone/>
            </a:pPr>
            <a:r>
              <a:rPr lang="en-US" sz="4000" dirty="0">
                <a:latin typeface="Times New Roman" panose="02020603050405020304" pitchFamily="18" charset="0"/>
                <a:cs typeface="Times New Roman" panose="02020603050405020304" pitchFamily="18" charset="0"/>
              </a:rPr>
              <a:t>Two undergraduate female students separately report to the DAA on their campus that David Duncan, a tenure-track 	professor in his sixth year, makes them feel uncomfortable. 	One student says that Dr. Duncan is constantly hovering over her as she performs her lab work and she’s the only woman in her lab.  The other student, visibly upset, says that she was struggling with the material in Duncan’s class and he offered to tutor her twice a week.  The first tutoring sessions took place on campus, but later, Dr. Duncan began inviting her to his home for lunch with his wife.  At the last 2 sessions, Dr. Duncan and the student were alone.   The DAA immediately called David Duncan and asked him to explain.  Dr. Duncan insisted that both students were overreacting and hyper-sensitive.     </a:t>
            </a:r>
          </a:p>
          <a:p>
            <a:pPr marL="109728" indent="0">
              <a:buNone/>
            </a:pPr>
            <a:endParaRPr lang="en-US" dirty="0"/>
          </a:p>
        </p:txBody>
      </p:sp>
      <p:sp>
        <p:nvSpPr>
          <p:cNvPr id="3" name="Title 2">
            <a:extLst>
              <a:ext uri="{FF2B5EF4-FFF2-40B4-BE49-F238E27FC236}">
                <a16:creationId xmlns:a16="http://schemas.microsoft.com/office/drawing/2014/main" id="{0589B257-C996-4796-9F50-75D2B80DF2D0}"/>
              </a:ext>
            </a:extLst>
          </p:cNvPr>
          <p:cNvSpPr>
            <a:spLocks noGrp="1"/>
          </p:cNvSpPr>
          <p:nvPr>
            <p:ph type="title"/>
          </p:nvPr>
        </p:nvSpPr>
        <p:spPr/>
        <p:txBody>
          <a:bodyPr>
            <a:normAutofit fontScale="90000"/>
          </a:bodyPr>
          <a:lstStyle/>
          <a:p>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3.	Deviating from policy or practice</a:t>
            </a:r>
            <a:br>
              <a:rPr lang="en-US" sz="4400"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4103752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2260B2-C64B-482C-89D7-C48081B4B0E3}"/>
              </a:ext>
            </a:extLst>
          </p:cNvPr>
          <p:cNvSpPr>
            <a:spLocks noGrp="1"/>
          </p:cNvSpPr>
          <p:nvPr>
            <p:ph idx="1"/>
          </p:nvPr>
        </p:nvSpPr>
        <p:spPr>
          <a:xfrm>
            <a:off x="457200" y="1481328"/>
            <a:ext cx="8001000" cy="4525963"/>
          </a:xfrm>
        </p:spPr>
        <p:txBody>
          <a:bodyPr/>
          <a:lstStyle/>
          <a:p>
            <a:pPr lvl="0"/>
            <a:r>
              <a:rPr lang="en-US" b="1" dirty="0">
                <a:latin typeface="Times New Roman" panose="02020603050405020304" pitchFamily="18" charset="0"/>
                <a:cs typeface="Times New Roman" panose="02020603050405020304" pitchFamily="18" charset="0"/>
              </a:rPr>
              <a:t>AD85 – Sexual and Gender-Based Harassment and Misconduct</a:t>
            </a:r>
            <a:endParaRPr lang="en-US" dirty="0">
              <a:latin typeface="Times New Roman" panose="02020603050405020304" pitchFamily="18" charset="0"/>
              <a:cs typeface="Times New Roman" panose="02020603050405020304" pitchFamily="18" charset="0"/>
            </a:endParaRPr>
          </a:p>
          <a:p>
            <a:pPr lvl="0"/>
            <a:r>
              <a:rPr lang="en-US" b="1" dirty="0">
                <a:latin typeface="Times New Roman" panose="02020603050405020304" pitchFamily="18" charset="0"/>
                <a:cs typeface="Times New Roman" panose="02020603050405020304" pitchFamily="18" charset="0"/>
              </a:rPr>
              <a:t>AC47 - General Standards of Professional Ethics</a:t>
            </a:r>
            <a:endParaRPr lang="en-US" dirty="0">
              <a:latin typeface="Times New Roman" panose="02020603050405020304" pitchFamily="18" charset="0"/>
              <a:cs typeface="Times New Roman" panose="02020603050405020304" pitchFamily="18" charset="0"/>
            </a:endParaRPr>
          </a:p>
          <a:p>
            <a:pPr lvl="0"/>
            <a:r>
              <a:rPr lang="en-US" b="1" dirty="0">
                <a:latin typeface="Times New Roman" panose="02020603050405020304" pitchFamily="18" charset="0"/>
                <a:cs typeface="Times New Roman" panose="02020603050405020304" pitchFamily="18" charset="0"/>
              </a:rPr>
              <a:t>AAO </a:t>
            </a:r>
          </a:p>
          <a:p>
            <a:pPr lvl="0"/>
            <a:r>
              <a:rPr lang="en-US" b="1" dirty="0">
                <a:latin typeface="Times New Roman" panose="02020603050405020304" pitchFamily="18" charset="0"/>
                <a:cs typeface="Times New Roman" panose="02020603050405020304" pitchFamily="18" charset="0"/>
              </a:rPr>
              <a:t>HRSP</a:t>
            </a:r>
          </a:p>
          <a:p>
            <a:pPr lvl="0"/>
            <a:r>
              <a:rPr lang="en-US" b="1" dirty="0">
                <a:latin typeface="Times New Roman" panose="02020603050405020304" pitchFamily="18" charset="0"/>
                <a:cs typeface="Times New Roman" panose="02020603050405020304" pitchFamily="18" charset="0"/>
              </a:rPr>
              <a:t>VPFA</a:t>
            </a:r>
          </a:p>
          <a:p>
            <a:pPr lvl="0"/>
            <a:r>
              <a:rPr lang="en-US" b="1" dirty="0">
                <a:latin typeface="Times New Roman" panose="02020603050405020304" pitchFamily="18" charset="0"/>
                <a:cs typeface="Times New Roman" panose="02020603050405020304" pitchFamily="18" charset="0"/>
              </a:rPr>
              <a:t>OGC</a:t>
            </a:r>
            <a:endParaRPr lang="en-US" dirty="0">
              <a:latin typeface="Times New Roman" panose="02020603050405020304" pitchFamily="18"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FA9AC1E0-E4C7-4840-8ECA-F68296F9ABCA}"/>
              </a:ext>
            </a:extLst>
          </p:cNvPr>
          <p:cNvSpPr>
            <a:spLocks noGrp="1"/>
          </p:cNvSpPr>
          <p:nvPr>
            <p:ph type="title"/>
          </p:nvPr>
        </p:nvSpPr>
        <p:spPr>
          <a:xfrm>
            <a:off x="228600" y="274638"/>
            <a:ext cx="8686800" cy="1143000"/>
          </a:xfrm>
        </p:spPr>
        <p:txBody>
          <a:bodyPr>
            <a:normAutofit fontScale="90000"/>
          </a:bodyPr>
          <a:lstStyle/>
          <a:p>
            <a:r>
              <a:rPr lang="en-US" sz="2900" u="sng" dirty="0">
                <a:effectLst/>
              </a:rPr>
              <a:t>Best practices:  Learn to issue spot; Find the rules and follow them; Ask for help</a:t>
            </a:r>
            <a:br>
              <a:rPr lang="en-US" dirty="0">
                <a:effectLst/>
              </a:rPr>
            </a:br>
            <a:endParaRPr lang="en-US" dirty="0"/>
          </a:p>
        </p:txBody>
      </p:sp>
    </p:spTree>
    <p:extLst>
      <p:ext uri="{BB962C8B-B14F-4D97-AF65-F5344CB8AC3E}">
        <p14:creationId xmlns:p14="http://schemas.microsoft.com/office/powerpoint/2010/main" val="1278207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376F67-0E0C-4B3E-91D5-E8203E96B255}"/>
              </a:ext>
            </a:extLst>
          </p:cNvPr>
          <p:cNvSpPr>
            <a:spLocks noGrp="1"/>
          </p:cNvSpPr>
          <p:nvPr>
            <p:ph idx="1"/>
          </p:nvPr>
        </p:nvSpPr>
        <p:spPr/>
        <p:txBody>
          <a:bodyPr>
            <a:normAutofit fontScale="92500" lnSpcReduction="20000"/>
          </a:bodyPr>
          <a:lstStyle/>
          <a:p>
            <a:pPr marL="109728" indent="0">
              <a:buNone/>
            </a:pPr>
            <a:r>
              <a:rPr lang="en-US" dirty="0"/>
              <a:t>You receive an email from a student who is frustrated with a professor. The professor frequently cancels class and as a result, students are performing poorly on course exams. The professor is non-responsive to emails and does not hold office hours. Further, the professor clearly has a preference for male students and makes derogatory comments about women. When you review SRTEs, it is evident from the comments that this behavior is not new. You decide to confront the professor and you are accused of being “biased” because this individual has routinely received a rating of “meets expectations” for teaching in the annual review evaluation. How do you respond?</a:t>
            </a:r>
          </a:p>
        </p:txBody>
      </p:sp>
      <p:sp>
        <p:nvSpPr>
          <p:cNvPr id="3" name="Title 2">
            <a:extLst>
              <a:ext uri="{FF2B5EF4-FFF2-40B4-BE49-F238E27FC236}">
                <a16:creationId xmlns:a16="http://schemas.microsoft.com/office/drawing/2014/main" id="{F68DBA1A-41D8-4AFB-9D5E-254CF858544B}"/>
              </a:ext>
            </a:extLst>
          </p:cNvPr>
          <p:cNvSpPr>
            <a:spLocks noGrp="1"/>
          </p:cNvSpPr>
          <p:nvPr>
            <p:ph type="title"/>
          </p:nvPr>
        </p:nvSpPr>
        <p:spPr>
          <a:xfrm>
            <a:off x="533400" y="279209"/>
            <a:ext cx="8229600" cy="1143000"/>
          </a:xfrm>
        </p:spPr>
        <p:txBody>
          <a:bodyPr/>
          <a:lstStyle/>
          <a:p>
            <a:r>
              <a:rPr lang="en-US" dirty="0"/>
              <a:t>4. Ignoring a growing problem.</a:t>
            </a:r>
          </a:p>
        </p:txBody>
      </p:sp>
    </p:spTree>
    <p:extLst>
      <p:ext uri="{BB962C8B-B14F-4D97-AF65-F5344CB8AC3E}">
        <p14:creationId xmlns:p14="http://schemas.microsoft.com/office/powerpoint/2010/main" val="4004461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2260B2-C64B-482C-89D7-C48081B4B0E3}"/>
              </a:ext>
            </a:extLst>
          </p:cNvPr>
          <p:cNvSpPr>
            <a:spLocks noGrp="1"/>
          </p:cNvSpPr>
          <p:nvPr>
            <p:ph idx="1"/>
          </p:nvPr>
        </p:nvSpPr>
        <p:spPr>
          <a:xfrm>
            <a:off x="457200" y="1481328"/>
            <a:ext cx="8001000" cy="4525963"/>
          </a:xfrm>
        </p:spPr>
        <p:txBody>
          <a:bodyPr/>
          <a:lstStyle/>
          <a:p>
            <a:pPr lvl="0"/>
            <a:r>
              <a:rPr lang="en-US" b="1" dirty="0">
                <a:latin typeface="Times New Roman" panose="02020603050405020304" pitchFamily="18" charset="0"/>
                <a:cs typeface="Times New Roman" panose="02020603050405020304" pitchFamily="18" charset="0"/>
              </a:rPr>
              <a:t>AC40: Annual Evaluation of Faculty Performance</a:t>
            </a:r>
          </a:p>
          <a:p>
            <a:r>
              <a:rPr lang="en-US" b="1" dirty="0">
                <a:latin typeface="Times New Roman" panose="02020603050405020304" pitchFamily="18" charset="0"/>
                <a:cs typeface="Times New Roman" panose="02020603050405020304" pitchFamily="18" charset="0"/>
              </a:rPr>
              <a:t>AD85 – Sexual and Gender-Based Harassment and Misconduct</a:t>
            </a:r>
          </a:p>
          <a:p>
            <a:r>
              <a:rPr lang="en-US" b="1" dirty="0">
                <a:latin typeface="Times New Roman" panose="02020603050405020304" pitchFamily="18" charset="0"/>
                <a:cs typeface="Times New Roman" panose="02020603050405020304" pitchFamily="18" charset="0"/>
              </a:rPr>
              <a:t>AAO</a:t>
            </a:r>
            <a:endParaRPr lang="en-US" dirty="0">
              <a:latin typeface="Times New Roman" panose="02020603050405020304" pitchFamily="18" charset="0"/>
              <a:cs typeface="Times New Roman" panose="02020603050405020304" pitchFamily="18" charset="0"/>
            </a:endParaRPr>
          </a:p>
          <a:p>
            <a:pPr lvl="0"/>
            <a:endParaRPr lang="en-US" dirty="0">
              <a:latin typeface="Times New Roman" panose="02020603050405020304" pitchFamily="18"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FA9AC1E0-E4C7-4840-8ECA-F68296F9ABCA}"/>
              </a:ext>
            </a:extLst>
          </p:cNvPr>
          <p:cNvSpPr>
            <a:spLocks noGrp="1"/>
          </p:cNvSpPr>
          <p:nvPr>
            <p:ph type="title"/>
          </p:nvPr>
        </p:nvSpPr>
        <p:spPr>
          <a:xfrm>
            <a:off x="228600" y="274638"/>
            <a:ext cx="8686800" cy="1143000"/>
          </a:xfrm>
        </p:spPr>
        <p:txBody>
          <a:bodyPr>
            <a:normAutofit fontScale="90000"/>
          </a:bodyPr>
          <a:lstStyle/>
          <a:p>
            <a:r>
              <a:rPr lang="en-US" sz="2900" u="sng" dirty="0">
                <a:effectLst/>
              </a:rPr>
              <a:t>Best practices:  Document early and often; Learn to issue spot; Find the rules and follow them; Ask for help</a:t>
            </a:r>
            <a:br>
              <a:rPr lang="en-US" dirty="0">
                <a:effectLst/>
              </a:rPr>
            </a:br>
            <a:endParaRPr lang="en-US" dirty="0"/>
          </a:p>
        </p:txBody>
      </p:sp>
    </p:spTree>
    <p:extLst>
      <p:ext uri="{BB962C8B-B14F-4D97-AF65-F5344CB8AC3E}">
        <p14:creationId xmlns:p14="http://schemas.microsoft.com/office/powerpoint/2010/main" val="3215873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2260B2-C64B-482C-89D7-C48081B4B0E3}"/>
              </a:ext>
            </a:extLst>
          </p:cNvPr>
          <p:cNvSpPr>
            <a:spLocks noGrp="1"/>
          </p:cNvSpPr>
          <p:nvPr>
            <p:ph idx="1"/>
          </p:nvPr>
        </p:nvSpPr>
        <p:spPr>
          <a:xfrm>
            <a:off x="457200" y="1481328"/>
            <a:ext cx="8001000" cy="4525963"/>
          </a:xfrm>
        </p:spPr>
        <p:txBody>
          <a:bodyPr>
            <a:normAutofit lnSpcReduction="10000"/>
          </a:bodyPr>
          <a:lstStyle/>
          <a:p>
            <a:pPr marL="109728" indent="0">
              <a:buNone/>
            </a:pPr>
            <a:endParaRPr lang="en-US" dirty="0"/>
          </a:p>
          <a:p>
            <a:r>
              <a:rPr lang="en-US" b="1" dirty="0">
                <a:latin typeface="+mj-lt"/>
              </a:rPr>
              <a:t>Learn to issue spot</a:t>
            </a:r>
          </a:p>
          <a:p>
            <a:endParaRPr lang="en-US" b="1" dirty="0">
              <a:latin typeface="+mj-lt"/>
            </a:endParaRPr>
          </a:p>
          <a:p>
            <a:r>
              <a:rPr lang="en-US" b="1" dirty="0">
                <a:latin typeface="+mj-lt"/>
              </a:rPr>
              <a:t>Find the rules and follow them</a:t>
            </a:r>
          </a:p>
          <a:p>
            <a:endParaRPr lang="en-US" b="1" dirty="0">
              <a:latin typeface="+mj-lt"/>
            </a:endParaRPr>
          </a:p>
          <a:p>
            <a:r>
              <a:rPr lang="en-US" b="1" dirty="0">
                <a:latin typeface="+mj-lt"/>
              </a:rPr>
              <a:t>Ask for help</a:t>
            </a:r>
          </a:p>
          <a:p>
            <a:endParaRPr lang="en-US" b="1" dirty="0">
              <a:latin typeface="+mj-lt"/>
            </a:endParaRPr>
          </a:p>
          <a:p>
            <a:r>
              <a:rPr lang="en-US" b="1" dirty="0">
                <a:latin typeface="+mj-lt"/>
              </a:rPr>
              <a:t>Document early </a:t>
            </a:r>
            <a:r>
              <a:rPr lang="en-US" b="1">
                <a:latin typeface="+mj-lt"/>
              </a:rPr>
              <a:t>and often</a:t>
            </a:r>
            <a:endParaRPr lang="en-US" b="1" dirty="0">
              <a:latin typeface="+mj-lt"/>
            </a:endParaRPr>
          </a:p>
          <a:p>
            <a:endParaRPr lang="en-US" b="1" dirty="0">
              <a:latin typeface="+mj-lt"/>
            </a:endParaRPr>
          </a:p>
          <a:p>
            <a:r>
              <a:rPr lang="en-US" b="1" dirty="0">
                <a:latin typeface="+mj-lt"/>
              </a:rPr>
              <a:t>Indemnification and defense</a:t>
            </a:r>
          </a:p>
          <a:p>
            <a:endParaRPr lang="en-US" b="1" dirty="0">
              <a:latin typeface="+mj-lt"/>
            </a:endParaRPr>
          </a:p>
          <a:p>
            <a:endParaRPr lang="en-US" b="1" dirty="0">
              <a:latin typeface="+mj-lt"/>
            </a:endParaRPr>
          </a:p>
        </p:txBody>
      </p:sp>
      <p:sp>
        <p:nvSpPr>
          <p:cNvPr id="3" name="Title 2">
            <a:extLst>
              <a:ext uri="{FF2B5EF4-FFF2-40B4-BE49-F238E27FC236}">
                <a16:creationId xmlns:a16="http://schemas.microsoft.com/office/drawing/2014/main" id="{FA9AC1E0-E4C7-4840-8ECA-F68296F9ABCA}"/>
              </a:ext>
            </a:extLst>
          </p:cNvPr>
          <p:cNvSpPr>
            <a:spLocks noGrp="1"/>
          </p:cNvSpPr>
          <p:nvPr>
            <p:ph type="title"/>
          </p:nvPr>
        </p:nvSpPr>
        <p:spPr>
          <a:xfrm>
            <a:off x="228600" y="274638"/>
            <a:ext cx="8686800" cy="1143000"/>
          </a:xfrm>
        </p:spPr>
        <p:txBody>
          <a:bodyPr>
            <a:normAutofit fontScale="90000"/>
          </a:bodyPr>
          <a:lstStyle/>
          <a:p>
            <a:r>
              <a:rPr lang="en-US" sz="3200" u="sng" dirty="0">
                <a:effectLst/>
              </a:rPr>
              <a:t>TAKEAWAYS</a:t>
            </a:r>
            <a:r>
              <a:rPr lang="en-US" sz="3200" dirty="0">
                <a:effectLst/>
              </a:rPr>
              <a:t> </a:t>
            </a:r>
            <a:br>
              <a:rPr lang="en-US" dirty="0">
                <a:effectLst/>
              </a:rPr>
            </a:br>
            <a:endParaRPr lang="en-US" dirty="0"/>
          </a:p>
        </p:txBody>
      </p:sp>
    </p:spTree>
    <p:extLst>
      <p:ext uri="{BB962C8B-B14F-4D97-AF65-F5344CB8AC3E}">
        <p14:creationId xmlns:p14="http://schemas.microsoft.com/office/powerpoint/2010/main" val="235743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S_HOR_REV_CMYK_2C.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558" y="5517441"/>
            <a:ext cx="1376493" cy="434124"/>
          </a:xfrm>
          <a:prstGeom prst="rect">
            <a:avLst/>
          </a:prstGeom>
        </p:spPr>
      </p:pic>
      <p:sp>
        <p:nvSpPr>
          <p:cNvPr id="7" name="Footer Placeholder 5"/>
          <p:cNvSpPr>
            <a:spLocks noGrp="1"/>
          </p:cNvSpPr>
          <p:nvPr/>
        </p:nvSpPr>
        <p:spPr>
          <a:xfrm>
            <a:off x="1914280" y="5499113"/>
            <a:ext cx="6352715"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dirty="0">
                <a:solidFill>
                  <a:prstClr val="black">
                    <a:tint val="75000"/>
                  </a:prstClr>
                </a:solidFill>
                <a:latin typeface="Franklin Gothic Book"/>
              </a:rPr>
              <a:t>OFFICE OF </a:t>
            </a:r>
            <a:r>
              <a:rPr lang="en-US" sz="1100" dirty="0">
                <a:solidFill>
                  <a:prstClr val="black">
                    <a:tint val="75000"/>
                  </a:prstClr>
                </a:solidFill>
              </a:rPr>
              <a:t>THE VICE PROVOST FOR FACULTY AFFAIRS</a:t>
            </a:r>
          </a:p>
        </p:txBody>
      </p:sp>
      <p:sp>
        <p:nvSpPr>
          <p:cNvPr id="3" name="Title 2"/>
          <p:cNvSpPr>
            <a:spLocks noGrp="1"/>
          </p:cNvSpPr>
          <p:nvPr>
            <p:ph type="title"/>
          </p:nvPr>
        </p:nvSpPr>
        <p:spPr>
          <a:xfrm>
            <a:off x="457200" y="1084513"/>
            <a:ext cx="8432800" cy="835966"/>
          </a:xfrm>
        </p:spPr>
        <p:txBody>
          <a:bodyPr>
            <a:normAutofit/>
          </a:bodyPr>
          <a:lstStyle/>
          <a:p>
            <a:r>
              <a:rPr lang="en-US" sz="4000" dirty="0"/>
              <a:t>My Role in Faculty Affairs</a:t>
            </a:r>
          </a:p>
        </p:txBody>
      </p:sp>
      <p:pic>
        <p:nvPicPr>
          <p:cNvPr id="6" name="Picture 5"/>
          <p:cNvPicPr>
            <a:picLocks noChangeAspect="1"/>
          </p:cNvPicPr>
          <p:nvPr/>
        </p:nvPicPr>
        <p:blipFill>
          <a:blip r:embed="rId4"/>
          <a:stretch>
            <a:fillRect/>
          </a:stretch>
        </p:blipFill>
        <p:spPr>
          <a:xfrm>
            <a:off x="420558" y="2123208"/>
            <a:ext cx="2023367" cy="923544"/>
          </a:xfrm>
          <a:prstGeom prst="rect">
            <a:avLst/>
          </a:prstGeom>
        </p:spPr>
      </p:pic>
      <p:sp>
        <p:nvSpPr>
          <p:cNvPr id="8" name="Rectangle 7"/>
          <p:cNvSpPr/>
          <p:nvPr/>
        </p:nvSpPr>
        <p:spPr>
          <a:xfrm>
            <a:off x="682388" y="3037502"/>
            <a:ext cx="1446663" cy="2308324"/>
          </a:xfrm>
          <a:prstGeom prst="rect">
            <a:avLst/>
          </a:prstGeom>
        </p:spPr>
        <p:txBody>
          <a:bodyPr wrap="square">
            <a:spAutoFit/>
          </a:bodyPr>
          <a:lstStyle/>
          <a:p>
            <a:pPr algn="ctr"/>
            <a:r>
              <a:rPr lang="en-US" b="1" dirty="0"/>
              <a:t>Office of the Vice Provost for Faculty Affairs</a:t>
            </a:r>
          </a:p>
          <a:p>
            <a:pPr algn="ctr"/>
            <a:endParaRPr lang="en-US" b="1" dirty="0"/>
          </a:p>
          <a:p>
            <a:pPr algn="ctr"/>
            <a:r>
              <a:rPr lang="en-US" b="1" dirty="0"/>
              <a:t>vpfa.psu.edu</a:t>
            </a:r>
          </a:p>
        </p:txBody>
      </p:sp>
      <p:sp>
        <p:nvSpPr>
          <p:cNvPr id="9" name="Content Placeholder 5">
            <a:extLst>
              <a:ext uri="{FF2B5EF4-FFF2-40B4-BE49-F238E27FC236}">
                <a16:creationId xmlns:a16="http://schemas.microsoft.com/office/drawing/2014/main" id="{9B55382F-1A68-4908-AA19-43B79AA9DDF9}"/>
              </a:ext>
            </a:extLst>
          </p:cNvPr>
          <p:cNvSpPr>
            <a:spLocks noGrp="1"/>
          </p:cNvSpPr>
          <p:nvPr>
            <p:ph idx="1"/>
          </p:nvPr>
        </p:nvSpPr>
        <p:spPr>
          <a:xfrm>
            <a:off x="2443924" y="2123208"/>
            <a:ext cx="6576251" cy="2909126"/>
          </a:xfrm>
        </p:spPr>
        <p:txBody>
          <a:bodyPr>
            <a:noAutofit/>
          </a:bodyPr>
          <a:lstStyle/>
          <a:p>
            <a:pPr>
              <a:spcBef>
                <a:spcPts val="600"/>
              </a:spcBef>
              <a:spcAft>
                <a:spcPts val="600"/>
              </a:spcAft>
              <a:buFont typeface="Arial" panose="020B0604020202020204" pitchFamily="34" charset="0"/>
              <a:buChar char="•"/>
            </a:pPr>
            <a:r>
              <a:rPr lang="en-US" sz="2200" dirty="0"/>
              <a:t>Dedicated to ensuring that all University faculty have every opportunity to be successful</a:t>
            </a:r>
          </a:p>
          <a:p>
            <a:pPr>
              <a:spcBef>
                <a:spcPts val="600"/>
              </a:spcBef>
              <a:spcAft>
                <a:spcPts val="600"/>
              </a:spcAft>
              <a:buFont typeface="Arial" panose="020B0604020202020204" pitchFamily="34" charset="0"/>
              <a:buChar char="•"/>
            </a:pPr>
            <a:r>
              <a:rPr lang="en-US" sz="2200" dirty="0"/>
              <a:t>Work closely with Provost in areas including promotion and tenure, faculty development, executive searches and reviews, and academic personnel issues/concerns </a:t>
            </a:r>
          </a:p>
          <a:p>
            <a:pPr>
              <a:spcBef>
                <a:spcPts val="600"/>
              </a:spcBef>
              <a:spcAft>
                <a:spcPts val="600"/>
              </a:spcAft>
              <a:buFont typeface="Arial" panose="020B0604020202020204" pitchFamily="34" charset="0"/>
              <a:buChar char="•"/>
            </a:pPr>
            <a:r>
              <a:rPr lang="en-US" sz="2200" dirty="0"/>
              <a:t>Liaison for Provost, President to Penn State </a:t>
            </a:r>
            <a:br>
              <a:rPr lang="en-US" sz="2200" dirty="0"/>
            </a:br>
            <a:r>
              <a:rPr lang="en-US" sz="2200" dirty="0"/>
              <a:t>college deans and campus chancellors</a:t>
            </a:r>
          </a:p>
          <a:p>
            <a:pPr marL="0" indent="0">
              <a:spcBef>
                <a:spcPts val="600"/>
              </a:spcBef>
              <a:spcAft>
                <a:spcPts val="600"/>
              </a:spcAft>
              <a:buNone/>
            </a:pPr>
            <a:endParaRPr lang="en-US" sz="2200" dirty="0"/>
          </a:p>
        </p:txBody>
      </p:sp>
    </p:spTree>
    <p:extLst>
      <p:ext uri="{BB962C8B-B14F-4D97-AF65-F5344CB8AC3E}">
        <p14:creationId xmlns:p14="http://schemas.microsoft.com/office/powerpoint/2010/main" val="285156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S_HOR_REV_CMYK_2C.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558" y="5517441"/>
            <a:ext cx="1376493" cy="434124"/>
          </a:xfrm>
          <a:prstGeom prst="rect">
            <a:avLst/>
          </a:prstGeom>
        </p:spPr>
      </p:pic>
      <p:sp>
        <p:nvSpPr>
          <p:cNvPr id="7" name="Footer Placeholder 5"/>
          <p:cNvSpPr>
            <a:spLocks noGrp="1"/>
          </p:cNvSpPr>
          <p:nvPr/>
        </p:nvSpPr>
        <p:spPr>
          <a:xfrm>
            <a:off x="1914280" y="5499113"/>
            <a:ext cx="6352715"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dirty="0">
                <a:solidFill>
                  <a:prstClr val="black">
                    <a:tint val="75000"/>
                  </a:prstClr>
                </a:solidFill>
                <a:latin typeface="Franklin Gothic Book"/>
              </a:rPr>
              <a:t>OFFICE OF </a:t>
            </a:r>
            <a:r>
              <a:rPr lang="en-US" sz="1100" dirty="0">
                <a:solidFill>
                  <a:prstClr val="black">
                    <a:tint val="75000"/>
                  </a:prstClr>
                </a:solidFill>
              </a:rPr>
              <a:t>THE VICE PROVOST FOR FACULTY AFFAIRS</a:t>
            </a:r>
          </a:p>
        </p:txBody>
      </p:sp>
      <p:sp>
        <p:nvSpPr>
          <p:cNvPr id="3" name="Title 2"/>
          <p:cNvSpPr>
            <a:spLocks noGrp="1"/>
          </p:cNvSpPr>
          <p:nvPr>
            <p:ph type="title"/>
          </p:nvPr>
        </p:nvSpPr>
        <p:spPr>
          <a:xfrm>
            <a:off x="457200" y="1084513"/>
            <a:ext cx="8432800" cy="835966"/>
          </a:xfrm>
        </p:spPr>
        <p:txBody>
          <a:bodyPr>
            <a:normAutofit/>
          </a:bodyPr>
          <a:lstStyle/>
          <a:p>
            <a:r>
              <a:rPr lang="en-US" sz="4000" dirty="0"/>
              <a:t>VPFA Website – vpfa.psu.edu</a:t>
            </a:r>
          </a:p>
        </p:txBody>
      </p:sp>
      <p:pic>
        <p:nvPicPr>
          <p:cNvPr id="13" name="Picture 12" descr="A screenshot of the VPFA webiste">
            <a:extLst>
              <a:ext uri="{FF2B5EF4-FFF2-40B4-BE49-F238E27FC236}">
                <a16:creationId xmlns:a16="http://schemas.microsoft.com/office/drawing/2014/main" id="{12E62965-629B-4EB3-9890-4AE9188ECE51}"/>
              </a:ext>
            </a:extLst>
          </p:cNvPr>
          <p:cNvPicPr>
            <a:picLocks noChangeAspect="1"/>
          </p:cNvPicPr>
          <p:nvPr/>
        </p:nvPicPr>
        <p:blipFill rotWithShape="1">
          <a:blip r:embed="rId4"/>
          <a:srcRect b="15561"/>
          <a:stretch/>
        </p:blipFill>
        <p:spPr>
          <a:xfrm>
            <a:off x="1839436" y="1961527"/>
            <a:ext cx="5515220" cy="3401289"/>
          </a:xfrm>
          <a:prstGeom prst="rect">
            <a:avLst/>
          </a:prstGeom>
        </p:spPr>
      </p:pic>
    </p:spTree>
    <p:extLst>
      <p:ext uri="{BB962C8B-B14F-4D97-AF65-F5344CB8AC3E}">
        <p14:creationId xmlns:p14="http://schemas.microsoft.com/office/powerpoint/2010/main" val="3089447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S_HOR_REV_CMYK_2C.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558" y="5517441"/>
            <a:ext cx="1376493" cy="434124"/>
          </a:xfrm>
          <a:prstGeom prst="rect">
            <a:avLst/>
          </a:prstGeom>
        </p:spPr>
      </p:pic>
      <p:sp>
        <p:nvSpPr>
          <p:cNvPr id="7" name="Footer Placeholder 5"/>
          <p:cNvSpPr>
            <a:spLocks noGrp="1"/>
          </p:cNvSpPr>
          <p:nvPr/>
        </p:nvSpPr>
        <p:spPr>
          <a:xfrm>
            <a:off x="1914280" y="5499113"/>
            <a:ext cx="6352715"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dirty="0">
                <a:solidFill>
                  <a:prstClr val="black">
                    <a:tint val="75000"/>
                  </a:prstClr>
                </a:solidFill>
                <a:latin typeface="Franklin Gothic Book"/>
              </a:rPr>
              <a:t>OFFICE OF </a:t>
            </a:r>
            <a:r>
              <a:rPr lang="en-US" sz="1100" dirty="0">
                <a:solidFill>
                  <a:prstClr val="black">
                    <a:tint val="75000"/>
                  </a:prstClr>
                </a:solidFill>
              </a:rPr>
              <a:t>THE VICE PROVOST FOR FACULTY AFFAIRS</a:t>
            </a:r>
          </a:p>
        </p:txBody>
      </p:sp>
      <p:sp>
        <p:nvSpPr>
          <p:cNvPr id="3" name="Title 2"/>
          <p:cNvSpPr>
            <a:spLocks noGrp="1"/>
          </p:cNvSpPr>
          <p:nvPr>
            <p:ph type="title"/>
          </p:nvPr>
        </p:nvSpPr>
        <p:spPr>
          <a:xfrm>
            <a:off x="457200" y="1084513"/>
            <a:ext cx="8432800" cy="835966"/>
          </a:xfrm>
        </p:spPr>
        <p:txBody>
          <a:bodyPr>
            <a:normAutofit/>
          </a:bodyPr>
          <a:lstStyle/>
          <a:p>
            <a:r>
              <a:rPr lang="en-US" sz="4000" dirty="0"/>
              <a:t>VPFA Office Staff</a:t>
            </a:r>
          </a:p>
        </p:txBody>
      </p:sp>
      <p:pic>
        <p:nvPicPr>
          <p:cNvPr id="6" name="Picture 5"/>
          <p:cNvPicPr>
            <a:picLocks noChangeAspect="1"/>
          </p:cNvPicPr>
          <p:nvPr/>
        </p:nvPicPr>
        <p:blipFill>
          <a:blip r:embed="rId4"/>
          <a:stretch>
            <a:fillRect/>
          </a:stretch>
        </p:blipFill>
        <p:spPr>
          <a:xfrm>
            <a:off x="394035" y="2126632"/>
            <a:ext cx="2023367" cy="923544"/>
          </a:xfrm>
          <a:prstGeom prst="rect">
            <a:avLst/>
          </a:prstGeom>
        </p:spPr>
      </p:pic>
      <p:sp>
        <p:nvSpPr>
          <p:cNvPr id="8" name="Rectangle 7"/>
          <p:cNvSpPr/>
          <p:nvPr/>
        </p:nvSpPr>
        <p:spPr>
          <a:xfrm>
            <a:off x="682388" y="3037502"/>
            <a:ext cx="1446663" cy="2308324"/>
          </a:xfrm>
          <a:prstGeom prst="rect">
            <a:avLst/>
          </a:prstGeom>
        </p:spPr>
        <p:txBody>
          <a:bodyPr wrap="square">
            <a:spAutoFit/>
          </a:bodyPr>
          <a:lstStyle/>
          <a:p>
            <a:pPr algn="ctr"/>
            <a:r>
              <a:rPr lang="en-US" b="1" dirty="0"/>
              <a:t>Office of the Vice Provost for Faculty Affairs</a:t>
            </a:r>
          </a:p>
          <a:p>
            <a:pPr algn="ctr"/>
            <a:endParaRPr lang="en-US" b="1" dirty="0"/>
          </a:p>
          <a:p>
            <a:pPr algn="ctr"/>
            <a:r>
              <a:rPr lang="en-US" b="1" dirty="0"/>
              <a:t>vpfa.psu.edu</a:t>
            </a:r>
          </a:p>
        </p:txBody>
      </p:sp>
      <p:sp>
        <p:nvSpPr>
          <p:cNvPr id="9" name="Content Placeholder 5">
            <a:extLst>
              <a:ext uri="{FF2B5EF4-FFF2-40B4-BE49-F238E27FC236}">
                <a16:creationId xmlns:a16="http://schemas.microsoft.com/office/drawing/2014/main" id="{44E6E7FF-84E9-41EF-8F0F-030AB8699A57}"/>
              </a:ext>
            </a:extLst>
          </p:cNvPr>
          <p:cNvSpPr>
            <a:spLocks noGrp="1"/>
          </p:cNvSpPr>
          <p:nvPr>
            <p:ph idx="1"/>
          </p:nvPr>
        </p:nvSpPr>
        <p:spPr>
          <a:xfrm>
            <a:off x="2390880" y="2194983"/>
            <a:ext cx="6626121" cy="2837351"/>
          </a:xfrm>
        </p:spPr>
        <p:txBody>
          <a:bodyPr>
            <a:noAutofit/>
          </a:bodyPr>
          <a:lstStyle/>
          <a:p>
            <a:pPr>
              <a:spcBef>
                <a:spcPts val="600"/>
              </a:spcBef>
              <a:spcAft>
                <a:spcPts val="600"/>
              </a:spcAft>
              <a:buFont typeface="Arial" panose="020B0604020202020204" pitchFamily="34" charset="0"/>
              <a:buChar char="•"/>
            </a:pPr>
            <a:r>
              <a:rPr lang="en-US" sz="1600" b="1" dirty="0"/>
              <a:t>Jennifer Hamer</a:t>
            </a:r>
            <a:r>
              <a:rPr lang="en-US" sz="1600" dirty="0"/>
              <a:t>, Associate Vice Provost for Faculty Affairs, Faculty Development, </a:t>
            </a:r>
            <a:r>
              <a:rPr lang="en-US" sz="1600" dirty="0">
                <a:solidFill>
                  <a:schemeClr val="accent2"/>
                </a:solidFill>
                <a:hlinkClick r:id="rId5">
                  <a:extLst>
                    <a:ext uri="{A12FA001-AC4F-418D-AE19-62706E023703}">
                      <ahyp:hlinkClr xmlns:ahyp="http://schemas.microsoft.com/office/drawing/2018/hyperlinkcolor" val="tx"/>
                    </a:ext>
                  </a:extLst>
                </a:hlinkClick>
              </a:rPr>
              <a:t>jfh5819@psu.edu</a:t>
            </a:r>
            <a:r>
              <a:rPr lang="en-US" sz="1600" dirty="0">
                <a:solidFill>
                  <a:schemeClr val="accent2"/>
                </a:solidFill>
              </a:rPr>
              <a:t> </a:t>
            </a:r>
          </a:p>
          <a:p>
            <a:pPr>
              <a:spcBef>
                <a:spcPts val="600"/>
              </a:spcBef>
              <a:spcAft>
                <a:spcPts val="600"/>
              </a:spcAft>
              <a:buFont typeface="Arial" panose="020B0604020202020204" pitchFamily="34" charset="0"/>
              <a:buChar char="•"/>
            </a:pPr>
            <a:r>
              <a:rPr lang="en-US" sz="1600" b="1" dirty="0"/>
              <a:t>Tineke Battle</a:t>
            </a:r>
            <a:r>
              <a:rPr lang="en-US" sz="1600" dirty="0"/>
              <a:t>, Assistant Vice Provost for Faculty Affairs, Human Resources, </a:t>
            </a:r>
            <a:r>
              <a:rPr lang="en-US" sz="1600" dirty="0">
                <a:solidFill>
                  <a:schemeClr val="accent2"/>
                </a:solidFill>
                <a:hlinkClick r:id="rId6">
                  <a:extLst>
                    <a:ext uri="{A12FA001-AC4F-418D-AE19-62706E023703}">
                      <ahyp:hlinkClr xmlns:ahyp="http://schemas.microsoft.com/office/drawing/2018/hyperlinkcolor" val="tx"/>
                    </a:ext>
                  </a:extLst>
                </a:hlinkClick>
              </a:rPr>
              <a:t>txb683@psu.edu</a:t>
            </a:r>
            <a:r>
              <a:rPr lang="en-US" sz="1600" dirty="0">
                <a:solidFill>
                  <a:schemeClr val="accent2"/>
                </a:solidFill>
              </a:rPr>
              <a:t> </a:t>
            </a:r>
            <a:endParaRPr lang="en-US" sz="1600" dirty="0"/>
          </a:p>
          <a:p>
            <a:pPr>
              <a:spcBef>
                <a:spcPts val="600"/>
              </a:spcBef>
              <a:spcAft>
                <a:spcPts val="600"/>
              </a:spcAft>
              <a:buFont typeface="Arial" panose="020B0604020202020204" pitchFamily="34" charset="0"/>
              <a:buChar char="•"/>
            </a:pPr>
            <a:r>
              <a:rPr lang="en-US" sz="1600" b="1" dirty="0"/>
              <a:t>Karen Parkes-Schnure</a:t>
            </a:r>
            <a:r>
              <a:rPr lang="en-US" sz="1600" dirty="0"/>
              <a:t>, Executive Assistant to the Vice Provost for Faculty Affairs – </a:t>
            </a:r>
            <a:r>
              <a:rPr lang="en-US" sz="1600" b="1" dirty="0"/>
              <a:t>primary P&amp;T contact</a:t>
            </a:r>
            <a:r>
              <a:rPr lang="en-US" sz="1600" dirty="0"/>
              <a:t>, </a:t>
            </a:r>
            <a:r>
              <a:rPr lang="en-US" sz="1600" dirty="0">
                <a:solidFill>
                  <a:schemeClr val="accent2"/>
                </a:solidFill>
                <a:hlinkClick r:id="rId7">
                  <a:extLst>
                    <a:ext uri="{A12FA001-AC4F-418D-AE19-62706E023703}">
                      <ahyp:hlinkClr xmlns:ahyp="http://schemas.microsoft.com/office/drawing/2018/hyperlinkcolor" val="tx"/>
                    </a:ext>
                  </a:extLst>
                </a:hlinkClick>
              </a:rPr>
              <a:t>kjb138@psu.edu</a:t>
            </a:r>
            <a:r>
              <a:rPr lang="en-US" sz="1600" dirty="0">
                <a:solidFill>
                  <a:schemeClr val="accent2"/>
                </a:solidFill>
              </a:rPr>
              <a:t> </a:t>
            </a:r>
            <a:endParaRPr lang="en-US" sz="1600" b="1" dirty="0"/>
          </a:p>
          <a:p>
            <a:pPr>
              <a:spcBef>
                <a:spcPts val="600"/>
              </a:spcBef>
              <a:spcAft>
                <a:spcPts val="600"/>
              </a:spcAft>
              <a:buFont typeface="Arial" panose="020B0604020202020204" pitchFamily="34" charset="0"/>
              <a:buChar char="•"/>
            </a:pPr>
            <a:r>
              <a:rPr lang="en-US" sz="1600" b="1" dirty="0"/>
              <a:t>Mindy Kowalski</a:t>
            </a:r>
            <a:r>
              <a:rPr lang="en-US" sz="1600" dirty="0"/>
              <a:t>, Administrative Support Coordinator, </a:t>
            </a:r>
            <a:r>
              <a:rPr lang="en-US" sz="1600" dirty="0">
                <a:solidFill>
                  <a:schemeClr val="accent2"/>
                </a:solidFill>
                <a:hlinkClick r:id="rId8">
                  <a:extLst>
                    <a:ext uri="{A12FA001-AC4F-418D-AE19-62706E023703}">
                      <ahyp:hlinkClr xmlns:ahyp="http://schemas.microsoft.com/office/drawing/2018/hyperlinkcolor" val="tx"/>
                    </a:ext>
                  </a:extLst>
                </a:hlinkClick>
              </a:rPr>
              <a:t>msk22@psu.edu</a:t>
            </a:r>
            <a:r>
              <a:rPr lang="en-US" sz="1600" dirty="0">
                <a:solidFill>
                  <a:schemeClr val="accent2"/>
                </a:solidFill>
              </a:rPr>
              <a:t> </a:t>
            </a:r>
            <a:endParaRPr lang="en-US" sz="1600" dirty="0"/>
          </a:p>
          <a:p>
            <a:pPr>
              <a:spcBef>
                <a:spcPts val="600"/>
              </a:spcBef>
              <a:spcAft>
                <a:spcPts val="600"/>
              </a:spcAft>
              <a:buFont typeface="Arial" panose="020B0604020202020204" pitchFamily="34" charset="0"/>
              <a:buChar char="•"/>
            </a:pPr>
            <a:r>
              <a:rPr lang="en-US" sz="1600" b="1" dirty="0"/>
              <a:t>Wendy Blumenthal</a:t>
            </a:r>
            <a:r>
              <a:rPr lang="en-US" sz="1600" dirty="0"/>
              <a:t>, Administrative Support Assistant, </a:t>
            </a:r>
            <a:r>
              <a:rPr lang="en-US" sz="1600" dirty="0">
                <a:solidFill>
                  <a:schemeClr val="accent2"/>
                </a:solidFill>
                <a:hlinkClick r:id="rId9">
                  <a:extLst>
                    <a:ext uri="{A12FA001-AC4F-418D-AE19-62706E023703}">
                      <ahyp:hlinkClr xmlns:ahyp="http://schemas.microsoft.com/office/drawing/2018/hyperlinkcolor" val="tx"/>
                    </a:ext>
                  </a:extLst>
                </a:hlinkClick>
              </a:rPr>
              <a:t>wjy100@psu.edu</a:t>
            </a:r>
            <a:r>
              <a:rPr lang="en-US" sz="1600" dirty="0">
                <a:solidFill>
                  <a:schemeClr val="accent2"/>
                </a:solidFill>
              </a:rPr>
              <a:t> </a:t>
            </a:r>
            <a:endParaRPr lang="en-US" sz="1600" dirty="0"/>
          </a:p>
          <a:p>
            <a:pPr>
              <a:spcBef>
                <a:spcPts val="600"/>
              </a:spcBef>
              <a:spcAft>
                <a:spcPts val="600"/>
              </a:spcAft>
              <a:buFont typeface="Arial" panose="020B0604020202020204" pitchFamily="34" charset="0"/>
              <a:buChar char="•"/>
            </a:pPr>
            <a:endParaRPr lang="en-US" sz="1600" dirty="0"/>
          </a:p>
          <a:p>
            <a:pPr>
              <a:spcBef>
                <a:spcPts val="600"/>
              </a:spcBef>
              <a:spcAft>
                <a:spcPts val="600"/>
              </a:spcAft>
              <a:buFont typeface="Arial" panose="020B0604020202020204" pitchFamily="34" charset="0"/>
              <a:buChar char="•"/>
            </a:pPr>
            <a:endParaRPr lang="en-US" sz="1600" dirty="0"/>
          </a:p>
        </p:txBody>
      </p:sp>
    </p:spTree>
    <p:extLst>
      <p:ext uri="{BB962C8B-B14F-4D97-AF65-F5344CB8AC3E}">
        <p14:creationId xmlns:p14="http://schemas.microsoft.com/office/powerpoint/2010/main" val="75753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pPr algn="ctr"/>
            <a:r>
              <a:rPr lang="en-US" sz="2000" dirty="0">
                <a:solidFill>
                  <a:schemeClr val="tx1"/>
                </a:solidFill>
                <a:cs typeface="Arial" panose="020B0604020202020204" pitchFamily="34" charset="0"/>
              </a:rPr>
              <a:t>Affirmative Action Office</a:t>
            </a:r>
            <a:br>
              <a:rPr lang="en-US" sz="2000" dirty="0">
                <a:solidFill>
                  <a:schemeClr val="tx1"/>
                </a:solidFill>
                <a:cs typeface="Arial" panose="020B0604020202020204" pitchFamily="34" charset="0"/>
              </a:rPr>
            </a:br>
            <a:r>
              <a:rPr lang="en-US" sz="1600" dirty="0">
                <a:solidFill>
                  <a:schemeClr val="tx1"/>
                </a:solidFill>
                <a:cs typeface="Arial" panose="020B0604020202020204" pitchFamily="34" charset="0"/>
              </a:rPr>
              <a:t>328 </a:t>
            </a:r>
            <a:r>
              <a:rPr lang="en-US" sz="1600" dirty="0" err="1">
                <a:solidFill>
                  <a:schemeClr val="tx1"/>
                </a:solidFill>
                <a:cs typeface="Arial" panose="020B0604020202020204" pitchFamily="34" charset="0"/>
              </a:rPr>
              <a:t>Boucke</a:t>
            </a:r>
            <a:r>
              <a:rPr lang="en-US" sz="1600" dirty="0">
                <a:solidFill>
                  <a:schemeClr val="tx1"/>
                </a:solidFill>
                <a:cs typeface="Arial" panose="020B0604020202020204" pitchFamily="34" charset="0"/>
              </a:rPr>
              <a:t> Building   </a:t>
            </a:r>
            <a:br>
              <a:rPr lang="en-US" sz="1600" dirty="0">
                <a:solidFill>
                  <a:schemeClr val="tx1"/>
                </a:solidFill>
                <a:cs typeface="Arial" panose="020B0604020202020204" pitchFamily="34" charset="0"/>
              </a:rPr>
            </a:br>
            <a:r>
              <a:rPr lang="en-US" sz="1600" dirty="0">
                <a:solidFill>
                  <a:schemeClr val="tx1"/>
                </a:solidFill>
                <a:cs typeface="Arial" panose="020B0604020202020204" pitchFamily="34" charset="0"/>
              </a:rPr>
              <a:t>863-0471  </a:t>
            </a:r>
            <a:br>
              <a:rPr lang="en-US" sz="1600" dirty="0">
                <a:solidFill>
                  <a:schemeClr val="tx1"/>
                </a:solidFill>
                <a:cs typeface="Arial" panose="020B0604020202020204" pitchFamily="34" charset="0"/>
              </a:rPr>
            </a:br>
            <a:r>
              <a:rPr lang="en-US" sz="1600" dirty="0">
                <a:solidFill>
                  <a:schemeClr val="tx1"/>
                </a:solidFill>
                <a:cs typeface="Arial" panose="020B0604020202020204" pitchFamily="34" charset="0"/>
              </a:rPr>
              <a:t>https://affirmativeaction.psu.edu/ </a:t>
            </a:r>
          </a:p>
        </p:txBody>
      </p:sp>
      <p:sp>
        <p:nvSpPr>
          <p:cNvPr id="3" name="Content Placeholder 2"/>
          <p:cNvSpPr>
            <a:spLocks noGrp="1"/>
          </p:cNvSpPr>
          <p:nvPr>
            <p:ph idx="1"/>
          </p:nvPr>
        </p:nvSpPr>
        <p:spPr>
          <a:xfrm>
            <a:off x="457200" y="1752600"/>
            <a:ext cx="8229600" cy="4254691"/>
          </a:xfrm>
        </p:spPr>
        <p:txBody>
          <a:bodyPr>
            <a:normAutofit/>
          </a:bodyPr>
          <a:lstStyle/>
          <a:p>
            <a:r>
              <a:rPr lang="en-US" sz="1350" b="1" dirty="0">
                <a:latin typeface="+mj-lt"/>
              </a:rPr>
              <a:t>Ensure adherence to local, state and federal laws and University policy related to Equal Employment Opportunity (EEO) and Affirmative Action (AA).</a:t>
            </a:r>
          </a:p>
          <a:p>
            <a:pPr marL="109728" indent="0">
              <a:buNone/>
            </a:pPr>
            <a:endParaRPr lang="en-US" sz="1350" b="1" dirty="0">
              <a:latin typeface="+mj-lt"/>
            </a:endParaRPr>
          </a:p>
          <a:p>
            <a:r>
              <a:rPr lang="en-US" sz="1350" b="1" dirty="0">
                <a:latin typeface="+mj-lt"/>
              </a:rPr>
              <a:t>Oversee the University’s Affirmative Action Plan and monitor employment practices:</a:t>
            </a:r>
          </a:p>
          <a:p>
            <a:pPr lvl="1"/>
            <a:r>
              <a:rPr lang="en-US" sz="1200" b="1" dirty="0">
                <a:latin typeface="+mj-lt"/>
              </a:rPr>
              <a:t>Analyze data on hiring, promotion, compensation and termination.</a:t>
            </a:r>
          </a:p>
          <a:p>
            <a:pPr lvl="1"/>
            <a:r>
              <a:rPr lang="en-US" sz="1200" b="1" dirty="0">
                <a:latin typeface="+mj-lt"/>
              </a:rPr>
              <a:t>Address practices which result in the exclusion of underrepresented individuals and groups.</a:t>
            </a:r>
          </a:p>
          <a:p>
            <a:pPr marL="393192" lvl="1" indent="0">
              <a:buNone/>
            </a:pPr>
            <a:endParaRPr lang="en-US" sz="1200" b="1" dirty="0">
              <a:latin typeface="+mj-lt"/>
            </a:endParaRPr>
          </a:p>
          <a:p>
            <a:r>
              <a:rPr lang="en-US" sz="1350" b="1" dirty="0">
                <a:latin typeface="+mj-lt"/>
              </a:rPr>
              <a:t>Provide EEO and AA guidance to HR and Search Committees regarding recruitment and retention efforts.</a:t>
            </a:r>
          </a:p>
          <a:p>
            <a:pPr marL="109728" indent="0">
              <a:buNone/>
            </a:pPr>
            <a:endParaRPr lang="en-US" sz="1350" b="1" dirty="0">
              <a:latin typeface="+mj-lt"/>
            </a:endParaRPr>
          </a:p>
          <a:p>
            <a:r>
              <a:rPr lang="en-US" sz="1350" b="1" dirty="0">
                <a:latin typeface="+mj-lt"/>
              </a:rPr>
              <a:t>Oversee all employee requests for Reasonable Accommodations due to a disability.</a:t>
            </a:r>
          </a:p>
          <a:p>
            <a:pPr marL="109728" indent="0">
              <a:buNone/>
            </a:pPr>
            <a:endParaRPr lang="en-US" sz="1350" b="1" dirty="0">
              <a:latin typeface="+mj-lt"/>
            </a:endParaRPr>
          </a:p>
          <a:p>
            <a:r>
              <a:rPr lang="en-US" sz="1350" b="1" dirty="0">
                <a:latin typeface="+mj-lt"/>
              </a:rPr>
              <a:t>Develop and conduct diversity education/training for University employees to prevent discrimination and harassment in the workplace and to promote an environment of inclusion, equity, respect, and responsibility. </a:t>
            </a:r>
          </a:p>
          <a:p>
            <a:pPr marL="109728" indent="0">
              <a:buNone/>
            </a:pPr>
            <a:endParaRPr lang="en-US" sz="1350" b="1" dirty="0">
              <a:latin typeface="+mj-lt"/>
            </a:endParaRPr>
          </a:p>
          <a:p>
            <a:r>
              <a:rPr lang="en-US" sz="1350" b="1" dirty="0">
                <a:latin typeface="+mj-lt"/>
              </a:rPr>
              <a:t>Investigate all allegations of discrimination and sexual misconduct </a:t>
            </a:r>
            <a:r>
              <a:rPr lang="en-US" sz="1350" b="1" i="1" dirty="0">
                <a:latin typeface="+mj-lt"/>
              </a:rPr>
              <a:t>by </a:t>
            </a:r>
            <a:r>
              <a:rPr lang="en-US" sz="1350" b="1" dirty="0">
                <a:latin typeface="+mj-lt"/>
              </a:rPr>
              <a:t>University</a:t>
            </a:r>
            <a:r>
              <a:rPr lang="en-US" sz="1350" b="1" i="1" dirty="0">
                <a:latin typeface="+mj-lt"/>
              </a:rPr>
              <a:t> employees</a:t>
            </a:r>
            <a:r>
              <a:rPr lang="en-US" sz="1350" b="1" dirty="0">
                <a:latin typeface="+mj-lt"/>
              </a:rPr>
              <a:t>.</a:t>
            </a:r>
          </a:p>
          <a:p>
            <a:pPr marL="0" indent="0">
              <a:buNone/>
            </a:pPr>
            <a:endParaRPr lang="en-US" b="1" dirty="0">
              <a:latin typeface="+mj-lt"/>
            </a:endParaRPr>
          </a:p>
          <a:p>
            <a:endParaRPr lang="en-US" dirty="0"/>
          </a:p>
        </p:txBody>
      </p:sp>
    </p:spTree>
    <p:extLst>
      <p:ext uri="{BB962C8B-B14F-4D97-AF65-F5344CB8AC3E}">
        <p14:creationId xmlns:p14="http://schemas.microsoft.com/office/powerpoint/2010/main" val="241655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B7EC5E-51AB-446E-A440-7EE5EB3D27F5}"/>
              </a:ext>
            </a:extLst>
          </p:cNvPr>
          <p:cNvSpPr>
            <a:spLocks noGrp="1"/>
          </p:cNvSpPr>
          <p:nvPr>
            <p:ph type="ctrTitle"/>
          </p:nvPr>
        </p:nvSpPr>
        <p:spPr/>
        <p:txBody>
          <a:bodyPr>
            <a:normAutofit fontScale="90000"/>
          </a:bodyPr>
          <a:lstStyle/>
          <a:p>
            <a:pPr algn="ctr"/>
            <a:r>
              <a:rPr lang="en-US" dirty="0">
                <a:effectLst/>
              </a:rPr>
              <a:t> </a:t>
            </a:r>
            <a:br>
              <a:rPr lang="en-US" dirty="0">
                <a:effectLst/>
              </a:rPr>
            </a:br>
            <a:r>
              <a:rPr lang="en-US" sz="3100" dirty="0">
                <a:effectLst/>
              </a:rPr>
              <a:t>COMMON PITFALLS </a:t>
            </a:r>
            <a:br>
              <a:rPr lang="en-US" sz="3100" dirty="0">
                <a:effectLst/>
              </a:rPr>
            </a:br>
            <a:r>
              <a:rPr lang="en-US" sz="3100" dirty="0">
                <a:effectLst/>
              </a:rPr>
              <a:t>&amp;</a:t>
            </a:r>
            <a:br>
              <a:rPr lang="en-US" sz="3100" dirty="0">
                <a:effectLst/>
              </a:rPr>
            </a:br>
            <a:r>
              <a:rPr lang="en-US" sz="3100" dirty="0">
                <a:effectLst/>
              </a:rPr>
              <a:t>HOW TO AVOID THEM</a:t>
            </a:r>
            <a:br>
              <a:rPr lang="en-US" dirty="0">
                <a:effectLst/>
              </a:rPr>
            </a:br>
            <a:endParaRPr lang="en-US" dirty="0"/>
          </a:p>
        </p:txBody>
      </p:sp>
      <p:sp>
        <p:nvSpPr>
          <p:cNvPr id="2" name="Content Placeholder 1">
            <a:extLst>
              <a:ext uri="{FF2B5EF4-FFF2-40B4-BE49-F238E27FC236}">
                <a16:creationId xmlns:a16="http://schemas.microsoft.com/office/drawing/2014/main" id="{5C0691C3-8F7F-47FC-95E8-CE1ECEF7E935}"/>
              </a:ext>
            </a:extLst>
          </p:cNvPr>
          <p:cNvSpPr>
            <a:spLocks noGrp="1"/>
          </p:cNvSpPr>
          <p:nvPr>
            <p:ph type="subTitle" idx="1"/>
          </p:nvPr>
        </p:nvSpPr>
        <p:spPr/>
        <p:txBody>
          <a:bodyPr>
            <a:normAutofit/>
          </a:bodyPr>
          <a:lstStyle/>
          <a:p>
            <a:pPr marL="109728" indent="0">
              <a:buNone/>
            </a:pPr>
            <a:r>
              <a:rPr lang="en-US" b="1" dirty="0"/>
              <a:t> </a:t>
            </a:r>
            <a:endParaRPr lang="en-US" dirty="0"/>
          </a:p>
          <a:p>
            <a:pPr marL="109728" indent="0">
              <a:buNone/>
            </a:pPr>
            <a:endParaRPr lang="en-US" dirty="0"/>
          </a:p>
        </p:txBody>
      </p:sp>
    </p:spTree>
    <p:extLst>
      <p:ext uri="{BB962C8B-B14F-4D97-AF65-F5344CB8AC3E}">
        <p14:creationId xmlns:p14="http://schemas.microsoft.com/office/powerpoint/2010/main" val="2319362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0691C3-8F7F-47FC-95E8-CE1ECEF7E935}"/>
              </a:ext>
            </a:extLst>
          </p:cNvPr>
          <p:cNvSpPr>
            <a:spLocks noGrp="1"/>
          </p:cNvSpPr>
          <p:nvPr>
            <p:ph idx="1"/>
          </p:nvPr>
        </p:nvSpPr>
        <p:spPr/>
        <p:txBody>
          <a:bodyPr>
            <a:normAutofit fontScale="92500"/>
          </a:bodyPr>
          <a:lstStyle/>
          <a:p>
            <a:pPr marL="109728" indent="0">
              <a:buNone/>
            </a:pPr>
            <a:r>
              <a:rPr lang="en-US" b="1" dirty="0"/>
              <a:t> </a:t>
            </a:r>
            <a:r>
              <a:rPr lang="en-US" dirty="0">
                <a:latin typeface="Times New Roman" panose="02020603050405020304" pitchFamily="18" charset="0"/>
                <a:cs typeface="Times New Roman" panose="02020603050405020304" pitchFamily="18" charset="0"/>
              </a:rPr>
              <a:t>Susan Stoner has been an outstanding researcher in her 	field.  She wants to expand her time spent on her consulting work and asks her Department Head for a buyout of her spring teaching commitments.  She describes her success as a paid consultant and mentions that many of her grad students have been assisting her and have enjoyed learning how to apply their learning in a practical way.  Just after the Head grants her request, the Head gets a call from the 	Graduate School, informing him that 2 of Dr. Stoner’s students have filed complaints about being forced to work without compensation on projects for Dr. Stoner’s 	consulting firm.</a:t>
            </a:r>
          </a:p>
          <a:p>
            <a:pPr marL="109728" indent="0">
              <a:buNone/>
            </a:pPr>
            <a:endParaRPr lang="en-US" dirty="0"/>
          </a:p>
        </p:txBody>
      </p:sp>
      <p:sp>
        <p:nvSpPr>
          <p:cNvPr id="3" name="Title 2">
            <a:extLst>
              <a:ext uri="{FF2B5EF4-FFF2-40B4-BE49-F238E27FC236}">
                <a16:creationId xmlns:a16="http://schemas.microsoft.com/office/drawing/2014/main" id="{4DB7EC5E-51AB-446E-A440-7EE5EB3D27F5}"/>
              </a:ext>
            </a:extLst>
          </p:cNvPr>
          <p:cNvSpPr>
            <a:spLocks noGrp="1"/>
          </p:cNvSpPr>
          <p:nvPr>
            <p:ph type="title"/>
          </p:nvPr>
        </p:nvSpPr>
        <p:spPr>
          <a:xfrm>
            <a:off x="304800" y="274638"/>
            <a:ext cx="8534400" cy="1143000"/>
          </a:xfrm>
        </p:spPr>
        <p:txBody>
          <a:bodyPr>
            <a:normAutofit fontScale="90000"/>
          </a:bodyPr>
          <a:lstStyle/>
          <a:p>
            <a:r>
              <a:rPr lang="en-US" dirty="0">
                <a:effectLst/>
              </a:rPr>
              <a:t> </a:t>
            </a:r>
            <a:br>
              <a:rPr lang="en-US" dirty="0">
                <a:effectLst/>
              </a:rPr>
            </a:br>
            <a:r>
              <a:rPr lang="en-US" sz="3200" dirty="0">
                <a:latin typeface="Times New Roman" panose="02020603050405020304" pitchFamily="18" charset="0"/>
                <a:cs typeface="Times New Roman" panose="02020603050405020304" pitchFamily="18" charset="0"/>
              </a:rPr>
              <a:t>1.	Making it up as you go</a:t>
            </a:r>
            <a:br>
              <a:rPr lang="en-US" sz="3200"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582070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205779-DA64-4B32-9CE6-FFF2B1C32DB0}"/>
              </a:ext>
            </a:extLst>
          </p:cNvPr>
          <p:cNvSpPr>
            <a:spLocks noGrp="1"/>
          </p:cNvSpPr>
          <p:nvPr>
            <p:ph idx="1"/>
          </p:nvPr>
        </p:nvSpPr>
        <p:spPr/>
        <p:txBody>
          <a:bodyPr/>
          <a:lstStyle/>
          <a:p>
            <a:pPr lvl="0"/>
            <a:r>
              <a:rPr lang="en-US" b="1" dirty="0">
                <a:latin typeface="+mj-lt"/>
              </a:rPr>
              <a:t>AC80 – Outside Business Activities and Private Consulting</a:t>
            </a:r>
            <a:endParaRPr lang="en-US" dirty="0">
              <a:latin typeface="+mj-lt"/>
            </a:endParaRPr>
          </a:p>
          <a:p>
            <a:pPr lvl="0"/>
            <a:r>
              <a:rPr lang="en-US" b="1" dirty="0">
                <a:latin typeface="+mj-lt"/>
              </a:rPr>
              <a:t>AC47 – General Standards of Professional Ethics</a:t>
            </a:r>
            <a:endParaRPr lang="en-US" dirty="0">
              <a:latin typeface="+mj-lt"/>
            </a:endParaRPr>
          </a:p>
          <a:p>
            <a:pPr lvl="0"/>
            <a:r>
              <a:rPr lang="en-US" b="1" dirty="0">
                <a:latin typeface="+mj-lt"/>
              </a:rPr>
              <a:t>RP06 – Disclosure and Management of Significant Financial Interests</a:t>
            </a:r>
            <a:endParaRPr lang="en-US" dirty="0">
              <a:latin typeface="+mj-lt"/>
            </a:endParaRPr>
          </a:p>
          <a:p>
            <a:endParaRPr lang="en-US" dirty="0"/>
          </a:p>
        </p:txBody>
      </p:sp>
      <p:sp>
        <p:nvSpPr>
          <p:cNvPr id="3" name="Title 2">
            <a:extLst>
              <a:ext uri="{FF2B5EF4-FFF2-40B4-BE49-F238E27FC236}">
                <a16:creationId xmlns:a16="http://schemas.microsoft.com/office/drawing/2014/main" id="{B5AC3196-B827-46BF-B9F8-0A22CFCC4CA6}"/>
              </a:ext>
            </a:extLst>
          </p:cNvPr>
          <p:cNvSpPr>
            <a:spLocks noGrp="1"/>
          </p:cNvSpPr>
          <p:nvPr>
            <p:ph type="title"/>
          </p:nvPr>
        </p:nvSpPr>
        <p:spPr/>
        <p:txBody>
          <a:bodyPr>
            <a:normAutofit fontScale="90000"/>
          </a:bodyPr>
          <a:lstStyle/>
          <a:p>
            <a:r>
              <a:rPr lang="en-US" sz="3100" u="sng" dirty="0">
                <a:effectLst/>
              </a:rPr>
              <a:t>Best practice:  Learn to issue spot; Find the rules and follow them </a:t>
            </a:r>
            <a:br>
              <a:rPr lang="en-US" dirty="0">
                <a:effectLst/>
              </a:rPr>
            </a:br>
            <a:endParaRPr lang="en-US" dirty="0"/>
          </a:p>
        </p:txBody>
      </p:sp>
    </p:spTree>
    <p:extLst>
      <p:ext uri="{BB962C8B-B14F-4D97-AF65-F5344CB8AC3E}">
        <p14:creationId xmlns:p14="http://schemas.microsoft.com/office/powerpoint/2010/main" val="2588848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B49523-15B0-4D5B-9C97-D486F5B9C777}"/>
              </a:ext>
            </a:extLst>
          </p:cNvPr>
          <p:cNvSpPr>
            <a:spLocks noGrp="1"/>
          </p:cNvSpPr>
          <p:nvPr>
            <p:ph idx="1"/>
          </p:nvPr>
        </p:nvSpPr>
        <p:spPr/>
        <p:txBody>
          <a:bodyPr>
            <a:normAutofit/>
          </a:bodyPr>
          <a:lstStyle/>
          <a:p>
            <a:pPr marL="109728" indent="0">
              <a:buNone/>
            </a:pPr>
            <a:r>
              <a:rPr lang="en-US" dirty="0">
                <a:latin typeface="Times New Roman" panose="02020603050405020304" pitchFamily="18" charset="0"/>
                <a:cs typeface="Times New Roman" panose="02020603050405020304" pitchFamily="18" charset="0"/>
              </a:rPr>
              <a:t>Bob Berger, a distinguished professor, is concerned about his newest postdoc.  Bob believes that the postdoc has submitted fabricated data in support of her most recent article.  Bob wants to fire the postdoc immediately and asks for his Department Head’s 	approval.  The Head likes Bob and tells him to do whatever he needs to do to protect the integrity of his research.  A day later, the Head gets a call from the AAO, notifying her that 2 weeks ago, Bob’s postdoc filed a complaint of sexual harassment against Bob.</a:t>
            </a:r>
          </a:p>
          <a:p>
            <a:endParaRPr lang="en-US" dirty="0"/>
          </a:p>
        </p:txBody>
      </p:sp>
      <p:sp>
        <p:nvSpPr>
          <p:cNvPr id="3" name="Title 2">
            <a:extLst>
              <a:ext uri="{FF2B5EF4-FFF2-40B4-BE49-F238E27FC236}">
                <a16:creationId xmlns:a16="http://schemas.microsoft.com/office/drawing/2014/main" id="{F5887AC6-AF29-45EC-A064-A7F061524C0F}"/>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2.	Handling problems on your own</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853560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igrationWizId xmlns="5596cf31-caaa-46ba-a55f-3befb4344fdf" xsi:nil="true"/>
    <MigrationWizIdPermissions xmlns="5596cf31-caaa-46ba-a55f-3befb4344fdf" xsi:nil="true"/>
    <MigrationWizIdPermissionLevels xmlns="5596cf31-caaa-46ba-a55f-3befb4344fdf" xsi:nil="true"/>
    <MigrationWizIdDocumentLibraryPermissions xmlns="5596cf31-caaa-46ba-a55f-3befb4344fdf" xsi:nil="true"/>
    <MigrationWizIdSecurityGroups xmlns="5596cf31-caaa-46ba-a55f-3befb4344fd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D655222FAC69478FDB4DB9A1082BF0" ma:contentTypeVersion="17" ma:contentTypeDescription="Create a new document." ma:contentTypeScope="" ma:versionID="99db1f442b43bc3adf59010e07bb8140">
  <xsd:schema xmlns:xsd="http://www.w3.org/2001/XMLSchema" xmlns:xs="http://www.w3.org/2001/XMLSchema" xmlns:p="http://schemas.microsoft.com/office/2006/metadata/properties" xmlns:ns2="5596cf31-caaa-46ba-a55f-3befb4344fdf" xmlns:ns3="dba65f00-9443-482a-bf30-bb5af139a501" targetNamespace="http://schemas.microsoft.com/office/2006/metadata/properties" ma:root="true" ma:fieldsID="a911e49cffe0f173fcf356a408ece3b3" ns2:_="" ns3:_="">
    <xsd:import namespace="5596cf31-caaa-46ba-a55f-3befb4344fdf"/>
    <xsd:import namespace="dba65f00-9443-482a-bf30-bb5af139a501"/>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6cf31-caaa-46ba-a55f-3befb4344fd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a65f00-9443-482a-bf30-bb5af139a501"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9EF422-1AE1-4230-8316-426A1073F75C}">
  <ds:schemaRefs>
    <ds:schemaRef ds:uri="http://schemas.openxmlformats.org/package/2006/metadata/core-properties"/>
    <ds:schemaRef ds:uri="http://schemas.microsoft.com/office/2006/documentManagement/types"/>
    <ds:schemaRef ds:uri="http://schemas.microsoft.com/office/infopath/2007/PartnerControls"/>
    <ds:schemaRef ds:uri="dba65f00-9443-482a-bf30-bb5af139a501"/>
    <ds:schemaRef ds:uri="http://purl.org/dc/elements/1.1/"/>
    <ds:schemaRef ds:uri="http://schemas.microsoft.com/office/2006/metadata/properties"/>
    <ds:schemaRef ds:uri="5596cf31-caaa-46ba-a55f-3befb4344fdf"/>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EB9302A5-1DCF-4A7A-B349-6CC51F1AE3EA}">
  <ds:schemaRefs>
    <ds:schemaRef ds:uri="http://schemas.microsoft.com/sharepoint/v3/contenttype/forms"/>
  </ds:schemaRefs>
</ds:datastoreItem>
</file>

<file path=customXml/itemProps3.xml><?xml version="1.0" encoding="utf-8"?>
<ds:datastoreItem xmlns:ds="http://schemas.openxmlformats.org/officeDocument/2006/customXml" ds:itemID="{6491E2B9-50F3-4D1C-A0BE-4A391A6D8D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96cf31-caaa-46ba-a55f-3befb4344fdf"/>
    <ds:schemaRef ds:uri="dba65f00-9443-482a-bf30-bb5af139a5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Concourse</Template>
  <TotalTime>1768</TotalTime>
  <Words>978</Words>
  <Application>Microsoft Office PowerPoint</Application>
  <PresentationFormat>On-screen Show (4:3)</PresentationFormat>
  <Paragraphs>120</Paragraphs>
  <Slides>15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Franklin Gothic Book</vt:lpstr>
      <vt:lpstr>Times New Roman</vt:lpstr>
      <vt:lpstr>Verdana</vt:lpstr>
      <vt:lpstr>Wingdings 2</vt:lpstr>
      <vt:lpstr>Wingdings 3</vt:lpstr>
      <vt:lpstr>Concourse</vt:lpstr>
      <vt:lpstr>New Administrators Seminar “What Comes Across Our Desk: Your Problem-Solving Partners” September 27, 2019</vt:lpstr>
      <vt:lpstr>My Role in Faculty Affairs</vt:lpstr>
      <vt:lpstr>VPFA Website – vpfa.psu.edu</vt:lpstr>
      <vt:lpstr>VPFA Office Staff</vt:lpstr>
      <vt:lpstr>Affirmative Action Office 328 Boucke Building    863-0471   https://affirmativeaction.psu.edu/ </vt:lpstr>
      <vt:lpstr>  COMMON PITFALLS  &amp; HOW TO AVOID THEM </vt:lpstr>
      <vt:lpstr>  1. Making it up as you go </vt:lpstr>
      <vt:lpstr>Best practice:  Learn to issue spot; Find the rules and follow them  </vt:lpstr>
      <vt:lpstr>2. Handling problems on your own </vt:lpstr>
      <vt:lpstr>Best practice:  Learn to issue spot; Ask for help </vt:lpstr>
      <vt:lpstr> 3. Deviating from policy or practice </vt:lpstr>
      <vt:lpstr>Best practices:  Learn to issue spot; Find the rules and follow them; Ask for help </vt:lpstr>
      <vt:lpstr>4. Ignoring a growing problem.</vt:lpstr>
      <vt:lpstr>Best practices:  Document early and often; Learn to issue spot; Find the rules and follow them; Ask for help </vt:lpstr>
      <vt:lpstr>TAKEAWAYS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Regina Vasilatos-Younken</dc:creator>
  <cp:lastModifiedBy>Blumenthal, Wendy J</cp:lastModifiedBy>
  <cp:revision>115</cp:revision>
  <dcterms:created xsi:type="dcterms:W3CDTF">2016-08-08T17:32:28Z</dcterms:created>
  <dcterms:modified xsi:type="dcterms:W3CDTF">2019-09-26T19:43:39Z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0x0101001CD655222FAC69478FDB4DB9A1082BF0</vt:lpwstr>
  </property>
</Properties>
</file>