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727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7" r:id="rId7"/>
    <p:sldId id="258" r:id="rId8"/>
    <p:sldId id="295" r:id="rId9"/>
    <p:sldId id="775" r:id="rId10"/>
    <p:sldId id="792" r:id="rId11"/>
    <p:sldId id="793" r:id="rId12"/>
    <p:sldId id="794" r:id="rId13"/>
    <p:sldId id="298" r:id="rId14"/>
    <p:sldId id="294" r:id="rId15"/>
    <p:sldId id="262" r:id="rId16"/>
    <p:sldId id="263" r:id="rId17"/>
    <p:sldId id="265" r:id="rId18"/>
    <p:sldId id="780" r:id="rId19"/>
    <p:sldId id="787" r:id="rId20"/>
    <p:sldId id="788" r:id="rId21"/>
    <p:sldId id="786" r:id="rId22"/>
    <p:sldId id="789" r:id="rId23"/>
    <p:sldId id="781" r:id="rId24"/>
    <p:sldId id="790" r:id="rId25"/>
    <p:sldId id="270" r:id="rId26"/>
    <p:sldId id="266" r:id="rId27"/>
    <p:sldId id="512" r:id="rId28"/>
    <p:sldId id="513" r:id="rId29"/>
    <p:sldId id="514" r:id="rId30"/>
    <p:sldId id="515" r:id="rId31"/>
    <p:sldId id="277" r:id="rId32"/>
    <p:sldId id="516" r:id="rId33"/>
    <p:sldId id="783" r:id="rId34"/>
    <p:sldId id="784" r:id="rId35"/>
    <p:sldId id="292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g, Karen T" initials="WKT" lastIdx="2" clrIdx="0">
    <p:extLst>
      <p:ext uri="{19B8F6BF-5375-455C-9EA6-DF929625EA0E}">
        <p15:presenceInfo xmlns:p15="http://schemas.microsoft.com/office/powerpoint/2012/main" userId="Wing, Karen T" providerId="None"/>
      </p:ext>
    </p:extLst>
  </p:cmAuthor>
  <p:cmAuthor id="2" name="Wing, Karen T" initials="WKT [2]" lastIdx="1" clrIdx="1">
    <p:extLst>
      <p:ext uri="{19B8F6BF-5375-455C-9EA6-DF929625EA0E}">
        <p15:presenceInfo xmlns:p15="http://schemas.microsoft.com/office/powerpoint/2012/main" userId="S::ktw2@psu.edu::836fc43d-7a44-4559-806c-6713837d60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DD1"/>
    <a:srgbClr val="0170CE"/>
    <a:srgbClr val="7794AE"/>
    <a:srgbClr val="80B7ED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58448-29CE-4815-92B6-1CD80938B9C3}" v="113" dt="2019-10-24T17:23:55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9" autoAdjust="0"/>
    <p:restoredTop sz="82695" autoAdjust="0"/>
  </p:normalViewPr>
  <p:slideViewPr>
    <p:cSldViewPr snapToGrid="0">
      <p:cViewPr varScale="1">
        <p:scale>
          <a:sx n="63" d="100"/>
          <a:sy n="63" d="100"/>
        </p:scale>
        <p:origin x="1014" y="48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93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58"/>
    </p:cViewPr>
  </p:sorterViewPr>
  <p:notesViewPr>
    <p:cSldViewPr snapToGrid="0">
      <p:cViewPr varScale="1">
        <p:scale>
          <a:sx n="77" d="100"/>
          <a:sy n="77" d="100"/>
        </p:scale>
        <p:origin x="17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Data!$A$23</c:f>
              <c:strCache>
                <c:ptCount val="1"/>
                <c:pt idx="0">
                  <c:v>$0-$50K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Data!$B$22:$K$22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Data!$B$23:$K$23</c:f>
              <c:numCache>
                <c:formatCode>"$"#,##0</c:formatCode>
                <c:ptCount val="10"/>
                <c:pt idx="0">
                  <c:v>30707.63</c:v>
                </c:pt>
                <c:pt idx="1">
                  <c:v>31591.61</c:v>
                </c:pt>
                <c:pt idx="2">
                  <c:v>32691.89</c:v>
                </c:pt>
                <c:pt idx="3">
                  <c:v>33367.980000000003</c:v>
                </c:pt>
                <c:pt idx="4">
                  <c:v>33723.300000000003</c:v>
                </c:pt>
                <c:pt idx="5">
                  <c:v>34948.01</c:v>
                </c:pt>
                <c:pt idx="6">
                  <c:v>34429.279999999999</c:v>
                </c:pt>
                <c:pt idx="7">
                  <c:v>34721.21</c:v>
                </c:pt>
                <c:pt idx="8">
                  <c:v>34270.53</c:v>
                </c:pt>
                <c:pt idx="9">
                  <c:v>34814.449999999997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2F-44F4-9A13-8CFD5025B187}"/>
            </c:ext>
          </c:extLst>
        </c:ser>
        <c:ser>
          <c:idx val="1"/>
          <c:order val="1"/>
          <c:tx>
            <c:strRef>
              <c:f>Data!$A$24</c:f>
              <c:strCache>
                <c:ptCount val="1"/>
                <c:pt idx="0">
                  <c:v>$51K-$75K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Data!$B$22:$K$22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Data!$B$24:$K$24</c:f>
              <c:numCache>
                <c:formatCode>"$"#,##0</c:formatCode>
                <c:ptCount val="10"/>
                <c:pt idx="0">
                  <c:v>27667.21</c:v>
                </c:pt>
                <c:pt idx="1">
                  <c:v>31202.89</c:v>
                </c:pt>
                <c:pt idx="2">
                  <c:v>32523.93</c:v>
                </c:pt>
                <c:pt idx="3">
                  <c:v>34135.51</c:v>
                </c:pt>
                <c:pt idx="4">
                  <c:v>33215.550000000003</c:v>
                </c:pt>
                <c:pt idx="5">
                  <c:v>33882.629999999997</c:v>
                </c:pt>
                <c:pt idx="6">
                  <c:v>33989.29</c:v>
                </c:pt>
                <c:pt idx="7">
                  <c:v>35775.25</c:v>
                </c:pt>
                <c:pt idx="8">
                  <c:v>36582.86</c:v>
                </c:pt>
                <c:pt idx="9">
                  <c:v>37077.519999999997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2F-44F4-9A13-8CFD5025B187}"/>
            </c:ext>
          </c:extLst>
        </c:ser>
        <c:ser>
          <c:idx val="2"/>
          <c:order val="2"/>
          <c:tx>
            <c:strRef>
              <c:f>Data!$A$25</c:f>
              <c:strCache>
                <c:ptCount val="1"/>
                <c:pt idx="0">
                  <c:v>$75K-110K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Data!$B$22:$K$22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Data!$B$25:$K$25</c:f>
              <c:numCache>
                <c:formatCode>"$"#,##0</c:formatCode>
                <c:ptCount val="10"/>
                <c:pt idx="0">
                  <c:v>26895.27</c:v>
                </c:pt>
                <c:pt idx="1">
                  <c:v>29793.599999999999</c:v>
                </c:pt>
                <c:pt idx="2">
                  <c:v>32216.16</c:v>
                </c:pt>
                <c:pt idx="3">
                  <c:v>34457.68</c:v>
                </c:pt>
                <c:pt idx="4">
                  <c:v>34650.089999999997</c:v>
                </c:pt>
                <c:pt idx="5">
                  <c:v>36506.629999999997</c:v>
                </c:pt>
                <c:pt idx="6">
                  <c:v>38014.06</c:v>
                </c:pt>
                <c:pt idx="7">
                  <c:v>38002.11</c:v>
                </c:pt>
                <c:pt idx="8">
                  <c:v>39097.839999999997</c:v>
                </c:pt>
                <c:pt idx="9">
                  <c:v>39056.300000000003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2F-44F4-9A13-8CFD5025B187}"/>
            </c:ext>
          </c:extLst>
        </c:ser>
        <c:ser>
          <c:idx val="3"/>
          <c:order val="3"/>
          <c:tx>
            <c:strRef>
              <c:f>Data!$A$26</c:f>
              <c:strCache>
                <c:ptCount val="1"/>
                <c:pt idx="0">
                  <c:v>&gt; $110K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Data!$B$22:$K$22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Data!$B$26:$K$26</c:f>
              <c:numCache>
                <c:formatCode>"$"#,##0</c:formatCode>
                <c:ptCount val="10"/>
                <c:pt idx="0">
                  <c:v>21536.45</c:v>
                </c:pt>
                <c:pt idx="1">
                  <c:v>25452.53</c:v>
                </c:pt>
                <c:pt idx="2">
                  <c:v>28793.77</c:v>
                </c:pt>
                <c:pt idx="3">
                  <c:v>30196.880000000001</c:v>
                </c:pt>
                <c:pt idx="4">
                  <c:v>30493.31</c:v>
                </c:pt>
                <c:pt idx="5">
                  <c:v>31966.44</c:v>
                </c:pt>
                <c:pt idx="6">
                  <c:v>33693.35</c:v>
                </c:pt>
                <c:pt idx="7">
                  <c:v>34540.42</c:v>
                </c:pt>
                <c:pt idx="8">
                  <c:v>35601.379999999997</c:v>
                </c:pt>
                <c:pt idx="9">
                  <c:v>35900.230000000003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2F-44F4-9A13-8CFD5025B187}"/>
            </c:ext>
          </c:extLst>
        </c:ser>
        <c:ser>
          <c:idx val="4"/>
          <c:order val="4"/>
          <c:tx>
            <c:strRef>
              <c:f>Data!$A$27</c:f>
              <c:strCache>
                <c:ptCount val="1"/>
                <c:pt idx="0">
                  <c:v>No FAFSA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Data!$B$22:$K$22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Data!$B$27:$K$27</c:f>
              <c:numCache>
                <c:formatCode>"$"#,##0</c:formatCode>
                <c:ptCount val="10"/>
                <c:pt idx="0">
                  <c:v>20341.509999999998</c:v>
                </c:pt>
                <c:pt idx="1">
                  <c:v>21290.400000000001</c:v>
                </c:pt>
                <c:pt idx="2">
                  <c:v>21166.11</c:v>
                </c:pt>
                <c:pt idx="3">
                  <c:v>22213.53</c:v>
                </c:pt>
                <c:pt idx="4">
                  <c:v>19596.439999999999</c:v>
                </c:pt>
                <c:pt idx="5">
                  <c:v>25970.81</c:v>
                </c:pt>
                <c:pt idx="6">
                  <c:v>22440.19</c:v>
                </c:pt>
                <c:pt idx="7">
                  <c:v>21149.09</c:v>
                </c:pt>
                <c:pt idx="8">
                  <c:v>28479.67</c:v>
                </c:pt>
                <c:pt idx="9">
                  <c:v>28306.48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2F-44F4-9A13-8CFD5025B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393528"/>
        <c:axId val="527398448"/>
      </c:lineChart>
      <c:catAx>
        <c:axId val="52739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398448"/>
        <c:crosses val="autoZero"/>
        <c:auto val="1"/>
        <c:lblAlgn val="ctr"/>
        <c:lblOffset val="100"/>
        <c:noMultiLvlLbl val="0"/>
      </c:catAx>
      <c:valAx>
        <c:axId val="527398448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39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Data!$A$40</c:f>
              <c:strCache>
                <c:ptCount val="1"/>
                <c:pt idx="0">
                  <c:v>$0-$50K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Data!$B$39:$K$39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Data!$B$40:$K$40</c:f>
              <c:numCache>
                <c:formatCode>"$"#,##0</c:formatCode>
                <c:ptCount val="10"/>
                <c:pt idx="0">
                  <c:v>39711.370000000003</c:v>
                </c:pt>
                <c:pt idx="1">
                  <c:v>41898.21</c:v>
                </c:pt>
                <c:pt idx="2">
                  <c:v>40531.550000000003</c:v>
                </c:pt>
                <c:pt idx="3">
                  <c:v>41670.660000000003</c:v>
                </c:pt>
                <c:pt idx="4">
                  <c:v>41554.370000000003</c:v>
                </c:pt>
                <c:pt idx="5">
                  <c:v>40951.379999999997</c:v>
                </c:pt>
                <c:pt idx="6">
                  <c:v>41430.06</c:v>
                </c:pt>
                <c:pt idx="7">
                  <c:v>41936.97</c:v>
                </c:pt>
                <c:pt idx="8">
                  <c:v>40630.230000000003</c:v>
                </c:pt>
                <c:pt idx="9">
                  <c:v>40040.36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2F-43D3-8B17-E2C0B62FCF81}"/>
            </c:ext>
          </c:extLst>
        </c:ser>
        <c:ser>
          <c:idx val="1"/>
          <c:order val="1"/>
          <c:tx>
            <c:strRef>
              <c:f>Data!$A$41</c:f>
              <c:strCache>
                <c:ptCount val="1"/>
                <c:pt idx="0">
                  <c:v>$51K-$75K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Data!$B$39:$K$39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Data!$B$41:$K$41</c:f>
              <c:numCache>
                <c:formatCode>"$"#,##0</c:formatCode>
                <c:ptCount val="10"/>
                <c:pt idx="0">
                  <c:v>40380.92</c:v>
                </c:pt>
                <c:pt idx="1">
                  <c:v>41889.699999999997</c:v>
                </c:pt>
                <c:pt idx="2">
                  <c:v>46332.62</c:v>
                </c:pt>
                <c:pt idx="3">
                  <c:v>42215.07</c:v>
                </c:pt>
                <c:pt idx="4">
                  <c:v>35639.17</c:v>
                </c:pt>
                <c:pt idx="5">
                  <c:v>43479.040000000001</c:v>
                </c:pt>
                <c:pt idx="6">
                  <c:v>45821.27</c:v>
                </c:pt>
                <c:pt idx="7">
                  <c:v>40120.53</c:v>
                </c:pt>
                <c:pt idx="8">
                  <c:v>46439.05</c:v>
                </c:pt>
                <c:pt idx="9">
                  <c:v>41920.99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2F-43D3-8B17-E2C0B62FCF81}"/>
            </c:ext>
          </c:extLst>
        </c:ser>
        <c:ser>
          <c:idx val="2"/>
          <c:order val="2"/>
          <c:tx>
            <c:strRef>
              <c:f>Data!$A$42</c:f>
              <c:strCache>
                <c:ptCount val="1"/>
                <c:pt idx="0">
                  <c:v>$75K-110K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Data!$B$39:$K$39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Data!$B$42:$K$42</c:f>
              <c:numCache>
                <c:formatCode>"$"#,##0</c:formatCode>
                <c:ptCount val="10"/>
                <c:pt idx="0">
                  <c:v>42782.83</c:v>
                </c:pt>
                <c:pt idx="1">
                  <c:v>45537.83</c:v>
                </c:pt>
                <c:pt idx="2">
                  <c:v>39713.32</c:v>
                </c:pt>
                <c:pt idx="3">
                  <c:v>44242.91</c:v>
                </c:pt>
                <c:pt idx="4">
                  <c:v>42253.56</c:v>
                </c:pt>
                <c:pt idx="5">
                  <c:v>42463.91</c:v>
                </c:pt>
                <c:pt idx="6">
                  <c:v>45658.58</c:v>
                </c:pt>
                <c:pt idx="7">
                  <c:v>46184.23</c:v>
                </c:pt>
                <c:pt idx="8">
                  <c:v>43128.51</c:v>
                </c:pt>
                <c:pt idx="9">
                  <c:v>44952.75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2F-43D3-8B17-E2C0B62FCF81}"/>
            </c:ext>
          </c:extLst>
        </c:ser>
        <c:ser>
          <c:idx val="3"/>
          <c:order val="3"/>
          <c:tx>
            <c:strRef>
              <c:f>Data!$A$43</c:f>
              <c:strCache>
                <c:ptCount val="1"/>
                <c:pt idx="0">
                  <c:v>&gt; $110K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Data!$B$39:$K$39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Data!$B$43:$K$43</c:f>
              <c:numCache>
                <c:formatCode>"$"#,##0</c:formatCode>
                <c:ptCount val="10"/>
                <c:pt idx="0">
                  <c:v>28980.23</c:v>
                </c:pt>
                <c:pt idx="1">
                  <c:v>30602.26</c:v>
                </c:pt>
                <c:pt idx="2">
                  <c:v>36239.99</c:v>
                </c:pt>
                <c:pt idx="3">
                  <c:v>37405.72</c:v>
                </c:pt>
                <c:pt idx="4">
                  <c:v>36306.199999999997</c:v>
                </c:pt>
                <c:pt idx="5">
                  <c:v>38733.370000000003</c:v>
                </c:pt>
                <c:pt idx="6">
                  <c:v>37429.15</c:v>
                </c:pt>
                <c:pt idx="7">
                  <c:v>39059.410000000003</c:v>
                </c:pt>
                <c:pt idx="8">
                  <c:v>39301.51</c:v>
                </c:pt>
                <c:pt idx="9">
                  <c:v>41810.44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2F-43D3-8B17-E2C0B62FCF81}"/>
            </c:ext>
          </c:extLst>
        </c:ser>
        <c:ser>
          <c:idx val="4"/>
          <c:order val="4"/>
          <c:tx>
            <c:strRef>
              <c:f>Data!$A$44</c:f>
              <c:strCache>
                <c:ptCount val="1"/>
                <c:pt idx="0">
                  <c:v>No FAFSA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Data!$B$39:$K$39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Data!$B$44:$K$44</c:f>
              <c:numCache>
                <c:formatCode>"$"#,##0</c:formatCode>
                <c:ptCount val="10"/>
                <c:pt idx="0">
                  <c:v>31702.71</c:v>
                </c:pt>
                <c:pt idx="1">
                  <c:v>33277.81</c:v>
                </c:pt>
                <c:pt idx="2">
                  <c:v>33608.949999999997</c:v>
                </c:pt>
                <c:pt idx="3">
                  <c:v>40213.14</c:v>
                </c:pt>
                <c:pt idx="4">
                  <c:v>38647.440000000002</c:v>
                </c:pt>
                <c:pt idx="5">
                  <c:v>48724.6</c:v>
                </c:pt>
                <c:pt idx="6">
                  <c:v>37125.74</c:v>
                </c:pt>
                <c:pt idx="7">
                  <c:v>43380.13</c:v>
                </c:pt>
                <c:pt idx="8">
                  <c:v>46090.73</c:v>
                </c:pt>
                <c:pt idx="9">
                  <c:v>57285.67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2F-43D3-8B17-E2C0B62FC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393528"/>
        <c:axId val="527398448"/>
      </c:lineChart>
      <c:catAx>
        <c:axId val="52739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398448"/>
        <c:crosses val="autoZero"/>
        <c:auto val="1"/>
        <c:lblAlgn val="ctr"/>
        <c:lblOffset val="100"/>
        <c:noMultiLvlLbl val="0"/>
      </c:catAx>
      <c:valAx>
        <c:axId val="527398448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39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Data!$A$4</c:f>
              <c:strCache>
                <c:ptCount val="1"/>
                <c:pt idx="0">
                  <c:v>$0-$50K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Data!$B$3:$K$3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Data!$B$4:$K$4</c:f>
              <c:numCache>
                <c:formatCode>"$"#,##0</c:formatCode>
                <c:ptCount val="10"/>
                <c:pt idx="0">
                  <c:v>31741.71</c:v>
                </c:pt>
                <c:pt idx="1">
                  <c:v>32932.01</c:v>
                </c:pt>
                <c:pt idx="2">
                  <c:v>33709.120000000003</c:v>
                </c:pt>
                <c:pt idx="3">
                  <c:v>34551.14</c:v>
                </c:pt>
                <c:pt idx="4">
                  <c:v>34935.519999999997</c:v>
                </c:pt>
                <c:pt idx="5">
                  <c:v>35945.31</c:v>
                </c:pt>
                <c:pt idx="6">
                  <c:v>35648.400000000001</c:v>
                </c:pt>
                <c:pt idx="7">
                  <c:v>36051.949999999997</c:v>
                </c:pt>
                <c:pt idx="8">
                  <c:v>35421.39</c:v>
                </c:pt>
                <c:pt idx="9">
                  <c:v>35850.65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03-4252-9CAD-4A4A5D3CE383}"/>
            </c:ext>
          </c:extLst>
        </c:ser>
        <c:ser>
          <c:idx val="1"/>
          <c:order val="1"/>
          <c:tx>
            <c:strRef>
              <c:f>Data!$A$5</c:f>
              <c:strCache>
                <c:ptCount val="1"/>
                <c:pt idx="0">
                  <c:v>$51K-$75K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Data!$B$3:$K$3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Data!$B$5:$K$5</c:f>
              <c:numCache>
                <c:formatCode>"$"#,##0</c:formatCode>
                <c:ptCount val="10"/>
                <c:pt idx="0">
                  <c:v>29268.41</c:v>
                </c:pt>
                <c:pt idx="1">
                  <c:v>32553.46</c:v>
                </c:pt>
                <c:pt idx="2">
                  <c:v>34421.760000000002</c:v>
                </c:pt>
                <c:pt idx="3">
                  <c:v>35372.769999999997</c:v>
                </c:pt>
                <c:pt idx="4">
                  <c:v>33584.699999999997</c:v>
                </c:pt>
                <c:pt idx="5">
                  <c:v>35534.17</c:v>
                </c:pt>
                <c:pt idx="6">
                  <c:v>36143.21</c:v>
                </c:pt>
                <c:pt idx="7">
                  <c:v>36587.93</c:v>
                </c:pt>
                <c:pt idx="8">
                  <c:v>38238.29</c:v>
                </c:pt>
                <c:pt idx="9">
                  <c:v>38030.269999999997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03-4252-9CAD-4A4A5D3CE383}"/>
            </c:ext>
          </c:extLst>
        </c:ser>
        <c:ser>
          <c:idx val="2"/>
          <c:order val="2"/>
          <c:tx>
            <c:strRef>
              <c:f>Data!$A$6</c:f>
              <c:strCache>
                <c:ptCount val="1"/>
                <c:pt idx="0">
                  <c:v>$75K-110K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Data!$B$3:$K$3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Data!$B$6:$K$6</c:f>
              <c:numCache>
                <c:formatCode>"$"#,##0</c:formatCode>
                <c:ptCount val="10"/>
                <c:pt idx="0">
                  <c:v>29029.67</c:v>
                </c:pt>
                <c:pt idx="1">
                  <c:v>31892.29</c:v>
                </c:pt>
                <c:pt idx="2">
                  <c:v>33237.46</c:v>
                </c:pt>
                <c:pt idx="3">
                  <c:v>35748.78</c:v>
                </c:pt>
                <c:pt idx="4">
                  <c:v>35623.11</c:v>
                </c:pt>
                <c:pt idx="5">
                  <c:v>37507.910000000003</c:v>
                </c:pt>
                <c:pt idx="6">
                  <c:v>39287.410000000003</c:v>
                </c:pt>
                <c:pt idx="7">
                  <c:v>39497.82</c:v>
                </c:pt>
                <c:pt idx="8">
                  <c:v>39729.33</c:v>
                </c:pt>
                <c:pt idx="9">
                  <c:v>39981.160000000003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03-4252-9CAD-4A4A5D3CE383}"/>
            </c:ext>
          </c:extLst>
        </c:ser>
        <c:ser>
          <c:idx val="3"/>
          <c:order val="3"/>
          <c:tx>
            <c:strRef>
              <c:f>Data!$A$7</c:f>
              <c:strCache>
                <c:ptCount val="1"/>
                <c:pt idx="0">
                  <c:v>&gt; $110K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Data!$B$3:$K$3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Data!$B$7:$K$7</c:f>
              <c:numCache>
                <c:formatCode>"$"#,##0</c:formatCode>
                <c:ptCount val="10"/>
                <c:pt idx="0">
                  <c:v>23251.59</c:v>
                </c:pt>
                <c:pt idx="1">
                  <c:v>26804.560000000001</c:v>
                </c:pt>
                <c:pt idx="2">
                  <c:v>30648.03</c:v>
                </c:pt>
                <c:pt idx="3">
                  <c:v>32034.61</c:v>
                </c:pt>
                <c:pt idx="4">
                  <c:v>31919.85</c:v>
                </c:pt>
                <c:pt idx="5">
                  <c:v>33861.57</c:v>
                </c:pt>
                <c:pt idx="6">
                  <c:v>34826.410000000003</c:v>
                </c:pt>
                <c:pt idx="7">
                  <c:v>35755.199999999997</c:v>
                </c:pt>
                <c:pt idx="8">
                  <c:v>36499.79</c:v>
                </c:pt>
                <c:pt idx="9">
                  <c:v>37471.96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03-4252-9CAD-4A4A5D3CE383}"/>
            </c:ext>
          </c:extLst>
        </c:ser>
        <c:ser>
          <c:idx val="4"/>
          <c:order val="4"/>
          <c:tx>
            <c:strRef>
              <c:f>Data!$A$8</c:f>
              <c:strCache>
                <c:ptCount val="1"/>
                <c:pt idx="0">
                  <c:v>No FAFSA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Data!$B$3:$K$3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Data!$B$8:$K$8</c:f>
              <c:numCache>
                <c:formatCode>"$"#,##0</c:formatCode>
                <c:ptCount val="10"/>
                <c:pt idx="0">
                  <c:v>22613.75</c:v>
                </c:pt>
                <c:pt idx="1">
                  <c:v>25638.78</c:v>
                </c:pt>
                <c:pt idx="2">
                  <c:v>24697.19</c:v>
                </c:pt>
                <c:pt idx="3">
                  <c:v>27855.200000000001</c:v>
                </c:pt>
                <c:pt idx="4">
                  <c:v>24359.19</c:v>
                </c:pt>
                <c:pt idx="5">
                  <c:v>34303.18</c:v>
                </c:pt>
                <c:pt idx="6">
                  <c:v>28186.71</c:v>
                </c:pt>
                <c:pt idx="7">
                  <c:v>27389.38</c:v>
                </c:pt>
                <c:pt idx="8">
                  <c:v>33983.129999999997</c:v>
                </c:pt>
                <c:pt idx="9">
                  <c:v>37126.230000000003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03-4252-9CAD-4A4A5D3CE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393528"/>
        <c:axId val="527398448"/>
      </c:lineChart>
      <c:catAx>
        <c:axId val="52739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398448"/>
        <c:crosses val="autoZero"/>
        <c:auto val="1"/>
        <c:lblAlgn val="ctr"/>
        <c:lblOffset val="100"/>
        <c:noMultiLvlLbl val="0"/>
      </c:catAx>
      <c:valAx>
        <c:axId val="527398448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39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09889-7E61-4786-92A2-FA2D39C327E9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D41AC9-25BD-499C-868D-0E9586EEAD98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B16C1858-E41C-4042-BB9A-11E780298758}" type="parTrans" cxnId="{639A57D6-7F9D-4C5C-B3F4-9B630EA358EE}">
      <dgm:prSet/>
      <dgm:spPr/>
      <dgm:t>
        <a:bodyPr/>
        <a:lstStyle/>
        <a:p>
          <a:endParaRPr lang="en-US"/>
        </a:p>
      </dgm:t>
    </dgm:pt>
    <dgm:pt modelId="{2C269738-306A-4B57-A06F-46C383EF95FD}" type="sibTrans" cxnId="{639A57D6-7F9D-4C5C-B3F4-9B630EA358EE}">
      <dgm:prSet/>
      <dgm:spPr/>
      <dgm:t>
        <a:bodyPr/>
        <a:lstStyle/>
        <a:p>
          <a:endParaRPr lang="en-US"/>
        </a:p>
      </dgm:t>
    </dgm:pt>
    <dgm:pt modelId="{38A99D65-13F8-4374-90D0-A82A475CD79E}">
      <dgm:prSet phldrT="[Text]"/>
      <dgm:spPr/>
      <dgm:t>
        <a:bodyPr/>
        <a:lstStyle/>
        <a:p>
          <a:r>
            <a:rPr lang="en-US" dirty="0"/>
            <a:t>Advisers</a:t>
          </a:r>
        </a:p>
      </dgm:t>
    </dgm:pt>
    <dgm:pt modelId="{28446239-0E5C-419A-90A1-EA3C19ED9A70}" type="parTrans" cxnId="{17FBCBC0-EBA8-45FC-A734-F916C1F73ECC}">
      <dgm:prSet/>
      <dgm:spPr/>
      <dgm:t>
        <a:bodyPr/>
        <a:lstStyle/>
        <a:p>
          <a:endParaRPr lang="en-US"/>
        </a:p>
      </dgm:t>
    </dgm:pt>
    <dgm:pt modelId="{CB5E0E9B-DC30-44FF-A83C-9B19647AE875}" type="sibTrans" cxnId="{17FBCBC0-EBA8-45FC-A734-F916C1F73ECC}">
      <dgm:prSet/>
      <dgm:spPr/>
      <dgm:t>
        <a:bodyPr/>
        <a:lstStyle/>
        <a:p>
          <a:endParaRPr lang="en-US"/>
        </a:p>
      </dgm:t>
    </dgm:pt>
    <dgm:pt modelId="{44BC23F9-EBC6-441E-B379-DD029A92BFCE}">
      <dgm:prSet phldrT="[Text]"/>
      <dgm:spPr/>
      <dgm:t>
        <a:bodyPr/>
        <a:lstStyle/>
        <a:p>
          <a:r>
            <a:rPr lang="en-US" dirty="0"/>
            <a:t>Instructors</a:t>
          </a:r>
        </a:p>
      </dgm:t>
    </dgm:pt>
    <dgm:pt modelId="{A13B0AFD-3C13-4792-870F-734DEDE2B47E}" type="parTrans" cxnId="{9440D9AD-B02F-4280-A09C-EF1E40806C03}">
      <dgm:prSet/>
      <dgm:spPr/>
      <dgm:t>
        <a:bodyPr/>
        <a:lstStyle/>
        <a:p>
          <a:endParaRPr lang="en-US"/>
        </a:p>
      </dgm:t>
    </dgm:pt>
    <dgm:pt modelId="{D02652A4-383C-438A-BCFD-1497952DBC6F}" type="sibTrans" cxnId="{9440D9AD-B02F-4280-A09C-EF1E40806C03}">
      <dgm:prSet/>
      <dgm:spPr/>
      <dgm:t>
        <a:bodyPr/>
        <a:lstStyle/>
        <a:p>
          <a:endParaRPr lang="en-US"/>
        </a:p>
      </dgm:t>
    </dgm:pt>
    <dgm:pt modelId="{FAA0CCD9-1D81-4B11-BEA9-7ABB64460E73}">
      <dgm:prSet phldrT="[Text]"/>
      <dgm:spPr/>
      <dgm:t>
        <a:bodyPr/>
        <a:lstStyle/>
        <a:p>
          <a:r>
            <a:rPr lang="en-US" dirty="0"/>
            <a:t>Student Aid</a:t>
          </a:r>
        </a:p>
      </dgm:t>
    </dgm:pt>
    <dgm:pt modelId="{6C04D705-4D61-4BEE-B365-A513049645CF}" type="parTrans" cxnId="{43A8A6ED-C1FA-4730-AE65-14174DED21FD}">
      <dgm:prSet/>
      <dgm:spPr/>
      <dgm:t>
        <a:bodyPr/>
        <a:lstStyle/>
        <a:p>
          <a:endParaRPr lang="en-US"/>
        </a:p>
      </dgm:t>
    </dgm:pt>
    <dgm:pt modelId="{DD3740C0-D4AD-4572-92AD-4103AACEC7F6}" type="sibTrans" cxnId="{43A8A6ED-C1FA-4730-AE65-14174DED21FD}">
      <dgm:prSet/>
      <dgm:spPr/>
      <dgm:t>
        <a:bodyPr/>
        <a:lstStyle/>
        <a:p>
          <a:endParaRPr lang="en-US"/>
        </a:p>
      </dgm:t>
    </dgm:pt>
    <dgm:pt modelId="{6CD317FA-FA45-4E6A-B1B7-EB2EDAF15941}">
      <dgm:prSet phldrT="[Text]"/>
      <dgm:spPr/>
      <dgm:t>
        <a:bodyPr/>
        <a:lstStyle/>
        <a:p>
          <a:r>
            <a:rPr lang="en-US" dirty="0"/>
            <a:t>Study Abroad</a:t>
          </a:r>
        </a:p>
      </dgm:t>
    </dgm:pt>
    <dgm:pt modelId="{683824A3-DAB8-4405-BADB-4CCC8ACEDDB6}" type="parTrans" cxnId="{85ADBFC2-C06F-467E-A903-BC05D972597C}">
      <dgm:prSet/>
      <dgm:spPr/>
      <dgm:t>
        <a:bodyPr/>
        <a:lstStyle/>
        <a:p>
          <a:endParaRPr lang="en-US"/>
        </a:p>
      </dgm:t>
    </dgm:pt>
    <dgm:pt modelId="{50DD924D-4A25-4BCC-8D6C-5FA0F06CA2EE}" type="sibTrans" cxnId="{85ADBFC2-C06F-467E-A903-BC05D972597C}">
      <dgm:prSet/>
      <dgm:spPr/>
      <dgm:t>
        <a:bodyPr/>
        <a:lstStyle/>
        <a:p>
          <a:endParaRPr lang="en-US"/>
        </a:p>
      </dgm:t>
    </dgm:pt>
    <dgm:pt modelId="{4D5B7EC3-C0EC-422A-B4A0-AE5E882BDF8B}">
      <dgm:prSet phldrT="[Text]"/>
      <dgm:spPr/>
      <dgm:t>
        <a:bodyPr/>
        <a:lstStyle/>
        <a:p>
          <a:r>
            <a:rPr lang="en-US" dirty="0"/>
            <a:t>Transfer Credit</a:t>
          </a:r>
        </a:p>
      </dgm:t>
    </dgm:pt>
    <dgm:pt modelId="{974FA1A7-0B4C-4792-B99B-AC2925F4E68C}" type="parTrans" cxnId="{4B1D7B40-BE33-4786-BC5F-22F2549347CC}">
      <dgm:prSet/>
      <dgm:spPr/>
      <dgm:t>
        <a:bodyPr/>
        <a:lstStyle/>
        <a:p>
          <a:endParaRPr lang="en-US"/>
        </a:p>
      </dgm:t>
    </dgm:pt>
    <dgm:pt modelId="{54DA0E6F-9F43-443C-A0AC-408DC34B07F1}" type="sibTrans" cxnId="{4B1D7B40-BE33-4786-BC5F-22F2549347CC}">
      <dgm:prSet/>
      <dgm:spPr/>
      <dgm:t>
        <a:bodyPr/>
        <a:lstStyle/>
        <a:p>
          <a:endParaRPr lang="en-US"/>
        </a:p>
      </dgm:t>
    </dgm:pt>
    <dgm:pt modelId="{667A699F-B1CD-4DDD-8E46-AADCBAF44431}">
      <dgm:prSet phldrT="[Text]"/>
      <dgm:spPr/>
      <dgm:t>
        <a:bodyPr/>
        <a:lstStyle/>
        <a:p>
          <a:r>
            <a:rPr lang="en-US" dirty="0"/>
            <a:t>Tutors</a:t>
          </a:r>
        </a:p>
      </dgm:t>
    </dgm:pt>
    <dgm:pt modelId="{795BD4B1-12C8-4572-91F6-A5EE321A720B}" type="parTrans" cxnId="{D048E2EE-883B-4DFA-B160-86E10749124A}">
      <dgm:prSet/>
      <dgm:spPr/>
      <dgm:t>
        <a:bodyPr/>
        <a:lstStyle/>
        <a:p>
          <a:endParaRPr lang="en-US"/>
        </a:p>
      </dgm:t>
    </dgm:pt>
    <dgm:pt modelId="{B7BF8B00-3E3E-46E8-9115-856B4FAFFF47}" type="sibTrans" cxnId="{D048E2EE-883B-4DFA-B160-86E10749124A}">
      <dgm:prSet/>
      <dgm:spPr/>
      <dgm:t>
        <a:bodyPr/>
        <a:lstStyle/>
        <a:p>
          <a:endParaRPr lang="en-US"/>
        </a:p>
      </dgm:t>
    </dgm:pt>
    <dgm:pt modelId="{877AE861-593B-4A74-8798-CE3E468B1090}" type="pres">
      <dgm:prSet presAssocID="{0B709889-7E61-4786-92A2-FA2D39C327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731B1A-0887-4DF4-A9DF-FF65F824701E}" type="pres">
      <dgm:prSet presAssocID="{2CD41AC9-25BD-499C-868D-0E9586EEAD98}" presName="centerShape" presStyleLbl="node0" presStyleIdx="0" presStyleCnt="1"/>
      <dgm:spPr/>
    </dgm:pt>
    <dgm:pt modelId="{86F86182-AB17-4F5A-AEFA-060CBB6110AD}" type="pres">
      <dgm:prSet presAssocID="{28446239-0E5C-419A-90A1-EA3C19ED9A70}" presName="Name9" presStyleLbl="parChTrans1D2" presStyleIdx="0" presStyleCnt="6"/>
      <dgm:spPr/>
    </dgm:pt>
    <dgm:pt modelId="{256A4E87-3440-4055-B3DE-55D1654B3016}" type="pres">
      <dgm:prSet presAssocID="{28446239-0E5C-419A-90A1-EA3C19ED9A70}" presName="connTx" presStyleLbl="parChTrans1D2" presStyleIdx="0" presStyleCnt="6"/>
      <dgm:spPr/>
    </dgm:pt>
    <dgm:pt modelId="{7531C886-D545-4522-B93E-7EBAEE7B688B}" type="pres">
      <dgm:prSet presAssocID="{38A99D65-13F8-4374-90D0-A82A475CD79E}" presName="node" presStyleLbl="node1" presStyleIdx="0" presStyleCnt="6">
        <dgm:presLayoutVars>
          <dgm:bulletEnabled val="1"/>
        </dgm:presLayoutVars>
      </dgm:prSet>
      <dgm:spPr/>
    </dgm:pt>
    <dgm:pt modelId="{B52AE08B-46E5-4308-AF48-CB77D691D46C}" type="pres">
      <dgm:prSet presAssocID="{A13B0AFD-3C13-4792-870F-734DEDE2B47E}" presName="Name9" presStyleLbl="parChTrans1D2" presStyleIdx="1" presStyleCnt="6"/>
      <dgm:spPr/>
    </dgm:pt>
    <dgm:pt modelId="{8A33202B-36EA-4FE5-A2C0-29739EA1A732}" type="pres">
      <dgm:prSet presAssocID="{A13B0AFD-3C13-4792-870F-734DEDE2B47E}" presName="connTx" presStyleLbl="parChTrans1D2" presStyleIdx="1" presStyleCnt="6"/>
      <dgm:spPr/>
    </dgm:pt>
    <dgm:pt modelId="{CE53F486-FFD8-4522-B2CB-0F30D951E337}" type="pres">
      <dgm:prSet presAssocID="{44BC23F9-EBC6-441E-B379-DD029A92BFCE}" presName="node" presStyleLbl="node1" presStyleIdx="1" presStyleCnt="6">
        <dgm:presLayoutVars>
          <dgm:bulletEnabled val="1"/>
        </dgm:presLayoutVars>
      </dgm:prSet>
      <dgm:spPr/>
    </dgm:pt>
    <dgm:pt modelId="{A9F9E086-9537-4EF0-88C7-F4A9862E87B2}" type="pres">
      <dgm:prSet presAssocID="{6C04D705-4D61-4BEE-B365-A513049645CF}" presName="Name9" presStyleLbl="parChTrans1D2" presStyleIdx="2" presStyleCnt="6"/>
      <dgm:spPr/>
    </dgm:pt>
    <dgm:pt modelId="{6BFC2F9E-5313-4233-BCBC-350130DD0ECE}" type="pres">
      <dgm:prSet presAssocID="{6C04D705-4D61-4BEE-B365-A513049645CF}" presName="connTx" presStyleLbl="parChTrans1D2" presStyleIdx="2" presStyleCnt="6"/>
      <dgm:spPr/>
    </dgm:pt>
    <dgm:pt modelId="{006B01A0-33F9-4628-93D2-D053D7D797A4}" type="pres">
      <dgm:prSet presAssocID="{FAA0CCD9-1D81-4B11-BEA9-7ABB64460E73}" presName="node" presStyleLbl="node1" presStyleIdx="2" presStyleCnt="6">
        <dgm:presLayoutVars>
          <dgm:bulletEnabled val="1"/>
        </dgm:presLayoutVars>
      </dgm:prSet>
      <dgm:spPr/>
    </dgm:pt>
    <dgm:pt modelId="{FA3CEEA7-BB17-4559-94D0-4C0E6E3BD97F}" type="pres">
      <dgm:prSet presAssocID="{683824A3-DAB8-4405-BADB-4CCC8ACEDDB6}" presName="Name9" presStyleLbl="parChTrans1D2" presStyleIdx="3" presStyleCnt="6"/>
      <dgm:spPr/>
    </dgm:pt>
    <dgm:pt modelId="{D79BCFFB-774C-414E-89BC-C57FA533DFBF}" type="pres">
      <dgm:prSet presAssocID="{683824A3-DAB8-4405-BADB-4CCC8ACEDDB6}" presName="connTx" presStyleLbl="parChTrans1D2" presStyleIdx="3" presStyleCnt="6"/>
      <dgm:spPr/>
    </dgm:pt>
    <dgm:pt modelId="{9647F9DC-E7EE-4F8B-B3C3-00EF7FE6921D}" type="pres">
      <dgm:prSet presAssocID="{6CD317FA-FA45-4E6A-B1B7-EB2EDAF15941}" presName="node" presStyleLbl="node1" presStyleIdx="3" presStyleCnt="6">
        <dgm:presLayoutVars>
          <dgm:bulletEnabled val="1"/>
        </dgm:presLayoutVars>
      </dgm:prSet>
      <dgm:spPr/>
    </dgm:pt>
    <dgm:pt modelId="{666CC738-9026-48ED-8117-F61D0BEE20CD}" type="pres">
      <dgm:prSet presAssocID="{974FA1A7-0B4C-4792-B99B-AC2925F4E68C}" presName="Name9" presStyleLbl="parChTrans1D2" presStyleIdx="4" presStyleCnt="6"/>
      <dgm:spPr/>
    </dgm:pt>
    <dgm:pt modelId="{9694B585-853D-4FB8-B06C-3ED306E3D9C5}" type="pres">
      <dgm:prSet presAssocID="{974FA1A7-0B4C-4792-B99B-AC2925F4E68C}" presName="connTx" presStyleLbl="parChTrans1D2" presStyleIdx="4" presStyleCnt="6"/>
      <dgm:spPr/>
    </dgm:pt>
    <dgm:pt modelId="{3EE9EDBF-FDA0-45F4-8028-FCFACD80E497}" type="pres">
      <dgm:prSet presAssocID="{4D5B7EC3-C0EC-422A-B4A0-AE5E882BDF8B}" presName="node" presStyleLbl="node1" presStyleIdx="4" presStyleCnt="6">
        <dgm:presLayoutVars>
          <dgm:bulletEnabled val="1"/>
        </dgm:presLayoutVars>
      </dgm:prSet>
      <dgm:spPr/>
    </dgm:pt>
    <dgm:pt modelId="{3F64D5E6-F2FD-48FA-AD68-E9D4F20275EE}" type="pres">
      <dgm:prSet presAssocID="{795BD4B1-12C8-4572-91F6-A5EE321A720B}" presName="Name9" presStyleLbl="parChTrans1D2" presStyleIdx="5" presStyleCnt="6"/>
      <dgm:spPr/>
    </dgm:pt>
    <dgm:pt modelId="{1F152C81-3674-43CB-B91F-65E0DF263C51}" type="pres">
      <dgm:prSet presAssocID="{795BD4B1-12C8-4572-91F6-A5EE321A720B}" presName="connTx" presStyleLbl="parChTrans1D2" presStyleIdx="5" presStyleCnt="6"/>
      <dgm:spPr/>
    </dgm:pt>
    <dgm:pt modelId="{EF1FE1C9-B4DD-4D2C-93AF-508C72CBE6C6}" type="pres">
      <dgm:prSet presAssocID="{667A699F-B1CD-4DDD-8E46-AADCBAF44431}" presName="node" presStyleLbl="node1" presStyleIdx="5" presStyleCnt="6">
        <dgm:presLayoutVars>
          <dgm:bulletEnabled val="1"/>
        </dgm:presLayoutVars>
      </dgm:prSet>
      <dgm:spPr/>
    </dgm:pt>
  </dgm:ptLst>
  <dgm:cxnLst>
    <dgm:cxn modelId="{E4D9F110-BA75-4F01-BDC8-5B76FEE4410F}" type="presOf" srcId="{4D5B7EC3-C0EC-422A-B4A0-AE5E882BDF8B}" destId="{3EE9EDBF-FDA0-45F4-8028-FCFACD80E497}" srcOrd="0" destOrd="0" presId="urn:microsoft.com/office/officeart/2005/8/layout/radial1"/>
    <dgm:cxn modelId="{A9BFB72E-6667-476E-88B9-CC3C9E159C92}" type="presOf" srcId="{A13B0AFD-3C13-4792-870F-734DEDE2B47E}" destId="{B52AE08B-46E5-4308-AF48-CB77D691D46C}" srcOrd="0" destOrd="0" presId="urn:microsoft.com/office/officeart/2005/8/layout/radial1"/>
    <dgm:cxn modelId="{95FAC43C-EB08-49AE-AB5F-BDE181BD057C}" type="presOf" srcId="{974FA1A7-0B4C-4792-B99B-AC2925F4E68C}" destId="{666CC738-9026-48ED-8117-F61D0BEE20CD}" srcOrd="0" destOrd="0" presId="urn:microsoft.com/office/officeart/2005/8/layout/radial1"/>
    <dgm:cxn modelId="{4B1D7B40-BE33-4786-BC5F-22F2549347CC}" srcId="{2CD41AC9-25BD-499C-868D-0E9586EEAD98}" destId="{4D5B7EC3-C0EC-422A-B4A0-AE5E882BDF8B}" srcOrd="4" destOrd="0" parTransId="{974FA1A7-0B4C-4792-B99B-AC2925F4E68C}" sibTransId="{54DA0E6F-9F43-443C-A0AC-408DC34B07F1}"/>
    <dgm:cxn modelId="{B3A7A65E-0B94-41AE-B32B-976275FFEF87}" type="presOf" srcId="{683824A3-DAB8-4405-BADB-4CCC8ACEDDB6}" destId="{D79BCFFB-774C-414E-89BC-C57FA533DFBF}" srcOrd="1" destOrd="0" presId="urn:microsoft.com/office/officeart/2005/8/layout/radial1"/>
    <dgm:cxn modelId="{97A43755-52F3-45B9-BE39-1A3A0DC22ADF}" type="presOf" srcId="{28446239-0E5C-419A-90A1-EA3C19ED9A70}" destId="{256A4E87-3440-4055-B3DE-55D1654B3016}" srcOrd="1" destOrd="0" presId="urn:microsoft.com/office/officeart/2005/8/layout/radial1"/>
    <dgm:cxn modelId="{3438E456-9BEC-43EA-B79C-0275DFB7AE74}" type="presOf" srcId="{44BC23F9-EBC6-441E-B379-DD029A92BFCE}" destId="{CE53F486-FFD8-4522-B2CB-0F30D951E337}" srcOrd="0" destOrd="0" presId="urn:microsoft.com/office/officeart/2005/8/layout/radial1"/>
    <dgm:cxn modelId="{CB747086-AD96-4C7C-AA36-F690BCD87FA9}" type="presOf" srcId="{795BD4B1-12C8-4572-91F6-A5EE321A720B}" destId="{1F152C81-3674-43CB-B91F-65E0DF263C51}" srcOrd="1" destOrd="0" presId="urn:microsoft.com/office/officeart/2005/8/layout/radial1"/>
    <dgm:cxn modelId="{8CB0E78F-FCD0-4F8D-9A64-A301C833761F}" type="presOf" srcId="{974FA1A7-0B4C-4792-B99B-AC2925F4E68C}" destId="{9694B585-853D-4FB8-B06C-3ED306E3D9C5}" srcOrd="1" destOrd="0" presId="urn:microsoft.com/office/officeart/2005/8/layout/radial1"/>
    <dgm:cxn modelId="{4A479096-48A4-4C23-A97B-613F998C234E}" type="presOf" srcId="{2CD41AC9-25BD-499C-868D-0E9586EEAD98}" destId="{9A731B1A-0887-4DF4-A9DF-FF65F824701E}" srcOrd="0" destOrd="0" presId="urn:microsoft.com/office/officeart/2005/8/layout/radial1"/>
    <dgm:cxn modelId="{96AB2E9F-1B08-4144-B796-E96DF9F39D09}" type="presOf" srcId="{683824A3-DAB8-4405-BADB-4CCC8ACEDDB6}" destId="{FA3CEEA7-BB17-4559-94D0-4C0E6E3BD97F}" srcOrd="0" destOrd="0" presId="urn:microsoft.com/office/officeart/2005/8/layout/radial1"/>
    <dgm:cxn modelId="{9F40DBA1-8CB7-452A-9477-5BD3E15A97FE}" type="presOf" srcId="{795BD4B1-12C8-4572-91F6-A5EE321A720B}" destId="{3F64D5E6-F2FD-48FA-AD68-E9D4F20275EE}" srcOrd="0" destOrd="0" presId="urn:microsoft.com/office/officeart/2005/8/layout/radial1"/>
    <dgm:cxn modelId="{49383DA2-DA45-4CC2-8354-915F6B214DDC}" type="presOf" srcId="{0B709889-7E61-4786-92A2-FA2D39C327E9}" destId="{877AE861-593B-4A74-8798-CE3E468B1090}" srcOrd="0" destOrd="0" presId="urn:microsoft.com/office/officeart/2005/8/layout/radial1"/>
    <dgm:cxn modelId="{94D550A5-7DA1-4993-9741-D52B1724606F}" type="presOf" srcId="{6C04D705-4D61-4BEE-B365-A513049645CF}" destId="{A9F9E086-9537-4EF0-88C7-F4A9862E87B2}" srcOrd="0" destOrd="0" presId="urn:microsoft.com/office/officeart/2005/8/layout/radial1"/>
    <dgm:cxn modelId="{9440D9AD-B02F-4280-A09C-EF1E40806C03}" srcId="{2CD41AC9-25BD-499C-868D-0E9586EEAD98}" destId="{44BC23F9-EBC6-441E-B379-DD029A92BFCE}" srcOrd="1" destOrd="0" parTransId="{A13B0AFD-3C13-4792-870F-734DEDE2B47E}" sibTransId="{D02652A4-383C-438A-BCFD-1497952DBC6F}"/>
    <dgm:cxn modelId="{17FBCBC0-EBA8-45FC-A734-F916C1F73ECC}" srcId="{2CD41AC9-25BD-499C-868D-0E9586EEAD98}" destId="{38A99D65-13F8-4374-90D0-A82A475CD79E}" srcOrd="0" destOrd="0" parTransId="{28446239-0E5C-419A-90A1-EA3C19ED9A70}" sibTransId="{CB5E0E9B-DC30-44FF-A83C-9B19647AE875}"/>
    <dgm:cxn modelId="{85ADBFC2-C06F-467E-A903-BC05D972597C}" srcId="{2CD41AC9-25BD-499C-868D-0E9586EEAD98}" destId="{6CD317FA-FA45-4E6A-B1B7-EB2EDAF15941}" srcOrd="3" destOrd="0" parTransId="{683824A3-DAB8-4405-BADB-4CCC8ACEDDB6}" sibTransId="{50DD924D-4A25-4BCC-8D6C-5FA0F06CA2EE}"/>
    <dgm:cxn modelId="{1AF133CB-D944-40D6-A0DA-B67A61B4996A}" type="presOf" srcId="{6CD317FA-FA45-4E6A-B1B7-EB2EDAF15941}" destId="{9647F9DC-E7EE-4F8B-B3C3-00EF7FE6921D}" srcOrd="0" destOrd="0" presId="urn:microsoft.com/office/officeart/2005/8/layout/radial1"/>
    <dgm:cxn modelId="{639A57D6-7F9D-4C5C-B3F4-9B630EA358EE}" srcId="{0B709889-7E61-4786-92A2-FA2D39C327E9}" destId="{2CD41AC9-25BD-499C-868D-0E9586EEAD98}" srcOrd="0" destOrd="0" parTransId="{B16C1858-E41C-4042-BB9A-11E780298758}" sibTransId="{2C269738-306A-4B57-A06F-46C383EF95FD}"/>
    <dgm:cxn modelId="{D21F2AD8-1923-4AD4-B232-5836FE5DF1F6}" type="presOf" srcId="{FAA0CCD9-1D81-4B11-BEA9-7ABB64460E73}" destId="{006B01A0-33F9-4628-93D2-D053D7D797A4}" srcOrd="0" destOrd="0" presId="urn:microsoft.com/office/officeart/2005/8/layout/radial1"/>
    <dgm:cxn modelId="{5AC99BD9-1F84-48EA-BA38-AC87250422FA}" type="presOf" srcId="{28446239-0E5C-419A-90A1-EA3C19ED9A70}" destId="{86F86182-AB17-4F5A-AEFA-060CBB6110AD}" srcOrd="0" destOrd="0" presId="urn:microsoft.com/office/officeart/2005/8/layout/radial1"/>
    <dgm:cxn modelId="{BA1993DA-0F67-46C6-8CCB-839533698753}" type="presOf" srcId="{A13B0AFD-3C13-4792-870F-734DEDE2B47E}" destId="{8A33202B-36EA-4FE5-A2C0-29739EA1A732}" srcOrd="1" destOrd="0" presId="urn:microsoft.com/office/officeart/2005/8/layout/radial1"/>
    <dgm:cxn modelId="{6ADBA1DE-D418-433E-BEDD-54A0F4487CFC}" type="presOf" srcId="{6C04D705-4D61-4BEE-B365-A513049645CF}" destId="{6BFC2F9E-5313-4233-BCBC-350130DD0ECE}" srcOrd="1" destOrd="0" presId="urn:microsoft.com/office/officeart/2005/8/layout/radial1"/>
    <dgm:cxn modelId="{098EA0E8-AC9B-485B-AB80-6DBA5D24CC35}" type="presOf" srcId="{38A99D65-13F8-4374-90D0-A82A475CD79E}" destId="{7531C886-D545-4522-B93E-7EBAEE7B688B}" srcOrd="0" destOrd="0" presId="urn:microsoft.com/office/officeart/2005/8/layout/radial1"/>
    <dgm:cxn modelId="{43A8A6ED-C1FA-4730-AE65-14174DED21FD}" srcId="{2CD41AC9-25BD-499C-868D-0E9586EEAD98}" destId="{FAA0CCD9-1D81-4B11-BEA9-7ABB64460E73}" srcOrd="2" destOrd="0" parTransId="{6C04D705-4D61-4BEE-B365-A513049645CF}" sibTransId="{DD3740C0-D4AD-4572-92AD-4103AACEC7F6}"/>
    <dgm:cxn modelId="{D048E2EE-883B-4DFA-B160-86E10749124A}" srcId="{2CD41AC9-25BD-499C-868D-0E9586EEAD98}" destId="{667A699F-B1CD-4DDD-8E46-AADCBAF44431}" srcOrd="5" destOrd="0" parTransId="{795BD4B1-12C8-4572-91F6-A5EE321A720B}" sibTransId="{B7BF8B00-3E3E-46E8-9115-856B4FAFFF47}"/>
    <dgm:cxn modelId="{F7CD53F9-BFE4-4B9C-8248-EE50C26871A0}" type="presOf" srcId="{667A699F-B1CD-4DDD-8E46-AADCBAF44431}" destId="{EF1FE1C9-B4DD-4D2C-93AF-508C72CBE6C6}" srcOrd="0" destOrd="0" presId="urn:microsoft.com/office/officeart/2005/8/layout/radial1"/>
    <dgm:cxn modelId="{75FFBE54-740C-42A6-BFC4-E2763FBFAB0B}" type="presParOf" srcId="{877AE861-593B-4A74-8798-CE3E468B1090}" destId="{9A731B1A-0887-4DF4-A9DF-FF65F824701E}" srcOrd="0" destOrd="0" presId="urn:microsoft.com/office/officeart/2005/8/layout/radial1"/>
    <dgm:cxn modelId="{CAB2081C-226C-4B01-9168-BB3B1F5F91B9}" type="presParOf" srcId="{877AE861-593B-4A74-8798-CE3E468B1090}" destId="{86F86182-AB17-4F5A-AEFA-060CBB6110AD}" srcOrd="1" destOrd="0" presId="urn:microsoft.com/office/officeart/2005/8/layout/radial1"/>
    <dgm:cxn modelId="{B2AF7B39-479A-44A2-8052-E29BF7F01D3E}" type="presParOf" srcId="{86F86182-AB17-4F5A-AEFA-060CBB6110AD}" destId="{256A4E87-3440-4055-B3DE-55D1654B3016}" srcOrd="0" destOrd="0" presId="urn:microsoft.com/office/officeart/2005/8/layout/radial1"/>
    <dgm:cxn modelId="{1478F48E-C7D8-4534-9B84-0926C1903CD6}" type="presParOf" srcId="{877AE861-593B-4A74-8798-CE3E468B1090}" destId="{7531C886-D545-4522-B93E-7EBAEE7B688B}" srcOrd="2" destOrd="0" presId="urn:microsoft.com/office/officeart/2005/8/layout/radial1"/>
    <dgm:cxn modelId="{428882E4-A27B-430A-96AB-1FE68EB0CDAD}" type="presParOf" srcId="{877AE861-593B-4A74-8798-CE3E468B1090}" destId="{B52AE08B-46E5-4308-AF48-CB77D691D46C}" srcOrd="3" destOrd="0" presId="urn:microsoft.com/office/officeart/2005/8/layout/radial1"/>
    <dgm:cxn modelId="{7CB23ACA-5AFE-4C07-B401-6054A2B249EA}" type="presParOf" srcId="{B52AE08B-46E5-4308-AF48-CB77D691D46C}" destId="{8A33202B-36EA-4FE5-A2C0-29739EA1A732}" srcOrd="0" destOrd="0" presId="urn:microsoft.com/office/officeart/2005/8/layout/radial1"/>
    <dgm:cxn modelId="{FB97F006-3C1C-4076-80F7-CC890D1100E9}" type="presParOf" srcId="{877AE861-593B-4A74-8798-CE3E468B1090}" destId="{CE53F486-FFD8-4522-B2CB-0F30D951E337}" srcOrd="4" destOrd="0" presId="urn:microsoft.com/office/officeart/2005/8/layout/radial1"/>
    <dgm:cxn modelId="{7F7F4FFA-4AE2-4367-AB53-2BBDA8735F77}" type="presParOf" srcId="{877AE861-593B-4A74-8798-CE3E468B1090}" destId="{A9F9E086-9537-4EF0-88C7-F4A9862E87B2}" srcOrd="5" destOrd="0" presId="urn:microsoft.com/office/officeart/2005/8/layout/radial1"/>
    <dgm:cxn modelId="{F89C93C5-9004-4A0A-9E7B-CD4360ABB6D5}" type="presParOf" srcId="{A9F9E086-9537-4EF0-88C7-F4A9862E87B2}" destId="{6BFC2F9E-5313-4233-BCBC-350130DD0ECE}" srcOrd="0" destOrd="0" presId="urn:microsoft.com/office/officeart/2005/8/layout/radial1"/>
    <dgm:cxn modelId="{86C3BE52-D4D0-4A65-9C23-BE390E176E73}" type="presParOf" srcId="{877AE861-593B-4A74-8798-CE3E468B1090}" destId="{006B01A0-33F9-4628-93D2-D053D7D797A4}" srcOrd="6" destOrd="0" presId="urn:microsoft.com/office/officeart/2005/8/layout/radial1"/>
    <dgm:cxn modelId="{92011ED3-C6B2-4BEB-84E7-C1668D156255}" type="presParOf" srcId="{877AE861-593B-4A74-8798-CE3E468B1090}" destId="{FA3CEEA7-BB17-4559-94D0-4C0E6E3BD97F}" srcOrd="7" destOrd="0" presId="urn:microsoft.com/office/officeart/2005/8/layout/radial1"/>
    <dgm:cxn modelId="{551462C3-0C09-4EDF-8A5E-A78C00CC6B3A}" type="presParOf" srcId="{FA3CEEA7-BB17-4559-94D0-4C0E6E3BD97F}" destId="{D79BCFFB-774C-414E-89BC-C57FA533DFBF}" srcOrd="0" destOrd="0" presId="urn:microsoft.com/office/officeart/2005/8/layout/radial1"/>
    <dgm:cxn modelId="{0E9C4C5A-2B4E-4343-AA32-B05E7BEB2CB1}" type="presParOf" srcId="{877AE861-593B-4A74-8798-CE3E468B1090}" destId="{9647F9DC-E7EE-4F8B-B3C3-00EF7FE6921D}" srcOrd="8" destOrd="0" presId="urn:microsoft.com/office/officeart/2005/8/layout/radial1"/>
    <dgm:cxn modelId="{04337BB2-4FE3-4A83-895D-C1F28D97E3DA}" type="presParOf" srcId="{877AE861-593B-4A74-8798-CE3E468B1090}" destId="{666CC738-9026-48ED-8117-F61D0BEE20CD}" srcOrd="9" destOrd="0" presId="urn:microsoft.com/office/officeart/2005/8/layout/radial1"/>
    <dgm:cxn modelId="{4E8FB5BD-5DFC-4880-8090-94ECCF25CAFB}" type="presParOf" srcId="{666CC738-9026-48ED-8117-F61D0BEE20CD}" destId="{9694B585-853D-4FB8-B06C-3ED306E3D9C5}" srcOrd="0" destOrd="0" presId="urn:microsoft.com/office/officeart/2005/8/layout/radial1"/>
    <dgm:cxn modelId="{80AA4ACB-5FA2-4B63-8379-3649CE9A87FB}" type="presParOf" srcId="{877AE861-593B-4A74-8798-CE3E468B1090}" destId="{3EE9EDBF-FDA0-45F4-8028-FCFACD80E497}" srcOrd="10" destOrd="0" presId="urn:microsoft.com/office/officeart/2005/8/layout/radial1"/>
    <dgm:cxn modelId="{0161FA48-498F-4443-ACB0-715D76380008}" type="presParOf" srcId="{877AE861-593B-4A74-8798-CE3E468B1090}" destId="{3F64D5E6-F2FD-48FA-AD68-E9D4F20275EE}" srcOrd="11" destOrd="0" presId="urn:microsoft.com/office/officeart/2005/8/layout/radial1"/>
    <dgm:cxn modelId="{C7296A92-6744-4527-9142-450A34197A85}" type="presParOf" srcId="{3F64D5E6-F2FD-48FA-AD68-E9D4F20275EE}" destId="{1F152C81-3674-43CB-B91F-65E0DF263C51}" srcOrd="0" destOrd="0" presId="urn:microsoft.com/office/officeart/2005/8/layout/radial1"/>
    <dgm:cxn modelId="{5FCBDD5D-E6D1-4FE0-BC90-807134C32C88}" type="presParOf" srcId="{877AE861-593B-4A74-8798-CE3E468B1090}" destId="{EF1FE1C9-B4DD-4D2C-93AF-508C72CBE6C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31B1A-0887-4DF4-A9DF-FF65F824701E}">
      <dsp:nvSpPr>
        <dsp:cNvPr id="0" name=""/>
        <dsp:cNvSpPr/>
      </dsp:nvSpPr>
      <dsp:spPr>
        <a:xfrm>
          <a:off x="2600684" y="1711684"/>
          <a:ext cx="1301030" cy="1301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</a:t>
          </a:r>
        </a:p>
      </dsp:txBody>
      <dsp:txXfrm>
        <a:off x="2791215" y="1902215"/>
        <a:ext cx="919968" cy="919968"/>
      </dsp:txXfrm>
    </dsp:sp>
    <dsp:sp modelId="{86F86182-AB17-4F5A-AEFA-060CBB6110AD}">
      <dsp:nvSpPr>
        <dsp:cNvPr id="0" name=""/>
        <dsp:cNvSpPr/>
      </dsp:nvSpPr>
      <dsp:spPr>
        <a:xfrm rot="16200000">
          <a:off x="3054623" y="1497100"/>
          <a:ext cx="393153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393153" y="180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1371" y="1505278"/>
        <a:ext cx="19657" cy="19657"/>
      </dsp:txXfrm>
    </dsp:sp>
    <dsp:sp modelId="{7531C886-D545-4522-B93E-7EBAEE7B688B}">
      <dsp:nvSpPr>
        <dsp:cNvPr id="0" name=""/>
        <dsp:cNvSpPr/>
      </dsp:nvSpPr>
      <dsp:spPr>
        <a:xfrm>
          <a:off x="2600684" y="17500"/>
          <a:ext cx="1301030" cy="13010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Advisers</a:t>
          </a:r>
        </a:p>
      </dsp:txBody>
      <dsp:txXfrm>
        <a:off x="2791215" y="208031"/>
        <a:ext cx="919968" cy="919968"/>
      </dsp:txXfrm>
    </dsp:sp>
    <dsp:sp modelId="{B52AE08B-46E5-4308-AF48-CB77D691D46C}">
      <dsp:nvSpPr>
        <dsp:cNvPr id="0" name=""/>
        <dsp:cNvSpPr/>
      </dsp:nvSpPr>
      <dsp:spPr>
        <a:xfrm rot="19800000">
          <a:off x="3788226" y="1920646"/>
          <a:ext cx="393153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393153" y="180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74974" y="1928825"/>
        <a:ext cx="19657" cy="19657"/>
      </dsp:txXfrm>
    </dsp:sp>
    <dsp:sp modelId="{CE53F486-FFD8-4522-B2CB-0F30D951E337}">
      <dsp:nvSpPr>
        <dsp:cNvPr id="0" name=""/>
        <dsp:cNvSpPr/>
      </dsp:nvSpPr>
      <dsp:spPr>
        <a:xfrm>
          <a:off x="4067891" y="864592"/>
          <a:ext cx="1301030" cy="1301030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Instructors</a:t>
          </a:r>
        </a:p>
      </dsp:txBody>
      <dsp:txXfrm>
        <a:off x="4258422" y="1055123"/>
        <a:ext cx="919968" cy="919968"/>
      </dsp:txXfrm>
    </dsp:sp>
    <dsp:sp modelId="{A9F9E086-9537-4EF0-88C7-F4A9862E87B2}">
      <dsp:nvSpPr>
        <dsp:cNvPr id="0" name=""/>
        <dsp:cNvSpPr/>
      </dsp:nvSpPr>
      <dsp:spPr>
        <a:xfrm rot="1800000">
          <a:off x="3788226" y="2767738"/>
          <a:ext cx="393153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393153" y="180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74974" y="2775917"/>
        <a:ext cx="19657" cy="19657"/>
      </dsp:txXfrm>
    </dsp:sp>
    <dsp:sp modelId="{006B01A0-33F9-4628-93D2-D053D7D797A4}">
      <dsp:nvSpPr>
        <dsp:cNvPr id="0" name=""/>
        <dsp:cNvSpPr/>
      </dsp:nvSpPr>
      <dsp:spPr>
        <a:xfrm>
          <a:off x="4067891" y="2558776"/>
          <a:ext cx="1301030" cy="1301030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Aid</a:t>
          </a:r>
        </a:p>
      </dsp:txBody>
      <dsp:txXfrm>
        <a:off x="4258422" y="2749307"/>
        <a:ext cx="919968" cy="919968"/>
      </dsp:txXfrm>
    </dsp:sp>
    <dsp:sp modelId="{FA3CEEA7-BB17-4559-94D0-4C0E6E3BD97F}">
      <dsp:nvSpPr>
        <dsp:cNvPr id="0" name=""/>
        <dsp:cNvSpPr/>
      </dsp:nvSpPr>
      <dsp:spPr>
        <a:xfrm rot="5400000">
          <a:off x="3054623" y="3191284"/>
          <a:ext cx="393153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393153" y="180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1371" y="3199463"/>
        <a:ext cx="19657" cy="19657"/>
      </dsp:txXfrm>
    </dsp:sp>
    <dsp:sp modelId="{9647F9DC-E7EE-4F8B-B3C3-00EF7FE6921D}">
      <dsp:nvSpPr>
        <dsp:cNvPr id="0" name=""/>
        <dsp:cNvSpPr/>
      </dsp:nvSpPr>
      <dsp:spPr>
        <a:xfrm>
          <a:off x="2600684" y="3405869"/>
          <a:ext cx="1301030" cy="1301030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Study Abroad</a:t>
          </a:r>
        </a:p>
      </dsp:txBody>
      <dsp:txXfrm>
        <a:off x="2791215" y="3596400"/>
        <a:ext cx="919968" cy="919968"/>
      </dsp:txXfrm>
    </dsp:sp>
    <dsp:sp modelId="{666CC738-9026-48ED-8117-F61D0BEE20CD}">
      <dsp:nvSpPr>
        <dsp:cNvPr id="0" name=""/>
        <dsp:cNvSpPr/>
      </dsp:nvSpPr>
      <dsp:spPr>
        <a:xfrm rot="9000000">
          <a:off x="2321019" y="2767738"/>
          <a:ext cx="393153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393153" y="180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07767" y="2775917"/>
        <a:ext cx="19657" cy="19657"/>
      </dsp:txXfrm>
    </dsp:sp>
    <dsp:sp modelId="{3EE9EDBF-FDA0-45F4-8028-FCFACD80E497}">
      <dsp:nvSpPr>
        <dsp:cNvPr id="0" name=""/>
        <dsp:cNvSpPr/>
      </dsp:nvSpPr>
      <dsp:spPr>
        <a:xfrm>
          <a:off x="1133477" y="2558776"/>
          <a:ext cx="1301030" cy="1301030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Transfer Credit</a:t>
          </a:r>
        </a:p>
      </dsp:txBody>
      <dsp:txXfrm>
        <a:off x="1324008" y="2749307"/>
        <a:ext cx="919968" cy="919968"/>
      </dsp:txXfrm>
    </dsp:sp>
    <dsp:sp modelId="{3F64D5E6-F2FD-48FA-AD68-E9D4F20275EE}">
      <dsp:nvSpPr>
        <dsp:cNvPr id="0" name=""/>
        <dsp:cNvSpPr/>
      </dsp:nvSpPr>
      <dsp:spPr>
        <a:xfrm rot="12600000">
          <a:off x="2321019" y="1920646"/>
          <a:ext cx="393153" cy="36015"/>
        </a:xfrm>
        <a:custGeom>
          <a:avLst/>
          <a:gdLst/>
          <a:ahLst/>
          <a:cxnLst/>
          <a:rect l="0" t="0" r="0" b="0"/>
          <a:pathLst>
            <a:path>
              <a:moveTo>
                <a:pt x="0" y="18007"/>
              </a:moveTo>
              <a:lnTo>
                <a:pt x="393153" y="180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07767" y="1928825"/>
        <a:ext cx="19657" cy="19657"/>
      </dsp:txXfrm>
    </dsp:sp>
    <dsp:sp modelId="{EF1FE1C9-B4DD-4D2C-93AF-508C72CBE6C6}">
      <dsp:nvSpPr>
        <dsp:cNvPr id="0" name=""/>
        <dsp:cNvSpPr/>
      </dsp:nvSpPr>
      <dsp:spPr>
        <a:xfrm>
          <a:off x="1133477" y="864592"/>
          <a:ext cx="1301030" cy="130103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Tutors</a:t>
          </a:r>
        </a:p>
      </dsp:txBody>
      <dsp:txXfrm>
        <a:off x="1324008" y="1055123"/>
        <a:ext cx="919968" cy="919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08088-2AFA-4700-B26F-D1E7D450529F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0FDC-5360-4A7F-8807-1CFD551C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63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BDB14-E4AB-4BAC-BB5A-EA4858225FE6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6748D-AC90-4E07-A3B3-1F47E23758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777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23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19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56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46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442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2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34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748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88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38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563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982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200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38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97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915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4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155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759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5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75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748D-AC90-4E07-A3B3-1F47E23758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5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of calculating loan debt had to change for 2016-17 because OSA did not have access to each graduate's NSLDS (National Student Loan Data Base) balance at the time of our loan debt calculations.  So, 2016-17 loan debt figures do not include any loan debt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other institutions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Loan debt for 2016-17 was calculated using only OSA records back to 1995-1996. T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loan debt figure in 2016-17 did decline nationally.</a:t>
            </a:r>
          </a:p>
          <a:p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FBE43-C483-4AB2-801B-9F1168463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748D-AC90-4E07-A3B3-1F47E23758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4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748D-AC90-4E07-A3B3-1F47E23758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2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9F75-0490-41D2-8913-921A5C8546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37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E732A-A94D-7948-AC8A-EA6E2776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78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33147"/>
            <a:ext cx="8534400" cy="1470025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32730"/>
            <a:ext cx="8534400" cy="644956"/>
          </a:xfrm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104201"/>
            <a:ext cx="12192000" cy="1753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" name="Picture 10" descr="PSUrev_sht28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77" y="3300717"/>
            <a:ext cx="2536180" cy="1456383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828800" y="5263109"/>
            <a:ext cx="8373533" cy="530225"/>
          </a:xfrm>
        </p:spPr>
        <p:txBody>
          <a:bodyPr>
            <a:normAutofit/>
          </a:bodyPr>
          <a:lstStyle>
            <a:lvl1pPr marL="0" indent="0">
              <a:buNone/>
              <a:defRPr sz="24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26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086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8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652029"/>
          </a:xfrm>
        </p:spPr>
        <p:txBody>
          <a:bodyPr vert="eaVert"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52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635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7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33147"/>
            <a:ext cx="8534400" cy="1470025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32730"/>
            <a:ext cx="8534400" cy="644956"/>
          </a:xfrm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047944"/>
            <a:ext cx="12192000" cy="8100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33147"/>
            <a:ext cx="8534400" cy="1470025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32730"/>
            <a:ext cx="8534400" cy="644956"/>
          </a:xfrm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104201"/>
            <a:ext cx="12192000" cy="1753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" name="Picture 10" descr="PSUrev_sht28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77" y="3300717"/>
            <a:ext cx="2536180" cy="1456383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828800" y="5263109"/>
            <a:ext cx="8373533" cy="530225"/>
          </a:xfrm>
        </p:spPr>
        <p:txBody>
          <a:bodyPr>
            <a:normAutofit/>
          </a:bodyPr>
          <a:lstStyle>
            <a:lvl1pPr marL="0" indent="0">
              <a:buNone/>
              <a:defRPr sz="24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38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47D0-826E-4C48-8D47-19F50DFD1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9A799-6EA5-4C31-B8ED-B8A0CD21B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128E7-5623-4846-BB35-3DFFD1C5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3561C-2BCC-4FE1-B5AF-98E15213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523FE-1CAD-450F-852C-118FD706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BC2C-C734-4902-9A05-F06663E5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E7729-7DA4-4C73-829C-1C6CA87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2C31E-2569-4583-8CAA-4E4FD28B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328B-3B93-45A5-82D6-4405F429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E1DA6-84FB-4297-B4BC-953AD032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4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2C69-75E2-4239-B672-438C8215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61D82-B88C-4C72-A753-4ABF52E1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7A7FA-0298-4004-AD3F-D3CB6058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BC8E-B3E4-496C-8063-2AC2F14A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BAEE8-61DD-4D4D-B51E-BB64FAEF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1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9769-019E-49A9-84DC-F1186987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565FD-AA9F-41C0-A00C-0626310E5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555B-B1C3-4DDC-8583-710D3F01C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2A8AB-AB01-4593-81B1-2E89E321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D6A8D-9045-42CE-8858-0BE83982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A56A5-8C48-4E45-A2C7-D6CBDD7F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58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D591-9D36-4CF6-BEF0-80C9D42A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328F9-1396-4F4C-AC11-96AA586BC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0B325-C73C-4D52-B331-8A1569F6D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DD81D-FE2F-4EBA-A24E-E4715C9AB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07B81-B76A-4839-843A-D396D6D45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3A1A5-576B-46BA-B724-81ED5958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5A5B1-237E-424F-A8E4-A102F696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666EE-188D-4D2E-8242-C53A9108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68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E5F1-55F4-47ED-B275-DA51B58C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98899-09D9-40C5-B618-6FA28632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96994-CF96-4658-96D4-E0C0275D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810EE-87DF-4EC7-AF8F-4140305C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66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A1423-6B01-4016-BB9C-F8DB18E0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28324-64BF-409E-B62B-500B5580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311EF-D30A-4211-818F-76EE3DA2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9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D8A5-2734-46D3-912F-149E6B5D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BDBCA-8F98-4A8A-9D9C-F87C4713B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DA403-E6B5-4AA5-A96E-1C7AAB928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95F28-4BF3-4460-9A93-EBD159D4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86163-15C5-4282-8884-A0B0BAFF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60D69-CEE6-459E-9AB0-E1CF4348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6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7388-3824-4EA0-9F7F-2EA2F8AF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4AAD2-32FB-411E-8A05-CBD33A1F9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4735E-3F8A-4839-8E76-6DCA79FE8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F4642-70DB-4BD9-BE7D-ECC0CDF5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1C17A-F3DF-4D50-B37F-1A4BB302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921CC-69AC-4DD5-BBDC-CFC9EFE7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4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CA94-CC60-47F0-918E-E3524C56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94E1-AAE0-4E81-B2F8-B87A76A66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28899-F0BF-469D-A8CF-ABAC163B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72796-3297-463F-AD55-FCBD6BFB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E82B9-E4FE-42DF-98D5-AABE50AE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85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2E88BD-3C51-45F4-8B41-32409BFF7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3ACB9-2ACA-47D9-95BB-206F7CDE5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5556-943D-48F0-8BEF-83D7418A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8BA3E-21CA-4D25-9A20-FE043FC5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73497-F0ED-4B4D-9697-A4D93980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91143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290956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4" y="6304862"/>
            <a:ext cx="8643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1107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1107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4" y="6304862"/>
            <a:ext cx="8545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6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718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76718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374574" y="6304862"/>
            <a:ext cx="8530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3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6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4" y="6304862"/>
            <a:ext cx="868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5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4" y="6304862"/>
            <a:ext cx="877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3052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468476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801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565937"/>
            <a:ext cx="7315200" cy="566739"/>
          </a:xfrm>
        </p:spPr>
        <p:txBody>
          <a:bodyPr anchor="b"/>
          <a:lstStyle>
            <a:lvl1pPr algn="l">
              <a:defRPr sz="2667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1139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32677"/>
            <a:ext cx="7315200" cy="709324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74573" y="6304862"/>
            <a:ext cx="862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1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124914"/>
            <a:ext cx="12192000" cy="733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spc="1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26" r:id="rId12"/>
    <p:sldLayoutId id="2147483683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56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FACA4-A167-4B2B-AD72-36F0F9BE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38F7-0C92-4C99-A201-33143B88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D566F-C471-40A3-AEBD-5E8CDF21C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7A55-D53F-4B9A-9880-86016B61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6145-F3EA-492A-B724-2FB114C37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CEBC0-2BE0-4A9C-8D2F-2A6B3943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0524"/>
            <a:ext cx="12192001" cy="147002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Managing Student Debt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383062" y="5182240"/>
            <a:ext cx="12167290" cy="1439126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Academic Leadership Forum</a:t>
            </a:r>
          </a:p>
          <a:p>
            <a:pPr algn="ctr"/>
            <a:r>
              <a:rPr lang="en-US" sz="2000" dirty="0"/>
              <a:t>October 30, 2019</a:t>
            </a:r>
          </a:p>
        </p:txBody>
      </p:sp>
      <p:pic>
        <p:nvPicPr>
          <p:cNvPr id="7" name="Picture 6" descr="PS_HOR_REV_CMYK_2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8B846D-ECE3-409C-8243-B3F217F93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235" y="1699987"/>
            <a:ext cx="4542090" cy="33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29DD1"/>
                </a:solidFill>
                <a:latin typeface="Rockwell" panose="02060603020205020403" pitchFamily="18" charset="0"/>
              </a:rPr>
              <a:t>Student Loan Default Rates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273" y="6356350"/>
            <a:ext cx="1026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600" i="1" dirty="0">
                <a:latin typeface="Trebuchet MS"/>
              </a:rPr>
              <a:t>Source:  U.S Department of Education – 3-year Student Loan Default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E6D76-EE05-4105-B3B4-5F5C739D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10</a:t>
            </a:fld>
            <a:endParaRPr lang="en-US"/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C7898C-B1FB-4F75-A95D-343BDD644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20730"/>
            <a:ext cx="9982199" cy="5235620"/>
          </a:xfrm>
        </p:spPr>
      </p:pic>
    </p:spTree>
    <p:extLst>
      <p:ext uri="{BB962C8B-B14F-4D97-AF65-F5344CB8AC3E}">
        <p14:creationId xmlns:p14="http://schemas.microsoft.com/office/powerpoint/2010/main" val="223757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CD406-0FFB-DA41-839C-C03F2CAD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What Can We Do About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8D5CE-6241-B142-8D4E-9A6D31C896B5}"/>
              </a:ext>
            </a:extLst>
          </p:cNvPr>
          <p:cNvSpPr txBox="1"/>
          <p:nvPr/>
        </p:nvSpPr>
        <p:spPr>
          <a:xfrm>
            <a:off x="423583" y="1943545"/>
            <a:ext cx="624129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Focus on targeted solutions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Protect vulnerable borrowers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Minimize future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Ensure degree completion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Picture 3" descr="PS_HOR_REV_CMYK_2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DB8FB0-B62A-4051-8584-F47D6EED8CF4}"/>
              </a:ext>
            </a:extLst>
          </p:cNvPr>
          <p:cNvSpPr txBox="1"/>
          <p:nvPr/>
        </p:nvSpPr>
        <p:spPr>
          <a:xfrm>
            <a:off x="11703803" y="6318338"/>
            <a:ext cx="33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FC035F-A3A7-47B9-8432-9B793B752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60" y="1943545"/>
            <a:ext cx="5611821" cy="37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raiseme">
            <a:extLst>
              <a:ext uri="{FF2B5EF4-FFF2-40B4-BE49-F238E27FC236}">
                <a16:creationId xmlns:a16="http://schemas.microsoft.com/office/drawing/2014/main" id="{AB4BA933-54DF-42E0-90CF-28B3BA01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25" y="2350273"/>
            <a:ext cx="4964572" cy="25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232" y="1074288"/>
            <a:ext cx="11507536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Targeted Solutions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56B1CB5E-AA2B-4D5C-91D6-864ABA4D2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6" y="2350274"/>
            <a:ext cx="4415981" cy="2594389"/>
          </a:xfrm>
          <a:prstGeom prst="rect">
            <a:avLst/>
          </a:prstGeom>
        </p:spPr>
      </p:pic>
      <p:pic>
        <p:nvPicPr>
          <p:cNvPr id="1030" name="Picture 6" descr="John Spadaro, Kevin Snider, Nittany Lion and Vera Spina Greenwald">
            <a:extLst>
              <a:ext uri="{FF2B5EF4-FFF2-40B4-BE49-F238E27FC236}">
                <a16:creationId xmlns:a16="http://schemas.microsoft.com/office/drawing/2014/main" id="{C638841E-FA70-4E70-A166-5000D030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77" y="2350272"/>
            <a:ext cx="3893547" cy="25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3CEF2-2AE1-48E4-B0CE-A1B86F066A95}"/>
              </a:ext>
            </a:extLst>
          </p:cNvPr>
          <p:cNvSpPr txBox="1"/>
          <p:nvPr/>
        </p:nvSpPr>
        <p:spPr>
          <a:xfrm rot="10800000" flipV="1">
            <a:off x="11824751" y="6273511"/>
            <a:ext cx="35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8826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rmAutofit/>
          </a:bodyPr>
          <a:lstStyle/>
          <a:p>
            <a:r>
              <a:rPr lang="en-US" sz="4400" dirty="0"/>
              <a:t>Impact of Targeted Solutions</a:t>
            </a:r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0300675C-A4B0-4500-8D0C-6FAC8811B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7AFD0-CEA3-4301-B549-C159A912708A}"/>
              </a:ext>
            </a:extLst>
          </p:cNvPr>
          <p:cNvSpPr txBox="1"/>
          <p:nvPr/>
        </p:nvSpPr>
        <p:spPr>
          <a:xfrm>
            <a:off x="320843" y="1350718"/>
            <a:ext cx="107290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000"/>
            </a:lvl1pPr>
          </a:lstStyle>
          <a:p>
            <a:r>
              <a:rPr lang="en-US" sz="2800" u="sng" dirty="0"/>
              <a:t>Tuition Freeze vs. 2%: </a:t>
            </a:r>
            <a:r>
              <a:rPr lang="en-US" sz="2800" dirty="0"/>
              <a:t>All resident students save $175 a semester regardless of need. </a:t>
            </a:r>
            <a:r>
              <a:rPr lang="en-US" sz="2800" b="1" dirty="0"/>
              <a:t>2019-20 Impact: $12M</a:t>
            </a:r>
          </a:p>
          <a:p>
            <a:r>
              <a:rPr lang="en-US" sz="2800" u="sng" dirty="0"/>
              <a:t>Provost Awards</a:t>
            </a:r>
            <a:r>
              <a:rPr lang="en-US" sz="2800" dirty="0"/>
              <a:t>: Awards ranged from $5K to $7K per student/per year in 2019-20, for a cumulative total of $24K to each awardee. These are need-based awards for high achieving students.</a:t>
            </a:r>
          </a:p>
          <a:p>
            <a:pPr marL="457200" lvl="2"/>
            <a:r>
              <a:rPr lang="en-US" sz="2800" dirty="0"/>
              <a:t>Notable fact: Since the Provost Awards began in 2013-14, $109M          has been awarded to 13K students. </a:t>
            </a:r>
            <a:r>
              <a:rPr lang="en-US" sz="2800" b="1" dirty="0"/>
              <a:t>2019-20 Impact: $22.4M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4C74E-06C9-4915-A4F3-57A0115966DB}"/>
              </a:ext>
            </a:extLst>
          </p:cNvPr>
          <p:cNvSpPr txBox="1"/>
          <p:nvPr/>
        </p:nvSpPr>
        <p:spPr>
          <a:xfrm>
            <a:off x="11711361" y="6213588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195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000" dirty="0"/>
              <a:t>Targeted </a:t>
            </a:r>
            <a:r>
              <a:rPr lang="en-US" sz="4400" dirty="0"/>
              <a:t>Solutions</a:t>
            </a:r>
            <a:r>
              <a:rPr lang="en-US" sz="4000" dirty="0"/>
              <a:t>—</a:t>
            </a:r>
            <a:r>
              <a:rPr lang="en-US" sz="4000" i="1" dirty="0" err="1"/>
              <a:t>RaiseMe</a:t>
            </a:r>
            <a:r>
              <a:rPr lang="en-US" sz="4000" i="1" dirty="0"/>
              <a:t> Scholarships</a:t>
            </a:r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0300675C-A4B0-4500-8D0C-6FAC8811B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7AFD0-CEA3-4301-B549-C159A912708A}"/>
              </a:ext>
            </a:extLst>
          </p:cNvPr>
          <p:cNvSpPr txBox="1"/>
          <p:nvPr/>
        </p:nvSpPr>
        <p:spPr>
          <a:xfrm>
            <a:off x="320843" y="1350718"/>
            <a:ext cx="106409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000"/>
            </a:lvl1pPr>
          </a:lstStyle>
          <a:p>
            <a:r>
              <a:rPr lang="en-US" sz="2700" dirty="0"/>
              <a:t>F</a:t>
            </a:r>
            <a:r>
              <a:rPr lang="en-US" sz="2800" dirty="0"/>
              <a:t>or students enrolled at specific PA high schools serving low-income areas</a:t>
            </a:r>
            <a:r>
              <a:rPr lang="en-US" sz="2700" dirty="0"/>
              <a:t>. Includes </a:t>
            </a:r>
            <a:r>
              <a:rPr lang="en-US" sz="2800" dirty="0"/>
              <a:t>micro-scholarships earned through outstanding work in high school.</a:t>
            </a:r>
            <a:endParaRPr lang="en-US" sz="2700" dirty="0"/>
          </a:p>
          <a:p>
            <a:r>
              <a:rPr lang="en-US" sz="2700" dirty="0"/>
              <a:t>390 awards to students on 20 campuses in 2019-20. </a:t>
            </a:r>
          </a:p>
          <a:p>
            <a:r>
              <a:rPr lang="en-US" sz="2700" dirty="0"/>
              <a:t>Awards range from $145 to $4,000 per year. </a:t>
            </a:r>
          </a:p>
          <a:p>
            <a:r>
              <a:rPr lang="en-US" sz="2700" dirty="0"/>
              <a:t>Notable fact: average first-year retention rate was 87%. </a:t>
            </a:r>
          </a:p>
          <a:p>
            <a:r>
              <a:rPr lang="en-US" sz="2700" b="1" dirty="0"/>
              <a:t>2019-20 Impact: $676K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DAE12-2FDF-4B79-BE8A-2D3A16EA68DB}"/>
              </a:ext>
            </a:extLst>
          </p:cNvPr>
          <p:cNvSpPr txBox="1"/>
          <p:nvPr/>
        </p:nvSpPr>
        <p:spPr>
          <a:xfrm>
            <a:off x="11584793" y="6213588"/>
            <a:ext cx="44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4649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Targeted Solutions—</a:t>
            </a:r>
            <a:r>
              <a:rPr lang="en-US" sz="4400" i="1" dirty="0" err="1"/>
              <a:t>PaSSS</a:t>
            </a:r>
            <a:endParaRPr lang="en-US" sz="4400" i="1" dirty="0"/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0300675C-A4B0-4500-8D0C-6FAC8811B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7AFD0-CEA3-4301-B549-C159A912708A}"/>
              </a:ext>
            </a:extLst>
          </p:cNvPr>
          <p:cNvSpPr txBox="1"/>
          <p:nvPr/>
        </p:nvSpPr>
        <p:spPr>
          <a:xfrm>
            <a:off x="320842" y="1350718"/>
            <a:ext cx="1082039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000"/>
            </a:lvl1pPr>
          </a:lstStyle>
          <a:p>
            <a:r>
              <a:rPr lang="en-US" sz="2700" dirty="0"/>
              <a:t>Pathway to Success: Summer Start bridge program to help entering students from underserved populations make a successful transition to a Commonwealth Campus. Includes $250 scholarship per credit </a:t>
            </a:r>
            <a:br>
              <a:rPr lang="en-US" sz="2700" dirty="0"/>
            </a:br>
            <a:r>
              <a:rPr lang="en-US" sz="2700" dirty="0"/>
              <a:t>for summer courses, employment, mentoring, and a “Math Academy.” </a:t>
            </a:r>
          </a:p>
          <a:p>
            <a:r>
              <a:rPr lang="en-US" sz="2700" dirty="0"/>
              <a:t>364 students across 16 campuses in 2019. </a:t>
            </a:r>
          </a:p>
          <a:p>
            <a:r>
              <a:rPr lang="en-US" sz="2700" dirty="0"/>
              <a:t>Notable fact: </a:t>
            </a:r>
            <a:r>
              <a:rPr lang="en-US" sz="2700" dirty="0" err="1"/>
              <a:t>PaSSS</a:t>
            </a:r>
            <a:r>
              <a:rPr lang="en-US" sz="2700" dirty="0"/>
              <a:t> students maintain an average GPA of 3.0. </a:t>
            </a:r>
          </a:p>
          <a:p>
            <a:r>
              <a:rPr lang="en-US" sz="2700" b="1" dirty="0"/>
              <a:t>Summer 2019 Impact: $754K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FEB35-306A-49B9-82DB-CB40B326118E}"/>
              </a:ext>
            </a:extLst>
          </p:cNvPr>
          <p:cNvSpPr txBox="1"/>
          <p:nvPr/>
        </p:nvSpPr>
        <p:spPr>
          <a:xfrm>
            <a:off x="11601394" y="63183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22604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Targeted Solutions—</a:t>
            </a:r>
            <a:r>
              <a:rPr lang="en-US" sz="4400" i="1" dirty="0"/>
              <a:t>Smart Track</a:t>
            </a:r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0300675C-A4B0-4500-8D0C-6FAC8811B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7AFD0-CEA3-4301-B549-C159A912708A}"/>
              </a:ext>
            </a:extLst>
          </p:cNvPr>
          <p:cNvSpPr txBox="1"/>
          <p:nvPr/>
        </p:nvSpPr>
        <p:spPr>
          <a:xfrm>
            <a:off x="320843" y="1350718"/>
            <a:ext cx="106409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000"/>
            </a:lvl1pPr>
          </a:lstStyle>
          <a:p>
            <a:r>
              <a:rPr lang="en-US" sz="2800" dirty="0"/>
              <a:t>Designed for distance learners who are first-time students; offers $3,000 scholarship support, mentoring, prep courses, and support.</a:t>
            </a:r>
          </a:p>
          <a:p>
            <a:r>
              <a:rPr lang="en-US" sz="2700" dirty="0"/>
              <a:t>120 students received a minimum of $1,500 in scholarship support plus additional assistance in 2018-19. </a:t>
            </a:r>
          </a:p>
          <a:p>
            <a:r>
              <a:rPr lang="en-US" sz="2700" dirty="0"/>
              <a:t>Notable fact: Participants are 34% active duty or veterans, 33% underrepresented minorities; 94% adult learners. </a:t>
            </a:r>
          </a:p>
          <a:p>
            <a:r>
              <a:rPr lang="en-US" sz="2700" b="1" dirty="0"/>
              <a:t>2018-19 Impact: $232K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A9E19-6F15-4425-9162-7A9E8BE09E09}"/>
              </a:ext>
            </a:extLst>
          </p:cNvPr>
          <p:cNvSpPr txBox="1"/>
          <p:nvPr/>
        </p:nvSpPr>
        <p:spPr>
          <a:xfrm>
            <a:off x="11639928" y="6265557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2872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400" dirty="0"/>
              <a:t>Targeted Solutions—STEP</a:t>
            </a:r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0300675C-A4B0-4500-8D0C-6FAC8811B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7AFD0-CEA3-4301-B549-C159A912708A}"/>
              </a:ext>
            </a:extLst>
          </p:cNvPr>
          <p:cNvSpPr txBox="1"/>
          <p:nvPr/>
        </p:nvSpPr>
        <p:spPr>
          <a:xfrm>
            <a:off x="320843" y="1202128"/>
            <a:ext cx="106409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000"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Student Transitional Experience Program helps undergraduates successfully transition to University Park after 2 years at a Commonwealth Campus; Includes a scholarship, 2 courses that meet degree requirements, a professional seminar, mentoring, and networking experiences.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40 students awarded a minimum of $1,500 in summer 2019.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Notable fact: At Smeal, one of the originating colleges, 4-yr and </a:t>
            </a:r>
            <a:br>
              <a:rPr lang="en-US" sz="2800" dirty="0"/>
            </a:br>
            <a:r>
              <a:rPr lang="en-US" sz="2800" dirty="0"/>
              <a:t>6-yr graduation rates for STEP cohorts are</a:t>
            </a:r>
            <a:r>
              <a:rPr lang="en-US" sz="2800"/>
              <a:t>: 4-yr </a:t>
            </a:r>
            <a:r>
              <a:rPr lang="en-US" sz="2800" dirty="0"/>
              <a:t>is 96.4% </a:t>
            </a:r>
            <a:r>
              <a:rPr lang="en-US" sz="2800"/>
              <a:t>and 6-yr </a:t>
            </a:r>
            <a:r>
              <a:rPr lang="en-US" sz="2800" dirty="0"/>
              <a:t>is 98.3%, both higher than for </a:t>
            </a:r>
            <a:r>
              <a:rPr lang="en-US" sz="2800"/>
              <a:t>non-STEP counterparts.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Summer 2019 Impact: $95K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E0AFC-FB6B-435C-977D-55545DB27EEC}"/>
              </a:ext>
            </a:extLst>
          </p:cNvPr>
          <p:cNvSpPr txBox="1"/>
          <p:nvPr/>
        </p:nvSpPr>
        <p:spPr>
          <a:xfrm>
            <a:off x="11574163" y="6318338"/>
            <a:ext cx="68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7065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402" y="168808"/>
            <a:ext cx="11777021" cy="1143000"/>
          </a:xfrm>
        </p:spPr>
        <p:txBody>
          <a:bodyPr>
            <a:noAutofit/>
          </a:bodyPr>
          <a:lstStyle/>
          <a:p>
            <a:r>
              <a:rPr lang="en-US" sz="4400" dirty="0"/>
              <a:t>Targeted Solutions—Complete Penn State</a:t>
            </a:r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0300675C-A4B0-4500-8D0C-6FAC8811B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7AFD0-CEA3-4301-B549-C159A912708A}"/>
              </a:ext>
            </a:extLst>
          </p:cNvPr>
          <p:cNvSpPr txBox="1"/>
          <p:nvPr/>
        </p:nvSpPr>
        <p:spPr>
          <a:xfrm>
            <a:off x="320843" y="1350718"/>
            <a:ext cx="106409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000"/>
            </a:lvl1pPr>
          </a:lstStyle>
          <a:p>
            <a:r>
              <a:rPr lang="en-US" sz="2800" dirty="0"/>
              <a:t>Addresses situations when students in good academic standing within 30 credits of completing their degree walk away due to some unforeseen challenge.</a:t>
            </a:r>
          </a:p>
          <a:p>
            <a:r>
              <a:rPr lang="en-US" sz="2800" dirty="0"/>
              <a:t>In just over a year, 339 students from 15 campuses and 11 colleges have been assisted by the program. </a:t>
            </a:r>
          </a:p>
          <a:p>
            <a:r>
              <a:rPr lang="en-US" sz="2800" dirty="0"/>
              <a:t>Notable fact: To date, 273 have graduated and an additional 59 will graduate in summer or fall. </a:t>
            </a:r>
          </a:p>
          <a:p>
            <a:r>
              <a:rPr lang="en-US" sz="2800" b="1" dirty="0"/>
              <a:t>2018-19 Impact: $1.0M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F575E-DBF5-40D5-ACE6-3F4BA5055907}"/>
              </a:ext>
            </a:extLst>
          </p:cNvPr>
          <p:cNvSpPr txBox="1"/>
          <p:nvPr/>
        </p:nvSpPr>
        <p:spPr>
          <a:xfrm>
            <a:off x="11647163" y="6318338"/>
            <a:ext cx="45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7988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rmAutofit/>
          </a:bodyPr>
          <a:lstStyle/>
          <a:p>
            <a:r>
              <a:rPr lang="en-US" sz="4400" dirty="0"/>
              <a:t>Impact of Open Doors</a:t>
            </a:r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0300675C-A4B0-4500-8D0C-6FAC8811B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7AFD0-CEA3-4301-B549-C159A912708A}"/>
              </a:ext>
            </a:extLst>
          </p:cNvPr>
          <p:cNvSpPr txBox="1"/>
          <p:nvPr/>
        </p:nvSpPr>
        <p:spPr>
          <a:xfrm>
            <a:off x="244139" y="1311808"/>
            <a:ext cx="638842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000"/>
            </a:lvl1pPr>
          </a:lstStyle>
          <a:p>
            <a:r>
              <a:rPr lang="en-US" sz="2800" dirty="0"/>
              <a:t>906 donors have contributed to </a:t>
            </a:r>
            <a:br>
              <a:rPr lang="en-US" sz="2800" dirty="0"/>
            </a:br>
            <a:r>
              <a:rPr lang="en-US" sz="2800" dirty="0"/>
              <a:t>546 endowments; </a:t>
            </a:r>
          </a:p>
          <a:p>
            <a:r>
              <a:rPr lang="en-US" sz="2800" dirty="0"/>
              <a:t>$2.8M has been awarded to </a:t>
            </a:r>
            <a:br>
              <a:rPr lang="en-US" sz="2800" dirty="0"/>
            </a:br>
            <a:r>
              <a:rPr lang="en-US" sz="2800" dirty="0"/>
              <a:t>1,305 students. </a:t>
            </a:r>
          </a:p>
          <a:p>
            <a:r>
              <a:rPr lang="en-US" sz="2800" dirty="0"/>
              <a:t>Average award: $2,146. </a:t>
            </a:r>
          </a:p>
          <a:p>
            <a:r>
              <a:rPr lang="en-US" sz="2800" dirty="0"/>
              <a:t>Notable fact: Recipients have higher retention rates, higher grade point averages, and </a:t>
            </a:r>
            <a:r>
              <a:rPr lang="en-US" sz="2800"/>
              <a:t>lower late drop </a:t>
            </a:r>
            <a:r>
              <a:rPr lang="en-US" sz="2800" dirty="0"/>
              <a:t>rates than the comparable population. 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6F73A-4E12-4225-B9F1-0EEE330C9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795"/>
          <a:stretch/>
        </p:blipFill>
        <p:spPr>
          <a:xfrm>
            <a:off x="6816975" y="1792288"/>
            <a:ext cx="5011404" cy="4264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53B6F8-1632-41B8-B5C3-AABFFF5CE3A8}"/>
              </a:ext>
            </a:extLst>
          </p:cNvPr>
          <p:cNvSpPr/>
          <p:nvPr/>
        </p:nvSpPr>
        <p:spPr>
          <a:xfrm>
            <a:off x="7708135" y="1145957"/>
            <a:ext cx="3614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Open Doors Programs Scholarships </a:t>
            </a:r>
            <a:br>
              <a:rPr lang="en-US" b="1" dirty="0">
                <a:latin typeface="Franklin Gothic Book" panose="020B0503020102020204" pitchFamily="34" charset="0"/>
              </a:rPr>
            </a:br>
            <a:r>
              <a:rPr lang="en-US" b="1" dirty="0">
                <a:latin typeface="Franklin Gothic Book" panose="020B0503020102020204" pitchFamily="34" charset="0"/>
              </a:rPr>
              <a:t>2017-2019 Summary by Program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34C98-4489-4D75-8C6C-FC70B55A626E}"/>
              </a:ext>
            </a:extLst>
          </p:cNvPr>
          <p:cNvSpPr txBox="1"/>
          <p:nvPr/>
        </p:nvSpPr>
        <p:spPr>
          <a:xfrm>
            <a:off x="11648115" y="6319860"/>
            <a:ext cx="44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7091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643323"/>
            <a:ext cx="11507536" cy="1143000"/>
          </a:xfrm>
        </p:spPr>
        <p:txBody>
          <a:bodyPr>
            <a:noAutofit/>
          </a:bodyPr>
          <a:lstStyle/>
          <a:p>
            <a:r>
              <a:rPr lang="en-US" sz="4000" dirty="0"/>
              <a:t>Keys to Managing Student Debt at Penn State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50AEA1-A791-40C4-96A2-A105A63B8C4C}"/>
              </a:ext>
            </a:extLst>
          </p:cNvPr>
          <p:cNvSpPr/>
          <p:nvPr/>
        </p:nvSpPr>
        <p:spPr>
          <a:xfrm>
            <a:off x="320843" y="2017075"/>
            <a:ext cx="6283074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Controlling the Total </a:t>
            </a:r>
            <a:r>
              <a:rPr lang="en-US" sz="2800" dirty="0">
                <a:solidFill>
                  <a:prstClr val="black"/>
                </a:solidFill>
                <a:latin typeface="Franklin Gothic Book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Attendance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Franklin Gothic Book"/>
              </a:rPr>
              <a:t>Financial Literacy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Ensuring Graduation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Franklin Gothic Book"/>
              </a:rPr>
              <a:t>Promoting Career Success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190A8-224B-4A7B-B882-0E60DE3626D1}"/>
              </a:ext>
            </a:extLst>
          </p:cNvPr>
          <p:cNvSpPr txBox="1"/>
          <p:nvPr/>
        </p:nvSpPr>
        <p:spPr>
          <a:xfrm>
            <a:off x="11668720" y="631833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97CA2-3312-457D-BBB2-459F6B42B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036" y="2204820"/>
            <a:ext cx="5501002" cy="36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6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076" y="487089"/>
            <a:ext cx="11507536" cy="1143000"/>
          </a:xfrm>
        </p:spPr>
        <p:txBody>
          <a:bodyPr>
            <a:noAutofit/>
          </a:bodyPr>
          <a:lstStyle/>
          <a:p>
            <a:r>
              <a:rPr lang="en-US" sz="4400" dirty="0"/>
              <a:t>Total Impact of Philanthropy: </a:t>
            </a:r>
            <a:br>
              <a:rPr lang="en-US" sz="4400" dirty="0"/>
            </a:br>
            <a:endParaRPr lang="en-US" sz="4000" i="1" dirty="0"/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0300675C-A4B0-4500-8D0C-6FAC8811B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634C98-4489-4D75-8C6C-FC70B55A626E}"/>
              </a:ext>
            </a:extLst>
          </p:cNvPr>
          <p:cNvSpPr txBox="1"/>
          <p:nvPr/>
        </p:nvSpPr>
        <p:spPr>
          <a:xfrm>
            <a:off x="11648115" y="6319860"/>
            <a:ext cx="43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E9406-4038-4A20-95A2-E5546FD5CA4A}"/>
              </a:ext>
            </a:extLst>
          </p:cNvPr>
          <p:cNvSpPr txBox="1"/>
          <p:nvPr/>
        </p:nvSpPr>
        <p:spPr>
          <a:xfrm>
            <a:off x="220076" y="1266950"/>
            <a:ext cx="638842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000"/>
            </a:lvl1pPr>
          </a:lstStyle>
          <a:p>
            <a:r>
              <a:rPr lang="en-US" dirty="0"/>
              <a:t>809 new scholarships inspired by the matching program.</a:t>
            </a:r>
          </a:p>
          <a:p>
            <a:r>
              <a:rPr lang="en-US" dirty="0"/>
              <a:t>$188.1M in endowed student support.</a:t>
            </a:r>
          </a:p>
          <a:p>
            <a:r>
              <a:rPr lang="en-US" dirty="0"/>
              <a:t>$8.5M in annual support once endowments are fully funded.</a:t>
            </a:r>
          </a:p>
          <a:p>
            <a:r>
              <a:rPr lang="en-US" dirty="0"/>
              <a:t>In total, we’ve raised more than $330M in the Open Doors campaign imperative.</a:t>
            </a:r>
          </a:p>
          <a:p>
            <a:pPr marL="0" indent="0">
              <a:buNone/>
            </a:pPr>
            <a:endParaRPr lang="en-US" sz="2800" b="1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5" name="Picture 14" descr="A clock tower in front of a building&#10;&#10;Description automatically generated">
            <a:extLst>
              <a:ext uri="{FF2B5EF4-FFF2-40B4-BE49-F238E27FC236}">
                <a16:creationId xmlns:a16="http://schemas.microsoft.com/office/drawing/2014/main" id="{AF4150F3-24BA-43D9-AFC3-797EBCC6F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35" y="1630089"/>
            <a:ext cx="5019968" cy="33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7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84" y="1147198"/>
            <a:ext cx="11507536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Advising and Institutional Support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4608F02-AF16-4719-ADD3-C143EF1AB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0" y="2596581"/>
            <a:ext cx="3048927" cy="253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9A581-83C9-45F1-B470-72759AB1D851}"/>
              </a:ext>
            </a:extLst>
          </p:cNvPr>
          <p:cNvSpPr txBox="1"/>
          <p:nvPr/>
        </p:nvSpPr>
        <p:spPr>
          <a:xfrm>
            <a:off x="11617415" y="6264995"/>
            <a:ext cx="46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3" name="Picture 2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E48FC5A5-CC69-4869-ACE8-8CEBB4801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9" y="2596581"/>
            <a:ext cx="4499883" cy="2531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5F0A8-A74F-4710-98CB-B90B07D5F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287" y="2599048"/>
            <a:ext cx="3790115" cy="25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1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" y="168808"/>
            <a:ext cx="11969325" cy="1143000"/>
          </a:xfrm>
        </p:spPr>
        <p:txBody>
          <a:bodyPr>
            <a:noAutofit/>
          </a:bodyPr>
          <a:lstStyle/>
          <a:p>
            <a:r>
              <a:rPr lang="en-US" sz="3400" dirty="0"/>
              <a:t>Sokolov-Miller Family Financial and Life Skills Center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8E3A-47B8-9840-B770-9576C54ECD77}"/>
              </a:ext>
            </a:extLst>
          </p:cNvPr>
          <p:cNvSpPr txBox="1"/>
          <p:nvPr/>
        </p:nvSpPr>
        <p:spPr>
          <a:xfrm>
            <a:off x="334589" y="1228397"/>
            <a:ext cx="103181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Named No. 13 in the top college financial literacy programs in the nation for 2019; No. 1 in the Big Ten.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Received a generous endowment from the Sokolov-Miller family in July 2018 that expanded the operation to: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5 full-time staff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2 graduate assistants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10 student ambassadors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Received $100K gift from PSECU; $150K from PNC to support </a:t>
            </a:r>
            <a:br>
              <a:rPr lang="en-US" sz="2800" dirty="0"/>
            </a:br>
            <a:r>
              <a:rPr lang="en-US" sz="2800" dirty="0"/>
              <a:t>self-study modules and expand outreach. </a:t>
            </a:r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196EC2EB-55B6-4330-B488-5D10BEEC1F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710317-ADCB-4539-A756-9694A1B59187}"/>
              </a:ext>
            </a:extLst>
          </p:cNvPr>
          <p:cNvSpPr txBox="1"/>
          <p:nvPr/>
        </p:nvSpPr>
        <p:spPr>
          <a:xfrm>
            <a:off x="0" y="5744624"/>
            <a:ext cx="187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LendEDU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A0B1B8-A6BA-4848-B8D5-A65D6A398AE7}"/>
              </a:ext>
            </a:extLst>
          </p:cNvPr>
          <p:cNvSpPr txBox="1">
            <a:spLocks/>
          </p:cNvSpPr>
          <p:nvPr/>
        </p:nvSpPr>
        <p:spPr>
          <a:xfrm>
            <a:off x="3380509" y="5494400"/>
            <a:ext cx="8811491" cy="619556"/>
          </a:xfrm>
          <a:prstGeom prst="rect">
            <a:avLst/>
          </a:prstGeom>
          <a:solidFill>
            <a:srgbClr val="15325B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600" b="1" i="0" kern="1200">
                <a:solidFill>
                  <a:schemeClr val="accent1"/>
                </a:solidFill>
                <a:latin typeface="Rockwell"/>
                <a:ea typeface="+mj-ea"/>
                <a:cs typeface="Rockwell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financialliteracy.psu.edu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0337A-354E-4F5D-8975-73703BBD4139}"/>
              </a:ext>
            </a:extLst>
          </p:cNvPr>
          <p:cNvSpPr txBox="1"/>
          <p:nvPr/>
        </p:nvSpPr>
        <p:spPr>
          <a:xfrm>
            <a:off x="11631257" y="6318338"/>
            <a:ext cx="45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73775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6F8E3A-47B8-9840-B770-9576C54ECD77}"/>
              </a:ext>
            </a:extLst>
          </p:cNvPr>
          <p:cNvSpPr txBox="1"/>
          <p:nvPr/>
        </p:nvSpPr>
        <p:spPr>
          <a:xfrm>
            <a:off x="229401" y="1433479"/>
            <a:ext cx="81680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First Year Experience: 499 sessions since 2013.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202 classes reaching 5,000 students last year.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One-on-one staff and peer counseling sessions. </a:t>
            </a:r>
          </a:p>
          <a:p>
            <a:pPr marL="914400" lvl="1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700" dirty="0"/>
              <a:t>388 personal meetings last year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Mentoring program with alumni.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Bi-monthly webinars; 24 held last year.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Financial literacy programs for student-athletes.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ZOOM presentations to Commonwealth Campuses.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Pilot peer mentoring program at Penn State </a:t>
            </a:r>
            <a:br>
              <a:rPr lang="en-US" sz="2700" dirty="0"/>
            </a:br>
            <a:r>
              <a:rPr lang="en-US" sz="2700" dirty="0"/>
              <a:t>New Kensington.</a:t>
            </a:r>
          </a:p>
          <a:p>
            <a:endParaRPr lang="en-US" sz="2700" dirty="0"/>
          </a:p>
          <a:p>
            <a:pPr>
              <a:buClr>
                <a:schemeClr val="tx1"/>
              </a:buClr>
            </a:pPr>
            <a:endParaRPr lang="en-US" sz="2700" dirty="0"/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196EC2EB-55B6-4330-B488-5D10BEEC1F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AE52A-F809-491B-8C9B-B63CAE5E5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060" y="1776689"/>
            <a:ext cx="4745565" cy="3020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76A3D-814C-435A-BFF4-88E03D0F0554}"/>
              </a:ext>
            </a:extLst>
          </p:cNvPr>
          <p:cNvSpPr txBox="1"/>
          <p:nvPr/>
        </p:nvSpPr>
        <p:spPr>
          <a:xfrm>
            <a:off x="11601394" y="63183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755E4D-DFE4-4C82-8DF0-CA09C4093A2B}"/>
              </a:ext>
            </a:extLst>
          </p:cNvPr>
          <p:cNvSpPr txBox="1">
            <a:spLocks/>
          </p:cNvSpPr>
          <p:nvPr/>
        </p:nvSpPr>
        <p:spPr>
          <a:xfrm>
            <a:off x="114300" y="168808"/>
            <a:ext cx="119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600" b="1" i="0" kern="1200">
                <a:solidFill>
                  <a:schemeClr val="accent1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sz="3400"/>
              <a:t>Sokolov-Miller Family Financial and Life Skills Center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950958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29DD1"/>
                </a:solidFill>
                <a:latin typeface="Rockwell" panose="02060603020205020403" pitchFamily="18" charset="0"/>
              </a:rPr>
              <a:t>Academic Advising Drives Student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8E3A-47B8-9840-B770-9576C54ECD77}"/>
              </a:ext>
            </a:extLst>
          </p:cNvPr>
          <p:cNvSpPr txBox="1"/>
          <p:nvPr/>
        </p:nvSpPr>
        <p:spPr>
          <a:xfrm>
            <a:off x="243725" y="1719652"/>
            <a:ext cx="724288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Goes beyond selecting classes and checking degree requirements.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Sustained conversation to bring together the many parts of education and to transition to post-graduate life.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It’s about intentionality and impact.</a:t>
            </a:r>
          </a:p>
          <a:p>
            <a:pPr>
              <a:buClr>
                <a:schemeClr val="tx1"/>
              </a:buClr>
            </a:pPr>
            <a:endParaRPr lang="en-US" sz="2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076EF51-462D-451B-9323-93880FEB3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197278"/>
              </p:ext>
            </p:extLst>
          </p:nvPr>
        </p:nvGraphicFramePr>
        <p:xfrm>
          <a:off x="6455237" y="1159525"/>
          <a:ext cx="650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8CC4B-A576-4D75-A7A9-51E841A4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7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400" dirty="0"/>
              <a:t>Starfish Facilitates Connections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8E3A-47B8-9840-B770-9576C54ECD77}"/>
              </a:ext>
            </a:extLst>
          </p:cNvPr>
          <p:cNvSpPr txBox="1"/>
          <p:nvPr/>
        </p:nvSpPr>
        <p:spPr>
          <a:xfrm>
            <a:off x="320842" y="1311808"/>
            <a:ext cx="7100037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Introduced university-wide in 2015.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Allows </a:t>
            </a:r>
            <a:r>
              <a:rPr lang="en-US" sz="2600" u="sng" dirty="0"/>
              <a:t>all</a:t>
            </a:r>
            <a:r>
              <a:rPr lang="en-US" sz="2600" dirty="0"/>
              <a:t> academic advisers to use the same platform to maintain advising notes and monitor student progress.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Identifies at-risk students in real time and connects students to valuable services.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Serves undergraduate and graduate students.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Allows easy appointment scheduling.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New data analytics will further improve effectiveness.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Clr>
                <a:schemeClr val="tx1"/>
              </a:buClr>
            </a:pPr>
            <a:endParaRPr lang="en-US" sz="2600" dirty="0"/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196EC2EB-55B6-4330-B488-5D10BEEC1F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CA75F7-DAB3-4A87-9247-4DD8E2F33A61}"/>
              </a:ext>
            </a:extLst>
          </p:cNvPr>
          <p:cNvSpPr txBox="1"/>
          <p:nvPr/>
        </p:nvSpPr>
        <p:spPr>
          <a:xfrm>
            <a:off x="11601394" y="63183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40FB0-39B2-4FB4-943F-3D1DEB7E8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880" y="2112384"/>
            <a:ext cx="4656820" cy="3099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553AE-8E60-4F80-9BAA-87A85E41A7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454" b="29551"/>
          <a:stretch/>
        </p:blipFill>
        <p:spPr>
          <a:xfrm>
            <a:off x="9690703" y="500678"/>
            <a:ext cx="2180454" cy="7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0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400" dirty="0"/>
              <a:t>Starfish Impact (2018-2019)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8E3A-47B8-9840-B770-9576C54ECD77}"/>
              </a:ext>
            </a:extLst>
          </p:cNvPr>
          <p:cNvSpPr txBox="1"/>
          <p:nvPr/>
        </p:nvSpPr>
        <p:spPr>
          <a:xfrm>
            <a:off x="320843" y="1311808"/>
            <a:ext cx="10374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196EC2EB-55B6-4330-B488-5D10BEEC1F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1A7E1A-063C-4DEF-B563-975E87959281}"/>
              </a:ext>
            </a:extLst>
          </p:cNvPr>
          <p:cNvSpPr txBox="1"/>
          <p:nvPr/>
        </p:nvSpPr>
        <p:spPr>
          <a:xfrm>
            <a:off x="320843" y="1311808"/>
            <a:ext cx="10729075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50,000+ unique students heard from at least one instructor </a:t>
            </a:r>
            <a:br>
              <a:rPr lang="en-US" sz="2800" dirty="0"/>
            </a:br>
            <a:r>
              <a:rPr lang="en-US" sz="2800" dirty="0"/>
              <a:t>about their course progress.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49,339 students scheduled 159,657 academic advising appointments with 808 different advisers.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11,972 students scheduled 26,280 meetings with 575 other people who are here to help—Instructors, Financial </a:t>
            </a:r>
            <a:br>
              <a:rPr lang="en-US" sz="2800" dirty="0"/>
            </a:br>
            <a:r>
              <a:rPr lang="en-US" sz="2800" dirty="0"/>
              <a:t>Aid coordinators, Fellowships directors, College Engagement specialists, Study Abroad counselors and others.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endParaRPr lang="en-US" sz="2800" dirty="0"/>
          </a:p>
          <a:p>
            <a:pPr lvl="2"/>
            <a:br>
              <a:rPr lang="en-US" sz="2800" dirty="0"/>
            </a:b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40AC7-C44A-475B-98A4-5BA3F21DC251}"/>
              </a:ext>
            </a:extLst>
          </p:cNvPr>
          <p:cNvSpPr txBox="1"/>
          <p:nvPr/>
        </p:nvSpPr>
        <p:spPr>
          <a:xfrm rot="10800000" flipV="1">
            <a:off x="11631108" y="6358909"/>
            <a:ext cx="56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0E2803-01D8-4A22-8F5A-09D69CA516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54" b="29551"/>
          <a:stretch/>
        </p:blipFill>
        <p:spPr>
          <a:xfrm>
            <a:off x="9690703" y="500678"/>
            <a:ext cx="2180454" cy="7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184" y="1147198"/>
            <a:ext cx="11879724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Career Services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pic>
        <p:nvPicPr>
          <p:cNvPr id="6" name="Picture 5" descr="A group of people standing in front of a box&#10;&#10;Description automatically generated">
            <a:extLst>
              <a:ext uri="{FF2B5EF4-FFF2-40B4-BE49-F238E27FC236}">
                <a16:creationId xmlns:a16="http://schemas.microsoft.com/office/drawing/2014/main" id="{87C8532B-9630-4710-800F-D9F51AB6A4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5" y="2478795"/>
            <a:ext cx="3701099" cy="2523096"/>
          </a:xfrm>
          <a:prstGeom prst="rect">
            <a:avLst/>
          </a:prstGeom>
        </p:spPr>
      </p:pic>
      <p:pic>
        <p:nvPicPr>
          <p:cNvPr id="8" name="Picture 7" descr="A crowd of people&#10;&#10;Description automatically generated">
            <a:extLst>
              <a:ext uri="{FF2B5EF4-FFF2-40B4-BE49-F238E27FC236}">
                <a16:creationId xmlns:a16="http://schemas.microsoft.com/office/drawing/2014/main" id="{E46FC99B-638B-4865-B596-EC26FA4C4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060" y="2511061"/>
            <a:ext cx="4428141" cy="2490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13F115-68AD-4685-A943-1EB3451113A7}"/>
              </a:ext>
            </a:extLst>
          </p:cNvPr>
          <p:cNvSpPr txBox="1"/>
          <p:nvPr/>
        </p:nvSpPr>
        <p:spPr>
          <a:xfrm>
            <a:off x="11641069" y="6318338"/>
            <a:ext cx="44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</a:t>
            </a:r>
          </a:p>
        </p:txBody>
      </p:sp>
      <p:pic>
        <p:nvPicPr>
          <p:cNvPr id="4" name="Picture 3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A88F93A-ECC3-4F41-9D4C-2C5CE3184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28" y="2511061"/>
            <a:ext cx="3733327" cy="24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400" dirty="0"/>
              <a:t>Penn State Career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8E3A-47B8-9840-B770-9576C54ECD77}"/>
              </a:ext>
            </a:extLst>
          </p:cNvPr>
          <p:cNvSpPr txBox="1"/>
          <p:nvPr/>
        </p:nvSpPr>
        <p:spPr>
          <a:xfrm>
            <a:off x="320843" y="1311808"/>
            <a:ext cx="10374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196EC2EB-55B6-4330-B488-5D10BEEC1F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6CDC1-B7F6-4EB6-B71B-DA39C45B7A3E}"/>
              </a:ext>
            </a:extLst>
          </p:cNvPr>
          <p:cNvSpPr txBox="1"/>
          <p:nvPr/>
        </p:nvSpPr>
        <p:spPr>
          <a:xfrm>
            <a:off x="320842" y="1190620"/>
            <a:ext cx="10240478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Since 2018, a single, integrated career enterprise system for </a:t>
            </a:r>
            <a:br>
              <a:rPr lang="en-GB" sz="2800" dirty="0">
                <a:solidFill>
                  <a:schemeClr val="tx2"/>
                </a:solidFill>
              </a:rPr>
            </a:br>
            <a:r>
              <a:rPr lang="en-GB" sz="2800" dirty="0">
                <a:solidFill>
                  <a:schemeClr val="tx2"/>
                </a:solidFill>
              </a:rPr>
              <a:t>37 career units across Penn State.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</a:rPr>
              <a:t>Provides access to </a:t>
            </a:r>
            <a:r>
              <a:rPr lang="en-GB" sz="2800" b="1" dirty="0">
                <a:solidFill>
                  <a:schemeClr val="tx2"/>
                </a:solidFill>
              </a:rPr>
              <a:t>all</a:t>
            </a:r>
            <a:r>
              <a:rPr lang="en-GB" sz="2800" dirty="0">
                <a:solidFill>
                  <a:schemeClr val="tx2"/>
                </a:solidFill>
              </a:rPr>
              <a:t> jobs and services for </a:t>
            </a:r>
            <a:r>
              <a:rPr lang="en-GB" sz="2800" b="1" dirty="0">
                <a:solidFill>
                  <a:schemeClr val="tx2"/>
                </a:solidFill>
              </a:rPr>
              <a:t>all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br>
              <a:rPr lang="en-GB" sz="2800" dirty="0">
                <a:solidFill>
                  <a:schemeClr val="tx2"/>
                </a:solidFill>
              </a:rPr>
            </a:br>
            <a:r>
              <a:rPr lang="en-GB" sz="2800" dirty="0">
                <a:solidFill>
                  <a:schemeClr val="tx2"/>
                </a:solidFill>
              </a:rPr>
              <a:t>students and alumni.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tx2"/>
                </a:solidFill>
              </a:rPr>
              <a:t>Allows employers to post career opportunities on </a:t>
            </a:r>
            <a:br>
              <a:rPr lang="en-GB" sz="2800" dirty="0">
                <a:solidFill>
                  <a:schemeClr val="tx2"/>
                </a:solidFill>
              </a:rPr>
            </a:br>
            <a:r>
              <a:rPr lang="en-GB" sz="2800" b="1" dirty="0">
                <a:solidFill>
                  <a:schemeClr val="tx2"/>
                </a:solidFill>
              </a:rPr>
              <a:t>one</a:t>
            </a:r>
            <a:r>
              <a:rPr lang="en-GB" sz="2800" dirty="0">
                <a:solidFill>
                  <a:schemeClr val="tx2"/>
                </a:solidFill>
              </a:rPr>
              <a:t> central system.   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2"/>
                </a:solidFill>
              </a:rPr>
              <a:t>Enables both university-wide reporting and college-specific/campus-specific reporting of career success activity.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Penn State is a national leader among large universities for holistically, collaboratively managing career services.</a:t>
            </a:r>
          </a:p>
          <a:p>
            <a:pPr lvl="1">
              <a:spcBef>
                <a:spcPts val="600"/>
              </a:spcBef>
            </a:pPr>
            <a:endParaRPr lang="en-US" sz="2800" dirty="0">
              <a:solidFill>
                <a:schemeClr val="tx2"/>
              </a:solidFill>
              <a:latin typeface="Serifa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84481-20E7-4E22-ABD6-03B47518CB02}"/>
              </a:ext>
            </a:extLst>
          </p:cNvPr>
          <p:cNvSpPr txBox="1"/>
          <p:nvPr/>
        </p:nvSpPr>
        <p:spPr>
          <a:xfrm>
            <a:off x="11664393" y="63198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2789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4400" dirty="0"/>
              <a:t>The Largest College Career Operation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8E3A-47B8-9840-B770-9576C54ECD77}"/>
              </a:ext>
            </a:extLst>
          </p:cNvPr>
          <p:cNvSpPr txBox="1"/>
          <p:nvPr/>
        </p:nvSpPr>
        <p:spPr>
          <a:xfrm>
            <a:off x="320843" y="1311808"/>
            <a:ext cx="10374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196EC2EB-55B6-4330-B488-5D10BEEC1F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6CDC1-B7F6-4EB6-B71B-DA39C45B7A3E}"/>
              </a:ext>
            </a:extLst>
          </p:cNvPr>
          <p:cNvSpPr txBox="1"/>
          <p:nvPr/>
        </p:nvSpPr>
        <p:spPr>
          <a:xfrm>
            <a:off x="320843" y="1190623"/>
            <a:ext cx="1037486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2"/>
                </a:solidFill>
              </a:rPr>
              <a:t>In 2017-2018…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73 Career Fairs; 4,675 employers; 33,315 students/alumni; 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Fall Career Fair alone: 550 employers and 10,000 students.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17,000 on-campus interviews annually.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44 interview rooms in Career Services Center.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42,898 individual career coaching sessions annually.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1,934 career workshops/events: 67,696 participants.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78 career courses taught to 2,597 students.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F647A-BB20-4F8A-8B93-03FB87BA07F9}"/>
              </a:ext>
            </a:extLst>
          </p:cNvPr>
          <p:cNvSpPr txBox="1"/>
          <p:nvPr/>
        </p:nvSpPr>
        <p:spPr>
          <a:xfrm>
            <a:off x="11601394" y="631986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9931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68048"/>
            <a:ext cx="11109157" cy="1143000"/>
          </a:xfrm>
        </p:spPr>
        <p:txBody>
          <a:bodyPr>
            <a:noAutofit/>
          </a:bodyPr>
          <a:lstStyle/>
          <a:p>
            <a:r>
              <a:rPr lang="en-US" sz="4000" dirty="0"/>
              <a:t>A National Primer on Debt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564DA2-0B44-47E9-89BF-F2650F42A15C}"/>
              </a:ext>
            </a:extLst>
          </p:cNvPr>
          <p:cNvSpPr txBox="1"/>
          <p:nvPr/>
        </p:nvSpPr>
        <p:spPr>
          <a:xfrm>
            <a:off x="375392" y="1101593"/>
            <a:ext cx="1105460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Annual increases in student debt are declining steadily.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More students are borrowing.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Grants-in-aid are now almost 2 times the amount of loans for undergraduates.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Federally subsidized loans are steadily declining; risk growing with rise in private lenders.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1/3 of the $1.5 trillion debt was borrowed by the top income holders.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36% of borrowers owe less than $10,000 and 57% of borrowers own less than $20,000; </a:t>
            </a:r>
            <a:r>
              <a:rPr lang="en-US" sz="2200" dirty="0">
                <a:solidFill>
                  <a:prstClr val="black"/>
                </a:solidFill>
              </a:rPr>
              <a:t>medical and law students are the biggest borrowers.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For-profits dominate student debt loads.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Time to degree and age are highly correlated with debt loads.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Lifestyle borrowing contributes to student debt (Indiana University financial literacy programming resulted in $30M in reduced borrowing/less debt.)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Students who don’t graduate are 3 times as likely to default.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2B888-429F-45DD-AB11-C365B4DD530D}"/>
              </a:ext>
            </a:extLst>
          </p:cNvPr>
          <p:cNvSpPr txBox="1"/>
          <p:nvPr/>
        </p:nvSpPr>
        <p:spPr>
          <a:xfrm>
            <a:off x="11615351" y="629025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1908D-ECE7-4047-939A-DD5C8656A34A}"/>
              </a:ext>
            </a:extLst>
          </p:cNvPr>
          <p:cNvSpPr txBox="1"/>
          <p:nvPr/>
        </p:nvSpPr>
        <p:spPr>
          <a:xfrm>
            <a:off x="8230527" y="5894242"/>
            <a:ext cx="4044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Sandy Baum, Urban Institute, to APLU in June 2019</a:t>
            </a:r>
          </a:p>
        </p:txBody>
      </p:sp>
    </p:spTree>
    <p:extLst>
      <p:ext uri="{BB962C8B-B14F-4D97-AF65-F5344CB8AC3E}">
        <p14:creationId xmlns:p14="http://schemas.microsoft.com/office/powerpoint/2010/main" val="3193848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843" y="168808"/>
            <a:ext cx="11507536" cy="1143000"/>
          </a:xfrm>
        </p:spPr>
        <p:txBody>
          <a:bodyPr>
            <a:noAutofit/>
          </a:bodyPr>
          <a:lstStyle/>
          <a:p>
            <a:r>
              <a:rPr lang="en-US" sz="3800" dirty="0"/>
              <a:t>Penn State Students are Career Ready:</a:t>
            </a:r>
            <a:br>
              <a:rPr lang="en-US" sz="3800" dirty="0"/>
            </a:br>
            <a:r>
              <a:rPr lang="en-US" sz="4000" i="1" dirty="0">
                <a:solidFill>
                  <a:srgbClr val="629DD1"/>
                </a:solidFill>
              </a:rPr>
              <a:t>Feedback from Employers at Career Fairs</a:t>
            </a:r>
            <a:endParaRPr lang="en-US" sz="3800" dirty="0">
              <a:solidFill>
                <a:srgbClr val="629DD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8E3A-47B8-9840-B770-9576C54ECD77}"/>
              </a:ext>
            </a:extLst>
          </p:cNvPr>
          <p:cNvSpPr txBox="1"/>
          <p:nvPr/>
        </p:nvSpPr>
        <p:spPr>
          <a:xfrm>
            <a:off x="320843" y="1311808"/>
            <a:ext cx="10374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196EC2EB-55B6-4330-B488-5D10BEEC1F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6CDC1-B7F6-4EB6-B71B-DA39C45B7A3E}"/>
              </a:ext>
            </a:extLst>
          </p:cNvPr>
          <p:cNvSpPr txBox="1"/>
          <p:nvPr/>
        </p:nvSpPr>
        <p:spPr>
          <a:xfrm>
            <a:off x="352226" y="1554180"/>
            <a:ext cx="97633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When asked, “How would you rate the overall preparedness of students?” 95% rated “Excellent” or “Good.”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“Penn State students were far more prepared and professional than students at the other schools I attended.”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“I have been in talent acquisition for many years and attended career fairs all over the country. I have never been more pleased with the preparedness of a student body at a fair than I was today.”</a:t>
            </a:r>
            <a:endParaRPr lang="en-GB" sz="2800" dirty="0"/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88661-7F57-4989-81F8-95C0711F5972}"/>
              </a:ext>
            </a:extLst>
          </p:cNvPr>
          <p:cNvSpPr txBox="1"/>
          <p:nvPr/>
        </p:nvSpPr>
        <p:spPr>
          <a:xfrm>
            <a:off x="11631257" y="6319860"/>
            <a:ext cx="44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441795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228" y="317564"/>
            <a:ext cx="11687543" cy="1143000"/>
          </a:xfrm>
        </p:spPr>
        <p:txBody>
          <a:bodyPr>
            <a:noAutofit/>
          </a:bodyPr>
          <a:lstStyle/>
          <a:p>
            <a:r>
              <a:rPr lang="en-US" sz="4400" dirty="0"/>
              <a:t>Managing Student Debt: </a:t>
            </a:r>
            <a:br>
              <a:rPr lang="en-US" sz="4400" dirty="0"/>
            </a:br>
            <a:r>
              <a:rPr lang="en-US" sz="4400" dirty="0"/>
              <a:t>What Can We Do About 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450" y="2167116"/>
            <a:ext cx="63543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Focus on targeted solutions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Protect vulnerable borrowers</a:t>
            </a:r>
            <a:endParaRPr lang="en-US" sz="3200" dirty="0">
              <a:solidFill>
                <a:prstClr val="black"/>
              </a:solidFill>
              <a:latin typeface="Franklin Gothic Book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Minimize future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Ensure degree completion</a:t>
            </a:r>
          </a:p>
        </p:txBody>
      </p:sp>
      <p:pic>
        <p:nvPicPr>
          <p:cNvPr id="4" name="Picture 3" descr="PS_HOR_REV_CMYK_2C.eps">
            <a:extLst>
              <a:ext uri="{FF2B5EF4-FFF2-40B4-BE49-F238E27FC236}">
                <a16:creationId xmlns:a16="http://schemas.microsoft.com/office/drawing/2014/main" id="{3234A366-122F-4336-BBAE-88E572DCE4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3" y="6213588"/>
            <a:ext cx="1835324" cy="5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B96703-AFAD-4B9A-96CF-BB74FA327364}"/>
              </a:ext>
            </a:extLst>
          </p:cNvPr>
          <p:cNvSpPr txBox="1"/>
          <p:nvPr/>
        </p:nvSpPr>
        <p:spPr>
          <a:xfrm>
            <a:off x="11631257" y="642308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342DD1-623F-4F76-9339-9F089005B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853" y="1993298"/>
            <a:ext cx="5827374" cy="38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0834-5CD1-4F3A-8E5B-EA07FFAC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410" y="1741411"/>
            <a:ext cx="5260469" cy="132556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Penn State: Average Baccalaureate Loan Debt by Income Band  2017-18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0C5380-B780-4843-B71A-9D24FA2F7A54}"/>
              </a:ext>
            </a:extLst>
          </p:cNvPr>
          <p:cNvGraphicFramePr>
            <a:graphicFrameLocks noGrp="1"/>
          </p:cNvGraphicFramePr>
          <p:nvPr/>
        </p:nvGraphicFramePr>
        <p:xfrm>
          <a:off x="6651004" y="2797522"/>
          <a:ext cx="55409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498">
                  <a:extLst>
                    <a:ext uri="{9D8B030D-6E8A-4147-A177-3AD203B41FA5}">
                      <a16:colId xmlns:a16="http://schemas.microsoft.com/office/drawing/2014/main" val="2666108272"/>
                    </a:ext>
                  </a:extLst>
                </a:gridCol>
                <a:gridCol w="2770498">
                  <a:extLst>
                    <a:ext uri="{9D8B030D-6E8A-4147-A177-3AD203B41FA5}">
                      <a16:colId xmlns:a16="http://schemas.microsoft.com/office/drawing/2014/main" val="2991991949"/>
                    </a:ext>
                  </a:extLst>
                </a:gridCol>
              </a:tblGrid>
              <a:tr h="446049">
                <a:tc>
                  <a:txBody>
                    <a:bodyPr/>
                    <a:lstStyle/>
                    <a:p>
                      <a:r>
                        <a:rPr lang="en-US" dirty="0"/>
                        <a:t>Income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Loan Debt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24564"/>
                  </a:ext>
                </a:extLst>
              </a:tr>
              <a:tr h="446049">
                <a:tc>
                  <a:txBody>
                    <a:bodyPr/>
                    <a:lstStyle/>
                    <a:p>
                      <a:r>
                        <a:rPr lang="en-US" dirty="0"/>
                        <a:t>$0-$50K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$36,086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2537"/>
                  </a:ext>
                </a:extLst>
              </a:tr>
              <a:tr h="446049">
                <a:tc>
                  <a:txBody>
                    <a:bodyPr/>
                    <a:lstStyle/>
                    <a:p>
                      <a:r>
                        <a:rPr lang="en-US" dirty="0"/>
                        <a:t>$50.1K-$75K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$38,146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7174"/>
                  </a:ext>
                </a:extLst>
              </a:tr>
              <a:tr h="446049">
                <a:tc>
                  <a:txBody>
                    <a:bodyPr/>
                    <a:lstStyle/>
                    <a:p>
                      <a:r>
                        <a:rPr lang="en-US" dirty="0"/>
                        <a:t>$75.1K-$110K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$40,022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62795"/>
                  </a:ext>
                </a:extLst>
              </a:tr>
              <a:tr h="446049">
                <a:tc>
                  <a:txBody>
                    <a:bodyPr/>
                    <a:lstStyle/>
                    <a:p>
                      <a:r>
                        <a:rPr lang="en-US" dirty="0"/>
                        <a:t>&gt;$110K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$37,503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59362"/>
                  </a:ext>
                </a:extLst>
              </a:tr>
              <a:tr h="446049">
                <a:tc>
                  <a:txBody>
                    <a:bodyPr/>
                    <a:lstStyle/>
                    <a:p>
                      <a:r>
                        <a:rPr lang="en-US" dirty="0"/>
                        <a:t>No FAFSA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$36,710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006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83EFD5-EA4A-45D1-80BF-2FE785A61E61}"/>
              </a:ext>
            </a:extLst>
          </p:cNvPr>
          <p:cNvSpPr txBox="1"/>
          <p:nvPr/>
        </p:nvSpPr>
        <p:spPr>
          <a:xfrm>
            <a:off x="195120" y="2185542"/>
            <a:ext cx="60532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50% of PSU students have loans; 68% have some type of financial aid.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Borrowing rises faster as time to degree increases.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2010 cohort: Graduation in 4 years or less has average debt of $35,575; in 4.3+ average debt is $41,202; </a:t>
            </a:r>
            <a:br>
              <a:rPr lang="en-US" sz="2800" dirty="0">
                <a:latin typeface="Franklin Gothic Book" panose="020B0503020102020204" pitchFamily="34" charset="0"/>
              </a:rPr>
            </a:br>
            <a:r>
              <a:rPr lang="en-US" sz="2800" dirty="0">
                <a:latin typeface="Franklin Gothic Book" panose="020B0503020102020204" pitchFamily="34" charset="0"/>
              </a:rPr>
              <a:t>in 6+ years it’s $47,376.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0A082-9076-4C64-90A4-7C2E3AD1B73F}"/>
              </a:ext>
            </a:extLst>
          </p:cNvPr>
          <p:cNvSpPr txBox="1"/>
          <p:nvPr/>
        </p:nvSpPr>
        <p:spPr>
          <a:xfrm>
            <a:off x="479855" y="6492875"/>
            <a:ext cx="3767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2017-18 Annual Report, Undergraduates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1C3802B-3802-4AC5-ADAF-B126FD22D655}"/>
              </a:ext>
            </a:extLst>
          </p:cNvPr>
          <p:cNvSpPr txBox="1">
            <a:spLocks/>
          </p:cNvSpPr>
          <p:nvPr/>
        </p:nvSpPr>
        <p:spPr>
          <a:xfrm>
            <a:off x="561379" y="4020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629DD1"/>
                </a:solidFill>
                <a:latin typeface="Rockwell" panose="02060603020205020403" pitchFamily="18" charset="0"/>
              </a:rPr>
              <a:t>Who is borrowing?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BC35E-9BE1-4979-9018-FC3914D9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CEBC0-2BE0-4A9C-8D2F-2A6B39437F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118" y="197521"/>
            <a:ext cx="12114882" cy="1143000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5600" b="1" i="0" kern="1200">
                <a:solidFill>
                  <a:schemeClr val="accent1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sz="3400" dirty="0">
                <a:solidFill>
                  <a:srgbClr val="629DD1"/>
                </a:solidFill>
              </a:rPr>
              <a:t>Changes in Penn State Average Loan Debt at Graduation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BCE0B-1257-42CD-8283-680E4FD1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0077E-E5CB-4A3F-A171-DF67CF2EA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37"/>
          <a:stretch/>
        </p:blipFill>
        <p:spPr>
          <a:xfrm>
            <a:off x="329381" y="1643449"/>
            <a:ext cx="11610355" cy="4712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DB44AF-9658-4E3D-93F7-87A73B2DC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888" y="3688194"/>
            <a:ext cx="1847248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8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2D0E7-6ECE-4D68-8F2A-840E58C8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F466A291-0B2F-4F9E-B395-D405C053F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731280"/>
              </p:ext>
            </p:extLst>
          </p:nvPr>
        </p:nvGraphicFramePr>
        <p:xfrm>
          <a:off x="1046746" y="1271587"/>
          <a:ext cx="9837821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8D65D2C-30D0-4F60-AA03-058E0EDD162B}"/>
              </a:ext>
            </a:extLst>
          </p:cNvPr>
          <p:cNvSpPr txBox="1">
            <a:spLocks/>
          </p:cNvSpPr>
          <p:nvPr/>
        </p:nvSpPr>
        <p:spPr>
          <a:xfrm>
            <a:off x="838200" y="426243"/>
            <a:ext cx="10515600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629DD1"/>
                </a:solidFill>
                <a:latin typeface="Rockwell" panose="02060603020205020403" pitchFamily="18" charset="0"/>
              </a:rPr>
              <a:t>Changes in PSU Average Loan Debt at Graduation by Income Bands – PA Residents</a:t>
            </a:r>
          </a:p>
        </p:txBody>
      </p:sp>
    </p:spTree>
    <p:extLst>
      <p:ext uri="{BB962C8B-B14F-4D97-AF65-F5344CB8AC3E}">
        <p14:creationId xmlns:p14="http://schemas.microsoft.com/office/powerpoint/2010/main" val="138628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A76B77-3739-46D5-AD06-20276CFF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9435A6C4-78F1-4811-B04C-D10CFA424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544271"/>
              </p:ext>
            </p:extLst>
          </p:nvPr>
        </p:nvGraphicFramePr>
        <p:xfrm>
          <a:off x="1219200" y="1585912"/>
          <a:ext cx="9753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A7BA0B5-FAC2-4B64-A9F4-9EFE47FFA6FF}"/>
              </a:ext>
            </a:extLst>
          </p:cNvPr>
          <p:cNvSpPr txBox="1">
            <a:spLocks/>
          </p:cNvSpPr>
          <p:nvPr/>
        </p:nvSpPr>
        <p:spPr>
          <a:xfrm>
            <a:off x="838200" y="426243"/>
            <a:ext cx="10515600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629DD1"/>
                </a:solidFill>
                <a:latin typeface="Rockwell" panose="02060603020205020403" pitchFamily="18" charset="0"/>
              </a:rPr>
              <a:t>Changes in PSU Average Loan Debt at Graduation by Income Bands – Out of State</a:t>
            </a:r>
          </a:p>
        </p:txBody>
      </p:sp>
    </p:spTree>
    <p:extLst>
      <p:ext uri="{BB962C8B-B14F-4D97-AF65-F5344CB8AC3E}">
        <p14:creationId xmlns:p14="http://schemas.microsoft.com/office/powerpoint/2010/main" val="103785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B934D1-22EF-4F0C-BA80-2A5B7FB0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89CB7CE-BD6E-4960-9229-B1FAD411F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148696"/>
              </p:ext>
            </p:extLst>
          </p:nvPr>
        </p:nvGraphicFramePr>
        <p:xfrm>
          <a:off x="1110916" y="1672389"/>
          <a:ext cx="9753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5376674-8B0D-414F-917F-A48D107B3DAC}"/>
              </a:ext>
            </a:extLst>
          </p:cNvPr>
          <p:cNvSpPr txBox="1">
            <a:spLocks/>
          </p:cNvSpPr>
          <p:nvPr/>
        </p:nvSpPr>
        <p:spPr>
          <a:xfrm>
            <a:off x="982579" y="1365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629DD1"/>
                </a:solidFill>
                <a:latin typeface="Rockwell" panose="02060603020205020403" pitchFamily="18" charset="0"/>
              </a:rPr>
              <a:t>Changes in PSU Average Loan Debt at Graduation by Income Bands – All</a:t>
            </a:r>
          </a:p>
        </p:txBody>
      </p:sp>
    </p:spTree>
    <p:extLst>
      <p:ext uri="{BB962C8B-B14F-4D97-AF65-F5344CB8AC3E}">
        <p14:creationId xmlns:p14="http://schemas.microsoft.com/office/powerpoint/2010/main" val="74402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3F02-3801-482E-A0AA-E5D1DA34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476"/>
            <a:ext cx="11011930" cy="1325563"/>
          </a:xfrm>
        </p:spPr>
        <p:txBody>
          <a:bodyPr/>
          <a:lstStyle/>
          <a:p>
            <a:r>
              <a:rPr lang="en-US" b="1" dirty="0">
                <a:solidFill>
                  <a:srgbClr val="629DD1"/>
                </a:solidFill>
                <a:latin typeface="Rockwell" panose="02060603020205020403" pitchFamily="18" charset="0"/>
              </a:rPr>
              <a:t>Do loans impact graduation rates?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178E9-5A51-4D40-A254-B3BC8E1F01D4}"/>
              </a:ext>
            </a:extLst>
          </p:cNvPr>
          <p:cNvSpPr/>
          <p:nvPr/>
        </p:nvSpPr>
        <p:spPr>
          <a:xfrm>
            <a:off x="0" y="1559257"/>
            <a:ext cx="882396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There’s little or no difference in graduation rates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between those with and without student debt:</a:t>
            </a:r>
          </a:p>
          <a:p>
            <a:pPr marL="457200" marR="0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University Park 	 			87% no loans</a:t>
            </a:r>
            <a:endParaRPr lang="en-US" sz="24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							84% with loans</a:t>
            </a:r>
            <a:endParaRPr lang="en-US" sz="24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	5 Larger Commonwealth Campuses 	62% no loans								60% with loans</a:t>
            </a:r>
            <a:endParaRPr lang="en-US" sz="24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	14 Smaller Commonwealth Campuses 	46% no loans</a:t>
            </a:r>
            <a:endParaRPr lang="en-US" sz="24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							46% with loans</a:t>
            </a:r>
            <a:endParaRPr lang="en-US" sz="2400" dirty="0">
              <a:effectLst/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E00BC-4EF3-4AE9-89A8-7E2E9EE7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BC0-2BE0-4A9C-8D2F-2A6B39437FE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08489-204D-40F1-A088-8AD504120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3" r="13214"/>
          <a:stretch/>
        </p:blipFill>
        <p:spPr>
          <a:xfrm>
            <a:off x="8823960" y="2259314"/>
            <a:ext cx="3200400" cy="3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45945"/>
      </p:ext>
    </p:extLst>
  </p:cSld>
  <p:clrMapOvr>
    <a:masterClrMapping/>
  </p:clrMapOvr>
</p:sld>
</file>

<file path=ppt/theme/theme1.xml><?xml version="1.0" encoding="utf-8"?>
<a:theme xmlns:a="http://schemas.openxmlformats.org/drawingml/2006/main" name="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596cf31-caaa-46ba-a55f-3befb4344fdf" xsi:nil="true"/>
    <MigrationWizIdPermissionLevels xmlns="5596cf31-caaa-46ba-a55f-3befb4344fdf" xsi:nil="true"/>
    <MigrationWizIdPermissions xmlns="5596cf31-caaa-46ba-a55f-3befb4344fdf" xsi:nil="true"/>
    <MigrationWizIdDocumentLibraryPermissions xmlns="5596cf31-caaa-46ba-a55f-3befb4344fdf" xsi:nil="true"/>
    <MigrationWizIdSecurityGroups xmlns="5596cf31-caaa-46ba-a55f-3befb4344f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655222FAC69478FDB4DB9A1082BF0" ma:contentTypeVersion="17" ma:contentTypeDescription="Create a new document." ma:contentTypeScope="" ma:versionID="99db1f442b43bc3adf59010e07bb8140">
  <xsd:schema xmlns:xsd="http://www.w3.org/2001/XMLSchema" xmlns:xs="http://www.w3.org/2001/XMLSchema" xmlns:p="http://schemas.microsoft.com/office/2006/metadata/properties" xmlns:ns2="5596cf31-caaa-46ba-a55f-3befb4344fdf" xmlns:ns3="dba65f00-9443-482a-bf30-bb5af139a501" targetNamespace="http://schemas.microsoft.com/office/2006/metadata/properties" ma:root="true" ma:fieldsID="a911e49cffe0f173fcf356a408ece3b3" ns2:_="" ns3:_="">
    <xsd:import namespace="5596cf31-caaa-46ba-a55f-3befb4344fdf"/>
    <xsd:import namespace="dba65f00-9443-482a-bf30-bb5af139a501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6cf31-caaa-46ba-a55f-3befb4344fd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65f00-9443-482a-bf30-bb5af139a50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1A428E-DF0D-46DD-A4AA-1CBDDEE8EC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A23686-17FC-4470-9DE7-254357DCA3C0}">
  <ds:schemaRefs>
    <ds:schemaRef ds:uri="5596cf31-caaa-46ba-a55f-3befb4344fdf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ba65f00-9443-482a-bf30-bb5af139a501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B9DFE2-A05E-4F8E-B35A-7754B2A3E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6cf31-caaa-46ba-a55f-3befb4344fdf"/>
    <ds:schemaRef ds:uri="dba65f00-9443-482a-bf30-bb5af139a5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65742</TotalTime>
  <Words>1384</Words>
  <Application>Microsoft Office PowerPoint</Application>
  <PresentationFormat>Widescreen</PresentationFormat>
  <Paragraphs>229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Franklin Gothic Book</vt:lpstr>
      <vt:lpstr>Palatino Linotype</vt:lpstr>
      <vt:lpstr>Rockwell</vt:lpstr>
      <vt:lpstr>Serifa</vt:lpstr>
      <vt:lpstr>Trebuchet MS</vt:lpstr>
      <vt:lpstr>PSLH master</vt:lpstr>
      <vt:lpstr>Office Theme</vt:lpstr>
      <vt:lpstr>Managing Student Debt</vt:lpstr>
      <vt:lpstr>Keys to Managing Student Debt at Penn State</vt:lpstr>
      <vt:lpstr>A National Primer on Debt</vt:lpstr>
      <vt:lpstr>Penn State: Average Baccalaureate Loan Debt by Income Band  2017-18</vt:lpstr>
      <vt:lpstr>PowerPoint Presentation</vt:lpstr>
      <vt:lpstr>PowerPoint Presentation</vt:lpstr>
      <vt:lpstr>PowerPoint Presentation</vt:lpstr>
      <vt:lpstr>PowerPoint Presentation</vt:lpstr>
      <vt:lpstr>Do loans impact graduation rates?</vt:lpstr>
      <vt:lpstr>Student Loan Default Rates</vt:lpstr>
      <vt:lpstr>What Can We Do About It?</vt:lpstr>
      <vt:lpstr>Targeted Solutions</vt:lpstr>
      <vt:lpstr>Impact of Targeted Solutions</vt:lpstr>
      <vt:lpstr>Targeted Solutions—RaiseMe Scholarships</vt:lpstr>
      <vt:lpstr>Targeted Solutions—PaSSS</vt:lpstr>
      <vt:lpstr>Targeted Solutions—Smart Track</vt:lpstr>
      <vt:lpstr>Targeted Solutions—STEP</vt:lpstr>
      <vt:lpstr>Targeted Solutions—Complete Penn State</vt:lpstr>
      <vt:lpstr>Impact of Open Doors</vt:lpstr>
      <vt:lpstr>Total Impact of Philanthropy:  </vt:lpstr>
      <vt:lpstr>Advising and Institutional Support</vt:lpstr>
      <vt:lpstr>Sokolov-Miller Family Financial and Life Skills Center </vt:lpstr>
      <vt:lpstr>PowerPoint Presentation</vt:lpstr>
      <vt:lpstr>Academic Advising Drives Student Success</vt:lpstr>
      <vt:lpstr>Starfish Facilitates Connections</vt:lpstr>
      <vt:lpstr>Starfish Impact (2018-2019)</vt:lpstr>
      <vt:lpstr>Career Services</vt:lpstr>
      <vt:lpstr>Penn State Career Services</vt:lpstr>
      <vt:lpstr>The Largest College Career Operation</vt:lpstr>
      <vt:lpstr>Penn State Students are Career Ready: Feedback from Employers at Career Fairs</vt:lpstr>
      <vt:lpstr>Managing Student Debt:  What Can We Do About It?</vt:lpstr>
    </vt:vector>
  </TitlesOfParts>
  <Company>Penn State 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Sky, Courtney</dc:creator>
  <cp:lastModifiedBy>Blumenthal, Wendy J</cp:lastModifiedBy>
  <cp:revision>624</cp:revision>
  <cp:lastPrinted>2019-09-10T17:36:02Z</cp:lastPrinted>
  <dcterms:created xsi:type="dcterms:W3CDTF">2014-07-22T14:51:06Z</dcterms:created>
  <dcterms:modified xsi:type="dcterms:W3CDTF">2019-10-25T19:03:40Z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22528">
    <vt:lpwstr>19</vt:lpwstr>
  </property>
  <property fmtid="{D5CDD505-2E9C-101B-9397-08002B2CF9AE}" pid="3" name="ContentTypeId">
    <vt:lpwstr>0x0101001CD655222FAC69478FDB4DB9A1082BF0</vt:lpwstr>
  </property>
</Properties>
</file>