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30" r:id="rId6"/>
    <p:sldId id="312" r:id="rId7"/>
    <p:sldId id="311" r:id="rId8"/>
    <p:sldId id="313" r:id="rId9"/>
    <p:sldId id="315" r:id="rId10"/>
    <p:sldId id="317" r:id="rId11"/>
    <p:sldId id="318" r:id="rId12"/>
    <p:sldId id="322" r:id="rId13"/>
    <p:sldId id="325" r:id="rId14"/>
    <p:sldId id="326" r:id="rId15"/>
    <p:sldId id="310" r:id="rId16"/>
    <p:sldId id="321" r:id="rId17"/>
    <p:sldId id="327" r:id="rId18"/>
    <p:sldId id="320" r:id="rId19"/>
    <p:sldId id="328" r:id="rId20"/>
    <p:sldId id="319" r:id="rId21"/>
    <p:sldId id="32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758" autoAdjust="0"/>
  </p:normalViewPr>
  <p:slideViewPr>
    <p:cSldViewPr snapToGrid="0">
      <p:cViewPr varScale="1">
        <p:scale>
          <a:sx n="63" d="100"/>
          <a:sy n="63" d="100"/>
        </p:scale>
        <p:origin x="12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ata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ata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E1260E-42BF-410B-B21E-922FEEB2939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79541D0-7545-4088-9558-15A32560ECF8}">
      <dgm:prSet custT="1"/>
      <dgm:spPr/>
      <dgm:t>
        <a:bodyPr/>
        <a:lstStyle/>
        <a:p>
          <a:pPr>
            <a:lnSpc>
              <a:spcPct val="100000"/>
            </a:lnSpc>
            <a:spcAft>
              <a:spcPct val="35000"/>
            </a:spcAft>
          </a:pPr>
          <a:r>
            <a:rPr lang="en-US" sz="2800" b="1" dirty="0"/>
            <a:t>Emmanuel Almonte</a:t>
          </a:r>
          <a:br>
            <a:rPr lang="en-US" sz="2800" b="0" dirty="0"/>
          </a:br>
          <a:r>
            <a:rPr lang="en-US" sz="2000" dirty="0"/>
            <a:t>Student</a:t>
          </a:r>
          <a:br>
            <a:rPr lang="en-US" sz="2000" dirty="0"/>
          </a:br>
          <a:r>
            <a:rPr lang="en-US" sz="2000" dirty="0"/>
            <a:t>Political Science</a:t>
          </a:r>
          <a:br>
            <a:rPr lang="en-US" sz="2000" dirty="0"/>
          </a:br>
          <a:r>
            <a:rPr lang="en-US" sz="2000" dirty="0"/>
            <a:t>College of the Liberal Arts</a:t>
          </a:r>
          <a:endParaRPr lang="en-US" sz="2000" b="0" dirty="0"/>
        </a:p>
      </dgm:t>
    </dgm:pt>
    <dgm:pt modelId="{033C8C59-1F3B-449F-BC64-D9B35E1881BA}" type="parTrans" cxnId="{E0211295-4A9A-4C19-9205-2C91E86A9C24}">
      <dgm:prSet/>
      <dgm:spPr/>
      <dgm:t>
        <a:bodyPr/>
        <a:lstStyle/>
        <a:p>
          <a:endParaRPr lang="en-US"/>
        </a:p>
      </dgm:t>
    </dgm:pt>
    <dgm:pt modelId="{0440C20F-809D-4190-9A66-40FF4E8262C2}" type="sibTrans" cxnId="{E0211295-4A9A-4C19-9205-2C91E86A9C24}">
      <dgm:prSet/>
      <dgm:spPr/>
      <dgm:t>
        <a:bodyPr/>
        <a:lstStyle/>
        <a:p>
          <a:endParaRPr lang="en-US"/>
        </a:p>
      </dgm:t>
    </dgm:pt>
    <dgm:pt modelId="{17C08484-6ABD-4E67-92F9-057078F5F2B5}">
      <dgm:prSet custT="1"/>
      <dgm:spPr/>
      <dgm:t>
        <a:bodyPr/>
        <a:lstStyle/>
        <a:p>
          <a:pPr>
            <a:lnSpc>
              <a:spcPct val="100000"/>
            </a:lnSpc>
            <a:spcAft>
              <a:spcPct val="35000"/>
            </a:spcAft>
          </a:pPr>
          <a:r>
            <a:rPr lang="en-US" sz="2800" b="1" dirty="0"/>
            <a:t>Ryan Godbey</a:t>
          </a:r>
          <a:br>
            <a:rPr lang="en-US" sz="2800" dirty="0"/>
          </a:br>
          <a:r>
            <a:rPr lang="en-US" sz="2000" dirty="0"/>
            <a:t>Student</a:t>
          </a:r>
          <a:br>
            <a:rPr lang="en-US" sz="2000" dirty="0"/>
          </a:br>
          <a:r>
            <a:rPr lang="en-US" sz="2000" dirty="0"/>
            <a:t>Physics</a:t>
          </a:r>
          <a:br>
            <a:rPr lang="en-US" sz="2000" dirty="0"/>
          </a:br>
          <a:r>
            <a:rPr lang="en-US" sz="2000" dirty="0"/>
            <a:t>Eberly College of Science</a:t>
          </a:r>
        </a:p>
      </dgm:t>
    </dgm:pt>
    <dgm:pt modelId="{112DB498-935B-4D5B-8D1E-1D4644919A6D}" type="parTrans" cxnId="{21EAC3B9-85FD-4E23-BC96-E51BB513536E}">
      <dgm:prSet/>
      <dgm:spPr/>
      <dgm:t>
        <a:bodyPr/>
        <a:lstStyle/>
        <a:p>
          <a:endParaRPr lang="en-US"/>
        </a:p>
      </dgm:t>
    </dgm:pt>
    <dgm:pt modelId="{F5200BE4-2455-4F10-BAB7-97574FFA19A3}" type="sibTrans" cxnId="{21EAC3B9-85FD-4E23-BC96-E51BB513536E}">
      <dgm:prSet/>
      <dgm:spPr/>
      <dgm:t>
        <a:bodyPr/>
        <a:lstStyle/>
        <a:p>
          <a:endParaRPr lang="en-US"/>
        </a:p>
      </dgm:t>
    </dgm:pt>
    <dgm:pt modelId="{1D13C8A6-A669-4E08-AF10-A6E88E824666}" type="pres">
      <dgm:prSet presAssocID="{BFE1260E-42BF-410B-B21E-922FEEB29396}" presName="root" presStyleCnt="0">
        <dgm:presLayoutVars>
          <dgm:dir/>
          <dgm:resizeHandles val="exact"/>
        </dgm:presLayoutVars>
      </dgm:prSet>
      <dgm:spPr/>
    </dgm:pt>
    <dgm:pt modelId="{C170713B-704C-4238-A114-3D6A7C720574}" type="pres">
      <dgm:prSet presAssocID="{B79541D0-7545-4088-9558-15A32560ECF8}" presName="compNode" presStyleCnt="0"/>
      <dgm:spPr/>
    </dgm:pt>
    <dgm:pt modelId="{A04C0182-8DAA-4023-964E-DB0E4EDE5A78}" type="pres">
      <dgm:prSet presAssocID="{B79541D0-7545-4088-9558-15A32560ECF8}" presName="bgRect" presStyleLbl="bgShp" presStyleIdx="0" presStyleCnt="2" custLinFactNeighborX="0" custLinFactNeighborY="-16561"/>
      <dgm:spPr/>
    </dgm:pt>
    <dgm:pt modelId="{781EC6E0-9C40-4824-B487-308E8C144455}" type="pres">
      <dgm:prSet presAssocID="{B79541D0-7545-4088-9558-15A32560ECF8}" presName="iconRect" presStyleLbl="node1" presStyleIdx="0" presStyleCnt="2" custLinFactNeighborX="-4015" custLinFactNeighborY="-4753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65BEA1E9-4517-4839-8EA6-CDFBCEE11E74}" type="pres">
      <dgm:prSet presAssocID="{B79541D0-7545-4088-9558-15A32560ECF8}" presName="spaceRect" presStyleCnt="0"/>
      <dgm:spPr/>
    </dgm:pt>
    <dgm:pt modelId="{70EEF43F-C156-4F18-A8A7-5FBD2CBE405B}" type="pres">
      <dgm:prSet presAssocID="{B79541D0-7545-4088-9558-15A32560ECF8}" presName="parTx" presStyleLbl="revTx" presStyleIdx="0" presStyleCnt="2" custLinFactNeighborX="-2096" custLinFactNeighborY="-12697">
        <dgm:presLayoutVars>
          <dgm:chMax val="0"/>
          <dgm:chPref val="0"/>
        </dgm:presLayoutVars>
      </dgm:prSet>
      <dgm:spPr/>
    </dgm:pt>
    <dgm:pt modelId="{E7BB8CFF-782A-4873-9C78-E0DB299263D1}" type="pres">
      <dgm:prSet presAssocID="{0440C20F-809D-4190-9A66-40FF4E8262C2}" presName="sibTrans" presStyleCnt="0"/>
      <dgm:spPr/>
    </dgm:pt>
    <dgm:pt modelId="{60359E9B-C482-448C-B338-A5A6AACCBBE9}" type="pres">
      <dgm:prSet presAssocID="{17C08484-6ABD-4E67-92F9-057078F5F2B5}" presName="compNode" presStyleCnt="0"/>
      <dgm:spPr/>
    </dgm:pt>
    <dgm:pt modelId="{06E43AAE-33B6-444F-821C-3513BD6E6B24}" type="pres">
      <dgm:prSet presAssocID="{17C08484-6ABD-4E67-92F9-057078F5F2B5}" presName="bgRect" presStyleLbl="bgShp" presStyleIdx="1" presStyleCnt="2" custLinFactNeighborX="-176" custLinFactNeighborY="-33612"/>
      <dgm:spPr/>
    </dgm:pt>
    <dgm:pt modelId="{9F5B3142-2D96-432B-B91C-452616A15286}" type="pres">
      <dgm:prSet presAssocID="{17C08484-6ABD-4E67-92F9-057078F5F2B5}" presName="iconRect" presStyleLbl="node1" presStyleIdx="1" presStyleCnt="2" custLinFactNeighborY="-8330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ployee Badge"/>
        </a:ext>
      </dgm:extLst>
    </dgm:pt>
    <dgm:pt modelId="{22868069-6B75-4810-B167-D6E5F73E8F25}" type="pres">
      <dgm:prSet presAssocID="{17C08484-6ABD-4E67-92F9-057078F5F2B5}" presName="spaceRect" presStyleCnt="0"/>
      <dgm:spPr/>
    </dgm:pt>
    <dgm:pt modelId="{3C89A4D2-0D3B-4BC4-8D2B-5221D743D86C}" type="pres">
      <dgm:prSet presAssocID="{17C08484-6ABD-4E67-92F9-057078F5F2B5}" presName="parTx" presStyleLbl="revTx" presStyleIdx="1" presStyleCnt="2" custLinFactNeighborX="-4526" custLinFactNeighborY="-25946">
        <dgm:presLayoutVars>
          <dgm:chMax val="0"/>
          <dgm:chPref val="0"/>
        </dgm:presLayoutVars>
      </dgm:prSet>
      <dgm:spPr/>
    </dgm:pt>
  </dgm:ptLst>
  <dgm:cxnLst>
    <dgm:cxn modelId="{E0211295-4A9A-4C19-9205-2C91E86A9C24}" srcId="{BFE1260E-42BF-410B-B21E-922FEEB29396}" destId="{B79541D0-7545-4088-9558-15A32560ECF8}" srcOrd="0" destOrd="0" parTransId="{033C8C59-1F3B-449F-BC64-D9B35E1881BA}" sibTransId="{0440C20F-809D-4190-9A66-40FF4E8262C2}"/>
    <dgm:cxn modelId="{21EAC3B9-85FD-4E23-BC96-E51BB513536E}" srcId="{BFE1260E-42BF-410B-B21E-922FEEB29396}" destId="{17C08484-6ABD-4E67-92F9-057078F5F2B5}" srcOrd="1" destOrd="0" parTransId="{112DB498-935B-4D5B-8D1E-1D4644919A6D}" sibTransId="{F5200BE4-2455-4F10-BAB7-97574FFA19A3}"/>
    <dgm:cxn modelId="{191162DE-099F-4D03-BCC1-2A2E3BE7E0FD}" type="presOf" srcId="{BFE1260E-42BF-410B-B21E-922FEEB29396}" destId="{1D13C8A6-A669-4E08-AF10-A6E88E824666}" srcOrd="0" destOrd="0" presId="urn:microsoft.com/office/officeart/2018/2/layout/IconVerticalSolidList"/>
    <dgm:cxn modelId="{4F83D3F5-65E0-4985-91CF-A8E2A27327BF}" type="presOf" srcId="{B79541D0-7545-4088-9558-15A32560ECF8}" destId="{70EEF43F-C156-4F18-A8A7-5FBD2CBE405B}" srcOrd="0" destOrd="0" presId="urn:microsoft.com/office/officeart/2018/2/layout/IconVerticalSolidList"/>
    <dgm:cxn modelId="{95E53BF6-F134-48B1-9E89-D148B2DEA22B}" type="presOf" srcId="{17C08484-6ABD-4E67-92F9-057078F5F2B5}" destId="{3C89A4D2-0D3B-4BC4-8D2B-5221D743D86C}" srcOrd="0" destOrd="0" presId="urn:microsoft.com/office/officeart/2018/2/layout/IconVerticalSolidList"/>
    <dgm:cxn modelId="{A6FFFAD7-CF72-4221-9979-56F04A66D891}" type="presParOf" srcId="{1D13C8A6-A669-4E08-AF10-A6E88E824666}" destId="{C170713B-704C-4238-A114-3D6A7C720574}" srcOrd="0" destOrd="0" presId="urn:microsoft.com/office/officeart/2018/2/layout/IconVerticalSolidList"/>
    <dgm:cxn modelId="{C0D30FF0-0A58-410D-A9D4-3A54DCE70CB4}" type="presParOf" srcId="{C170713B-704C-4238-A114-3D6A7C720574}" destId="{A04C0182-8DAA-4023-964E-DB0E4EDE5A78}" srcOrd="0" destOrd="0" presId="urn:microsoft.com/office/officeart/2018/2/layout/IconVerticalSolidList"/>
    <dgm:cxn modelId="{7B110642-6D3C-476F-8BDE-99B16E60BA12}" type="presParOf" srcId="{C170713B-704C-4238-A114-3D6A7C720574}" destId="{781EC6E0-9C40-4824-B487-308E8C144455}" srcOrd="1" destOrd="0" presId="urn:microsoft.com/office/officeart/2018/2/layout/IconVerticalSolidList"/>
    <dgm:cxn modelId="{6988E853-733B-4BF5-A2D7-476A61C68E3E}" type="presParOf" srcId="{C170713B-704C-4238-A114-3D6A7C720574}" destId="{65BEA1E9-4517-4839-8EA6-CDFBCEE11E74}" srcOrd="2" destOrd="0" presId="urn:microsoft.com/office/officeart/2018/2/layout/IconVerticalSolidList"/>
    <dgm:cxn modelId="{766E5AA0-0E94-48AF-BE51-3D88F8D567FC}" type="presParOf" srcId="{C170713B-704C-4238-A114-3D6A7C720574}" destId="{70EEF43F-C156-4F18-A8A7-5FBD2CBE405B}" srcOrd="3" destOrd="0" presId="urn:microsoft.com/office/officeart/2018/2/layout/IconVerticalSolidList"/>
    <dgm:cxn modelId="{9B1735F1-6534-4D1E-B572-1202055500F6}" type="presParOf" srcId="{1D13C8A6-A669-4E08-AF10-A6E88E824666}" destId="{E7BB8CFF-782A-4873-9C78-E0DB299263D1}" srcOrd="1" destOrd="0" presId="urn:microsoft.com/office/officeart/2018/2/layout/IconVerticalSolidList"/>
    <dgm:cxn modelId="{B86B916F-A916-4E4D-8239-2680C39A6533}" type="presParOf" srcId="{1D13C8A6-A669-4E08-AF10-A6E88E824666}" destId="{60359E9B-C482-448C-B338-A5A6AACCBBE9}" srcOrd="2" destOrd="0" presId="urn:microsoft.com/office/officeart/2018/2/layout/IconVerticalSolidList"/>
    <dgm:cxn modelId="{150C59B4-BEA1-4331-AC07-BE6D5E4DACF5}" type="presParOf" srcId="{60359E9B-C482-448C-B338-A5A6AACCBBE9}" destId="{06E43AAE-33B6-444F-821C-3513BD6E6B24}" srcOrd="0" destOrd="0" presId="urn:microsoft.com/office/officeart/2018/2/layout/IconVerticalSolidList"/>
    <dgm:cxn modelId="{14AA7CFE-0DD6-4F51-950C-6C3CC2EC1D4C}" type="presParOf" srcId="{60359E9B-C482-448C-B338-A5A6AACCBBE9}" destId="{9F5B3142-2D96-432B-B91C-452616A15286}" srcOrd="1" destOrd="0" presId="urn:microsoft.com/office/officeart/2018/2/layout/IconVerticalSolidList"/>
    <dgm:cxn modelId="{4A3AD13C-7186-4B30-ACA0-E694A2DDD1B8}" type="presParOf" srcId="{60359E9B-C482-448C-B338-A5A6AACCBBE9}" destId="{22868069-6B75-4810-B167-D6E5F73E8F25}" srcOrd="2" destOrd="0" presId="urn:microsoft.com/office/officeart/2018/2/layout/IconVerticalSolidList"/>
    <dgm:cxn modelId="{447D7062-E658-4637-8A0B-8755634E9380}" type="presParOf" srcId="{60359E9B-C482-448C-B338-A5A6AACCBBE9}" destId="{3C89A4D2-0D3B-4BC4-8D2B-5221D743D86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89F1E2-8E63-4C27-B5D9-CC2139492D9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6182BCF2-7F58-4551-A35A-6D38BAAA0D52}">
      <dgm:prSet/>
      <dgm:spPr/>
      <dgm:t>
        <a:bodyPr/>
        <a:lstStyle/>
        <a:p>
          <a:r>
            <a:rPr lang="en-US" dirty="0"/>
            <a:t>Good advising plays a role in student sense of belonging, progress toward degree, and engagement with their education</a:t>
          </a:r>
        </a:p>
      </dgm:t>
    </dgm:pt>
    <dgm:pt modelId="{0D890A1F-BE36-40ED-9478-A4B6C6396433}" type="parTrans" cxnId="{DB48732D-BC8C-4F40-B2AC-767F782F5EE4}">
      <dgm:prSet/>
      <dgm:spPr/>
      <dgm:t>
        <a:bodyPr/>
        <a:lstStyle/>
        <a:p>
          <a:endParaRPr lang="en-US"/>
        </a:p>
      </dgm:t>
    </dgm:pt>
    <dgm:pt modelId="{97CEAFBD-21A4-499B-8CB5-1FF88B1DF0F4}" type="sibTrans" cxnId="{DB48732D-BC8C-4F40-B2AC-767F782F5EE4}">
      <dgm:prSet/>
      <dgm:spPr/>
      <dgm:t>
        <a:bodyPr/>
        <a:lstStyle/>
        <a:p>
          <a:endParaRPr lang="en-US"/>
        </a:p>
      </dgm:t>
    </dgm:pt>
    <dgm:pt modelId="{019D9584-E72E-497F-919F-9E4FABE84B24}">
      <dgm:prSet/>
      <dgm:spPr/>
      <dgm:t>
        <a:bodyPr/>
        <a:lstStyle/>
        <a:p>
          <a:r>
            <a:rPr lang="en-US" dirty="0"/>
            <a:t>Good advising has a greater positive effect on students who are traditionally underserved by educational institutions</a:t>
          </a:r>
        </a:p>
      </dgm:t>
    </dgm:pt>
    <dgm:pt modelId="{5CC91060-8836-40B1-9A10-4EC37AF15C4A}" type="parTrans" cxnId="{CE71DB66-1E5E-4A56-A4C4-3940D490F654}">
      <dgm:prSet/>
      <dgm:spPr/>
      <dgm:t>
        <a:bodyPr/>
        <a:lstStyle/>
        <a:p>
          <a:endParaRPr lang="en-US"/>
        </a:p>
      </dgm:t>
    </dgm:pt>
    <dgm:pt modelId="{09D63A24-A0E6-4492-AC36-70034AEC21BA}" type="sibTrans" cxnId="{CE71DB66-1E5E-4A56-A4C4-3940D490F654}">
      <dgm:prSet/>
      <dgm:spPr/>
      <dgm:t>
        <a:bodyPr/>
        <a:lstStyle/>
        <a:p>
          <a:endParaRPr lang="en-US"/>
        </a:p>
      </dgm:t>
    </dgm:pt>
    <dgm:pt modelId="{0AB6D74D-1094-4910-99AC-3EDB4A5DE61D}" type="pres">
      <dgm:prSet presAssocID="{B089F1E2-8E63-4C27-B5D9-CC2139492D99}" presName="vert0" presStyleCnt="0">
        <dgm:presLayoutVars>
          <dgm:dir/>
          <dgm:animOne val="branch"/>
          <dgm:animLvl val="lvl"/>
        </dgm:presLayoutVars>
      </dgm:prSet>
      <dgm:spPr/>
    </dgm:pt>
    <dgm:pt modelId="{60BC85FD-8E95-4D69-9BA6-BEA116727DD5}" type="pres">
      <dgm:prSet presAssocID="{6182BCF2-7F58-4551-A35A-6D38BAAA0D52}" presName="thickLine" presStyleLbl="alignNode1" presStyleIdx="0" presStyleCnt="2"/>
      <dgm:spPr/>
    </dgm:pt>
    <dgm:pt modelId="{8D1A57A3-02ED-4BCB-9094-5B86295D236C}" type="pres">
      <dgm:prSet presAssocID="{6182BCF2-7F58-4551-A35A-6D38BAAA0D52}" presName="horz1" presStyleCnt="0"/>
      <dgm:spPr/>
    </dgm:pt>
    <dgm:pt modelId="{7552E573-D9FF-4B72-8601-B6B74584CDCB}" type="pres">
      <dgm:prSet presAssocID="{6182BCF2-7F58-4551-A35A-6D38BAAA0D52}" presName="tx1" presStyleLbl="revTx" presStyleIdx="0" presStyleCnt="2"/>
      <dgm:spPr/>
    </dgm:pt>
    <dgm:pt modelId="{39A9B7E8-7A52-4359-B936-C0B04E2D2031}" type="pres">
      <dgm:prSet presAssocID="{6182BCF2-7F58-4551-A35A-6D38BAAA0D52}" presName="vert1" presStyleCnt="0"/>
      <dgm:spPr/>
    </dgm:pt>
    <dgm:pt modelId="{39C098A4-2DF0-4632-9E48-64C853762521}" type="pres">
      <dgm:prSet presAssocID="{019D9584-E72E-497F-919F-9E4FABE84B24}" presName="thickLine" presStyleLbl="alignNode1" presStyleIdx="1" presStyleCnt="2"/>
      <dgm:spPr/>
    </dgm:pt>
    <dgm:pt modelId="{0BBDCCFB-1BB6-469E-9C43-034E0098BF76}" type="pres">
      <dgm:prSet presAssocID="{019D9584-E72E-497F-919F-9E4FABE84B24}" presName="horz1" presStyleCnt="0"/>
      <dgm:spPr/>
    </dgm:pt>
    <dgm:pt modelId="{0E6D5833-3F02-4A5E-81A5-BDAE4A238CE6}" type="pres">
      <dgm:prSet presAssocID="{019D9584-E72E-497F-919F-9E4FABE84B24}" presName="tx1" presStyleLbl="revTx" presStyleIdx="1" presStyleCnt="2"/>
      <dgm:spPr/>
    </dgm:pt>
    <dgm:pt modelId="{D4346C6C-E109-4D81-BDFE-CA7C6665BF0B}" type="pres">
      <dgm:prSet presAssocID="{019D9584-E72E-497F-919F-9E4FABE84B24}" presName="vert1" presStyleCnt="0"/>
      <dgm:spPr/>
    </dgm:pt>
  </dgm:ptLst>
  <dgm:cxnLst>
    <dgm:cxn modelId="{5871EA25-2975-4D06-8D8B-5C2AA7CF21A6}" type="presOf" srcId="{6182BCF2-7F58-4551-A35A-6D38BAAA0D52}" destId="{7552E573-D9FF-4B72-8601-B6B74584CDCB}" srcOrd="0" destOrd="0" presId="urn:microsoft.com/office/officeart/2008/layout/LinedList"/>
    <dgm:cxn modelId="{DB48732D-BC8C-4F40-B2AC-767F782F5EE4}" srcId="{B089F1E2-8E63-4C27-B5D9-CC2139492D99}" destId="{6182BCF2-7F58-4551-A35A-6D38BAAA0D52}" srcOrd="0" destOrd="0" parTransId="{0D890A1F-BE36-40ED-9478-A4B6C6396433}" sibTransId="{97CEAFBD-21A4-499B-8CB5-1FF88B1DF0F4}"/>
    <dgm:cxn modelId="{CE71DB66-1E5E-4A56-A4C4-3940D490F654}" srcId="{B089F1E2-8E63-4C27-B5D9-CC2139492D99}" destId="{019D9584-E72E-497F-919F-9E4FABE84B24}" srcOrd="1" destOrd="0" parTransId="{5CC91060-8836-40B1-9A10-4EC37AF15C4A}" sibTransId="{09D63A24-A0E6-4492-AC36-70034AEC21BA}"/>
    <dgm:cxn modelId="{868402B1-E958-4C64-AEF3-814D4431FE66}" type="presOf" srcId="{019D9584-E72E-497F-919F-9E4FABE84B24}" destId="{0E6D5833-3F02-4A5E-81A5-BDAE4A238CE6}" srcOrd="0" destOrd="0" presId="urn:microsoft.com/office/officeart/2008/layout/LinedList"/>
    <dgm:cxn modelId="{210B5ADC-DBF9-4580-B481-59E764C12D18}" type="presOf" srcId="{B089F1E2-8E63-4C27-B5D9-CC2139492D99}" destId="{0AB6D74D-1094-4910-99AC-3EDB4A5DE61D}" srcOrd="0" destOrd="0" presId="urn:microsoft.com/office/officeart/2008/layout/LinedList"/>
    <dgm:cxn modelId="{9D98C579-9447-4219-9D51-1404638A6BEB}" type="presParOf" srcId="{0AB6D74D-1094-4910-99AC-3EDB4A5DE61D}" destId="{60BC85FD-8E95-4D69-9BA6-BEA116727DD5}" srcOrd="0" destOrd="0" presId="urn:microsoft.com/office/officeart/2008/layout/LinedList"/>
    <dgm:cxn modelId="{97E0258D-67C4-4B52-9967-99B9396B5EFD}" type="presParOf" srcId="{0AB6D74D-1094-4910-99AC-3EDB4A5DE61D}" destId="{8D1A57A3-02ED-4BCB-9094-5B86295D236C}" srcOrd="1" destOrd="0" presId="urn:microsoft.com/office/officeart/2008/layout/LinedList"/>
    <dgm:cxn modelId="{1D8555C8-6419-48F4-A228-C6DD7A9DFF54}" type="presParOf" srcId="{8D1A57A3-02ED-4BCB-9094-5B86295D236C}" destId="{7552E573-D9FF-4B72-8601-B6B74584CDCB}" srcOrd="0" destOrd="0" presId="urn:microsoft.com/office/officeart/2008/layout/LinedList"/>
    <dgm:cxn modelId="{F7C619AB-FA5A-49A6-91AE-79BA0208FE8E}" type="presParOf" srcId="{8D1A57A3-02ED-4BCB-9094-5B86295D236C}" destId="{39A9B7E8-7A52-4359-B936-C0B04E2D2031}" srcOrd="1" destOrd="0" presId="urn:microsoft.com/office/officeart/2008/layout/LinedList"/>
    <dgm:cxn modelId="{CFB5733D-B409-4351-BF77-D595EF3AC0D8}" type="presParOf" srcId="{0AB6D74D-1094-4910-99AC-3EDB4A5DE61D}" destId="{39C098A4-2DF0-4632-9E48-64C853762521}" srcOrd="2" destOrd="0" presId="urn:microsoft.com/office/officeart/2008/layout/LinedList"/>
    <dgm:cxn modelId="{2852B65F-E891-4548-88F0-1C06AC74FACC}" type="presParOf" srcId="{0AB6D74D-1094-4910-99AC-3EDB4A5DE61D}" destId="{0BBDCCFB-1BB6-469E-9C43-034E0098BF76}" srcOrd="3" destOrd="0" presId="urn:microsoft.com/office/officeart/2008/layout/LinedList"/>
    <dgm:cxn modelId="{D230221D-7C1B-4DFB-84EC-16B05CBA237A}" type="presParOf" srcId="{0BBDCCFB-1BB6-469E-9C43-034E0098BF76}" destId="{0E6D5833-3F02-4A5E-81A5-BDAE4A238CE6}" srcOrd="0" destOrd="0" presId="urn:microsoft.com/office/officeart/2008/layout/LinedList"/>
    <dgm:cxn modelId="{3A925033-C686-4553-AFC1-5F269F19B419}" type="presParOf" srcId="{0BBDCCFB-1BB6-469E-9C43-034E0098BF76}" destId="{D4346C6C-E109-4D81-BDFE-CA7C6665BF0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E4BF80-A14D-4155-BDCB-B7CB1879004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5029D05-5EE3-4805-800B-15C27B270243}">
      <dgm:prSet/>
      <dgm:spPr/>
      <dgm:t>
        <a:bodyPr/>
        <a:lstStyle/>
        <a:p>
          <a:pPr>
            <a:lnSpc>
              <a:spcPct val="100000"/>
            </a:lnSpc>
          </a:pPr>
          <a:r>
            <a:rPr lang="en-US"/>
            <a:t>Body of scholarship and professional standards (NACADA)</a:t>
          </a:r>
        </a:p>
      </dgm:t>
    </dgm:pt>
    <dgm:pt modelId="{DE0EFA61-2AF6-4910-9736-953D6A21D21D}" type="parTrans" cxnId="{44840509-6711-4776-AC62-E1777DF7C448}">
      <dgm:prSet/>
      <dgm:spPr/>
      <dgm:t>
        <a:bodyPr/>
        <a:lstStyle/>
        <a:p>
          <a:endParaRPr lang="en-US"/>
        </a:p>
      </dgm:t>
    </dgm:pt>
    <dgm:pt modelId="{9BB86618-30EA-4B11-93C9-5A29E5616FD7}" type="sibTrans" cxnId="{44840509-6711-4776-AC62-E1777DF7C448}">
      <dgm:prSet/>
      <dgm:spPr/>
      <dgm:t>
        <a:bodyPr/>
        <a:lstStyle/>
        <a:p>
          <a:endParaRPr lang="en-US"/>
        </a:p>
      </dgm:t>
    </dgm:pt>
    <dgm:pt modelId="{5CC6C0E6-B300-478A-9139-936AF6293833}">
      <dgm:prSet/>
      <dgm:spPr/>
      <dgm:t>
        <a:bodyPr/>
        <a:lstStyle/>
        <a:p>
          <a:pPr>
            <a:lnSpc>
              <a:spcPct val="100000"/>
            </a:lnSpc>
          </a:pPr>
          <a:r>
            <a:rPr lang="en-US"/>
            <a:t>Advising experts who work here</a:t>
          </a:r>
        </a:p>
      </dgm:t>
    </dgm:pt>
    <dgm:pt modelId="{17EF8A77-A8D5-4FCA-9270-C9E05D7B7909}" type="parTrans" cxnId="{F8F84224-6723-4F6F-A0B9-C590DDA2A6C8}">
      <dgm:prSet/>
      <dgm:spPr/>
      <dgm:t>
        <a:bodyPr/>
        <a:lstStyle/>
        <a:p>
          <a:endParaRPr lang="en-US"/>
        </a:p>
      </dgm:t>
    </dgm:pt>
    <dgm:pt modelId="{C6E87068-595F-49A1-8CA3-1462237C7976}" type="sibTrans" cxnId="{F8F84224-6723-4F6F-A0B9-C590DDA2A6C8}">
      <dgm:prSet/>
      <dgm:spPr/>
      <dgm:t>
        <a:bodyPr/>
        <a:lstStyle/>
        <a:p>
          <a:endParaRPr lang="en-US"/>
        </a:p>
      </dgm:t>
    </dgm:pt>
    <dgm:pt modelId="{4D5FB33F-F4CD-4105-87D2-6C9E1AF162BA}" type="pres">
      <dgm:prSet presAssocID="{5BE4BF80-A14D-4155-BDCB-B7CB1879004E}" presName="root" presStyleCnt="0">
        <dgm:presLayoutVars>
          <dgm:dir/>
          <dgm:resizeHandles val="exact"/>
        </dgm:presLayoutVars>
      </dgm:prSet>
      <dgm:spPr/>
    </dgm:pt>
    <dgm:pt modelId="{44FEF5B5-BBCD-4E0D-B67D-09C74D98B65C}" type="pres">
      <dgm:prSet presAssocID="{65029D05-5EE3-4805-800B-15C27B270243}" presName="compNode" presStyleCnt="0"/>
      <dgm:spPr/>
    </dgm:pt>
    <dgm:pt modelId="{A2567F3C-D7E7-44C4-9E1B-40DF29D18ACE}" type="pres">
      <dgm:prSet presAssocID="{65029D05-5EE3-4805-800B-15C27B270243}" presName="bgRect" presStyleLbl="bgShp" presStyleIdx="0" presStyleCnt="2"/>
      <dgm:spPr/>
    </dgm:pt>
    <dgm:pt modelId="{86E89184-7CEF-4A7C-B682-9F5C63FBD6B6}" type="pres">
      <dgm:prSet presAssocID="{65029D05-5EE3-4805-800B-15C27B27024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iploma Roll"/>
        </a:ext>
      </dgm:extLst>
    </dgm:pt>
    <dgm:pt modelId="{087DAECD-C12C-4558-83CE-ACF580402CE8}" type="pres">
      <dgm:prSet presAssocID="{65029D05-5EE3-4805-800B-15C27B270243}" presName="spaceRect" presStyleCnt="0"/>
      <dgm:spPr/>
    </dgm:pt>
    <dgm:pt modelId="{D329AC77-EAA9-4E31-BA3A-C985306EF473}" type="pres">
      <dgm:prSet presAssocID="{65029D05-5EE3-4805-800B-15C27B270243}" presName="parTx" presStyleLbl="revTx" presStyleIdx="0" presStyleCnt="2">
        <dgm:presLayoutVars>
          <dgm:chMax val="0"/>
          <dgm:chPref val="0"/>
        </dgm:presLayoutVars>
      </dgm:prSet>
      <dgm:spPr/>
    </dgm:pt>
    <dgm:pt modelId="{081DE16F-A390-4F6C-B49F-FDCE42170392}" type="pres">
      <dgm:prSet presAssocID="{9BB86618-30EA-4B11-93C9-5A29E5616FD7}" presName="sibTrans" presStyleCnt="0"/>
      <dgm:spPr/>
    </dgm:pt>
    <dgm:pt modelId="{4EC92F96-1951-408A-AA20-27AE47690849}" type="pres">
      <dgm:prSet presAssocID="{5CC6C0E6-B300-478A-9139-936AF6293833}" presName="compNode" presStyleCnt="0"/>
      <dgm:spPr/>
    </dgm:pt>
    <dgm:pt modelId="{7ACDCDB5-E180-4F05-8C10-F55ADD603564}" type="pres">
      <dgm:prSet presAssocID="{5CC6C0E6-B300-478A-9139-936AF6293833}" presName="bgRect" presStyleLbl="bgShp" presStyleIdx="1" presStyleCnt="2"/>
      <dgm:spPr/>
    </dgm:pt>
    <dgm:pt modelId="{6907A877-53BD-4863-B356-6363874D82EF}" type="pres">
      <dgm:prSet presAssocID="{5CC6C0E6-B300-478A-9139-936AF629383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iefcase"/>
        </a:ext>
      </dgm:extLst>
    </dgm:pt>
    <dgm:pt modelId="{84D74445-087E-4453-8617-B3E9FD3BC650}" type="pres">
      <dgm:prSet presAssocID="{5CC6C0E6-B300-478A-9139-936AF6293833}" presName="spaceRect" presStyleCnt="0"/>
      <dgm:spPr/>
    </dgm:pt>
    <dgm:pt modelId="{E5002E92-D5E2-46EB-AEE3-DD82B53D04CF}" type="pres">
      <dgm:prSet presAssocID="{5CC6C0E6-B300-478A-9139-936AF6293833}" presName="parTx" presStyleLbl="revTx" presStyleIdx="1" presStyleCnt="2">
        <dgm:presLayoutVars>
          <dgm:chMax val="0"/>
          <dgm:chPref val="0"/>
        </dgm:presLayoutVars>
      </dgm:prSet>
      <dgm:spPr/>
    </dgm:pt>
  </dgm:ptLst>
  <dgm:cxnLst>
    <dgm:cxn modelId="{44840509-6711-4776-AC62-E1777DF7C448}" srcId="{5BE4BF80-A14D-4155-BDCB-B7CB1879004E}" destId="{65029D05-5EE3-4805-800B-15C27B270243}" srcOrd="0" destOrd="0" parTransId="{DE0EFA61-2AF6-4910-9736-953D6A21D21D}" sibTransId="{9BB86618-30EA-4B11-93C9-5A29E5616FD7}"/>
    <dgm:cxn modelId="{F8F84224-6723-4F6F-A0B9-C590DDA2A6C8}" srcId="{5BE4BF80-A14D-4155-BDCB-B7CB1879004E}" destId="{5CC6C0E6-B300-478A-9139-936AF6293833}" srcOrd="1" destOrd="0" parTransId="{17EF8A77-A8D5-4FCA-9270-C9E05D7B7909}" sibTransId="{C6E87068-595F-49A1-8CA3-1462237C7976}"/>
    <dgm:cxn modelId="{758CBC69-7C4E-4EBC-9977-06EA22DBEEE0}" type="presOf" srcId="{65029D05-5EE3-4805-800B-15C27B270243}" destId="{D329AC77-EAA9-4E31-BA3A-C985306EF473}" srcOrd="0" destOrd="0" presId="urn:microsoft.com/office/officeart/2018/2/layout/IconVerticalSolidList"/>
    <dgm:cxn modelId="{CA195D5A-44F0-44CF-ADD2-00F4BF52C7BE}" type="presOf" srcId="{5CC6C0E6-B300-478A-9139-936AF6293833}" destId="{E5002E92-D5E2-46EB-AEE3-DD82B53D04CF}" srcOrd="0" destOrd="0" presId="urn:microsoft.com/office/officeart/2018/2/layout/IconVerticalSolidList"/>
    <dgm:cxn modelId="{F11278E5-8F6C-49F4-8AF6-716F4A0DBF90}" type="presOf" srcId="{5BE4BF80-A14D-4155-BDCB-B7CB1879004E}" destId="{4D5FB33F-F4CD-4105-87D2-6C9E1AF162BA}" srcOrd="0" destOrd="0" presId="urn:microsoft.com/office/officeart/2018/2/layout/IconVerticalSolidList"/>
    <dgm:cxn modelId="{FB36492F-32CE-4080-B63B-9D1CBE077344}" type="presParOf" srcId="{4D5FB33F-F4CD-4105-87D2-6C9E1AF162BA}" destId="{44FEF5B5-BBCD-4E0D-B67D-09C74D98B65C}" srcOrd="0" destOrd="0" presId="urn:microsoft.com/office/officeart/2018/2/layout/IconVerticalSolidList"/>
    <dgm:cxn modelId="{DE6E48EF-1C76-419C-BCDF-5F7330625CEB}" type="presParOf" srcId="{44FEF5B5-BBCD-4E0D-B67D-09C74D98B65C}" destId="{A2567F3C-D7E7-44C4-9E1B-40DF29D18ACE}" srcOrd="0" destOrd="0" presId="urn:microsoft.com/office/officeart/2018/2/layout/IconVerticalSolidList"/>
    <dgm:cxn modelId="{B65FA6BC-F0A9-4E21-9BB8-C1DFBEAF9800}" type="presParOf" srcId="{44FEF5B5-BBCD-4E0D-B67D-09C74D98B65C}" destId="{86E89184-7CEF-4A7C-B682-9F5C63FBD6B6}" srcOrd="1" destOrd="0" presId="urn:microsoft.com/office/officeart/2018/2/layout/IconVerticalSolidList"/>
    <dgm:cxn modelId="{79C13DE1-E5D7-4B39-A515-C34A17C432E1}" type="presParOf" srcId="{44FEF5B5-BBCD-4E0D-B67D-09C74D98B65C}" destId="{087DAECD-C12C-4558-83CE-ACF580402CE8}" srcOrd="2" destOrd="0" presId="urn:microsoft.com/office/officeart/2018/2/layout/IconVerticalSolidList"/>
    <dgm:cxn modelId="{DF054D82-D8FF-4DA8-A389-984E535EC4AC}" type="presParOf" srcId="{44FEF5B5-BBCD-4E0D-B67D-09C74D98B65C}" destId="{D329AC77-EAA9-4E31-BA3A-C985306EF473}" srcOrd="3" destOrd="0" presId="urn:microsoft.com/office/officeart/2018/2/layout/IconVerticalSolidList"/>
    <dgm:cxn modelId="{6BEAF0A0-8113-4D8C-B648-90FADB7BCA17}" type="presParOf" srcId="{4D5FB33F-F4CD-4105-87D2-6C9E1AF162BA}" destId="{081DE16F-A390-4F6C-B49F-FDCE42170392}" srcOrd="1" destOrd="0" presId="urn:microsoft.com/office/officeart/2018/2/layout/IconVerticalSolidList"/>
    <dgm:cxn modelId="{9681F990-7170-4CA0-AE1F-EF210ED3421E}" type="presParOf" srcId="{4D5FB33F-F4CD-4105-87D2-6C9E1AF162BA}" destId="{4EC92F96-1951-408A-AA20-27AE47690849}" srcOrd="2" destOrd="0" presId="urn:microsoft.com/office/officeart/2018/2/layout/IconVerticalSolidList"/>
    <dgm:cxn modelId="{B6D89CA7-525F-43AF-8416-38DED199E47B}" type="presParOf" srcId="{4EC92F96-1951-408A-AA20-27AE47690849}" destId="{7ACDCDB5-E180-4F05-8C10-F55ADD603564}" srcOrd="0" destOrd="0" presId="urn:microsoft.com/office/officeart/2018/2/layout/IconVerticalSolidList"/>
    <dgm:cxn modelId="{A9D73F38-2989-4DB0-9302-63DD236B25D0}" type="presParOf" srcId="{4EC92F96-1951-408A-AA20-27AE47690849}" destId="{6907A877-53BD-4863-B356-6363874D82EF}" srcOrd="1" destOrd="0" presId="urn:microsoft.com/office/officeart/2018/2/layout/IconVerticalSolidList"/>
    <dgm:cxn modelId="{5CE75003-A8F7-4DD5-A030-8A77C4BB2ED3}" type="presParOf" srcId="{4EC92F96-1951-408A-AA20-27AE47690849}" destId="{84D74445-087E-4453-8617-B3E9FD3BC650}" srcOrd="2" destOrd="0" presId="urn:microsoft.com/office/officeart/2018/2/layout/IconVerticalSolidList"/>
    <dgm:cxn modelId="{CD3F1E23-9067-44AB-B68C-597AE4811623}" type="presParOf" srcId="{4EC92F96-1951-408A-AA20-27AE47690849}" destId="{E5002E92-D5E2-46EB-AEE3-DD82B53D04C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AC1515-CA36-432E-954F-5F53BC03F04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7A85C5B-F18A-410C-8908-72CB00152AC8}">
      <dgm:prSet/>
      <dgm:spPr/>
      <dgm:t>
        <a:bodyPr/>
        <a:lstStyle/>
        <a:p>
          <a:r>
            <a:rPr lang="en-US"/>
            <a:t>Bulletin – better information</a:t>
          </a:r>
        </a:p>
      </dgm:t>
    </dgm:pt>
    <dgm:pt modelId="{6C31AAE8-B292-479F-AFD0-F3B61EE382DD}" type="parTrans" cxnId="{D0738D77-0736-4782-B712-F4ED7C2511A1}">
      <dgm:prSet/>
      <dgm:spPr/>
      <dgm:t>
        <a:bodyPr/>
        <a:lstStyle/>
        <a:p>
          <a:endParaRPr lang="en-US"/>
        </a:p>
      </dgm:t>
    </dgm:pt>
    <dgm:pt modelId="{1721552C-A99D-4429-8D26-0E64CC50AD7C}" type="sibTrans" cxnId="{D0738D77-0736-4782-B712-F4ED7C2511A1}">
      <dgm:prSet/>
      <dgm:spPr/>
      <dgm:t>
        <a:bodyPr/>
        <a:lstStyle/>
        <a:p>
          <a:endParaRPr lang="en-US"/>
        </a:p>
      </dgm:t>
    </dgm:pt>
    <dgm:pt modelId="{72F8D218-83F1-41D7-B40F-1E0C5D40C677}">
      <dgm:prSet/>
      <dgm:spPr/>
      <dgm:t>
        <a:bodyPr/>
        <a:lstStyle/>
        <a:p>
          <a:r>
            <a:rPr lang="en-US" dirty="0"/>
            <a:t>Starfish – platform for sharing and connecting</a:t>
          </a:r>
        </a:p>
      </dgm:t>
    </dgm:pt>
    <dgm:pt modelId="{C5E0DD3A-6329-4F16-BA75-4D2BB1429A25}" type="parTrans" cxnId="{0B76CD35-78D3-4213-8F1A-A7549238EB62}">
      <dgm:prSet/>
      <dgm:spPr/>
      <dgm:t>
        <a:bodyPr/>
        <a:lstStyle/>
        <a:p>
          <a:endParaRPr lang="en-US"/>
        </a:p>
      </dgm:t>
    </dgm:pt>
    <dgm:pt modelId="{A1D9BFE3-0343-4C46-BBBB-DF1F88ACAC8A}" type="sibTrans" cxnId="{0B76CD35-78D3-4213-8F1A-A7549238EB62}">
      <dgm:prSet/>
      <dgm:spPr/>
      <dgm:t>
        <a:bodyPr/>
        <a:lstStyle/>
        <a:p>
          <a:endParaRPr lang="en-US"/>
        </a:p>
      </dgm:t>
    </dgm:pt>
    <dgm:pt modelId="{295F7A1C-5DCE-4489-B0E7-9B3F0632C98B}" type="pres">
      <dgm:prSet presAssocID="{DEAC1515-CA36-432E-954F-5F53BC03F04F}" presName="root" presStyleCnt="0">
        <dgm:presLayoutVars>
          <dgm:dir/>
          <dgm:resizeHandles val="exact"/>
        </dgm:presLayoutVars>
      </dgm:prSet>
      <dgm:spPr/>
    </dgm:pt>
    <dgm:pt modelId="{2EF40978-D241-4FB2-913C-E89DEC9131FD}" type="pres">
      <dgm:prSet presAssocID="{57A85C5B-F18A-410C-8908-72CB00152AC8}" presName="compNode" presStyleCnt="0"/>
      <dgm:spPr/>
    </dgm:pt>
    <dgm:pt modelId="{9CD6FBA2-2874-4BF2-9F84-6BBBCDE13D4E}" type="pres">
      <dgm:prSet presAssocID="{57A85C5B-F18A-410C-8908-72CB00152AC8}" presName="bgRect" presStyleLbl="bgShp" presStyleIdx="0" presStyleCnt="2"/>
      <dgm:spPr/>
    </dgm:pt>
    <dgm:pt modelId="{4001CCEC-F12F-47D8-BFBD-5AA3E6753D3D}" type="pres">
      <dgm:prSet presAssocID="{57A85C5B-F18A-410C-8908-72CB00152AC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wspaper"/>
        </a:ext>
      </dgm:extLst>
    </dgm:pt>
    <dgm:pt modelId="{D4FDB3EF-3980-433B-B145-5A0296838CC8}" type="pres">
      <dgm:prSet presAssocID="{57A85C5B-F18A-410C-8908-72CB00152AC8}" presName="spaceRect" presStyleCnt="0"/>
      <dgm:spPr/>
    </dgm:pt>
    <dgm:pt modelId="{9297A4CC-5732-4AEF-8929-F141DEAA5412}" type="pres">
      <dgm:prSet presAssocID="{57A85C5B-F18A-410C-8908-72CB00152AC8}" presName="parTx" presStyleLbl="revTx" presStyleIdx="0" presStyleCnt="2">
        <dgm:presLayoutVars>
          <dgm:chMax val="0"/>
          <dgm:chPref val="0"/>
        </dgm:presLayoutVars>
      </dgm:prSet>
      <dgm:spPr/>
    </dgm:pt>
    <dgm:pt modelId="{7784AE08-720B-45C6-BF67-7C2FF6A5248E}" type="pres">
      <dgm:prSet presAssocID="{1721552C-A99D-4429-8D26-0E64CC50AD7C}" presName="sibTrans" presStyleCnt="0"/>
      <dgm:spPr/>
    </dgm:pt>
    <dgm:pt modelId="{6085D610-B90D-4FF3-8B97-E0ED1F13F5CD}" type="pres">
      <dgm:prSet presAssocID="{72F8D218-83F1-41D7-B40F-1E0C5D40C677}" presName="compNode" presStyleCnt="0"/>
      <dgm:spPr/>
    </dgm:pt>
    <dgm:pt modelId="{3303BD23-C215-44E2-9720-5DA11C1773AB}" type="pres">
      <dgm:prSet presAssocID="{72F8D218-83F1-41D7-B40F-1E0C5D40C677}" presName="bgRect" presStyleLbl="bgShp" presStyleIdx="1" presStyleCnt="2"/>
      <dgm:spPr/>
    </dgm:pt>
    <dgm:pt modelId="{B13C920D-C384-4676-A810-083C1E07516C}" type="pres">
      <dgm:prSet presAssocID="{72F8D218-83F1-41D7-B40F-1E0C5D40C67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luencer"/>
        </a:ext>
      </dgm:extLst>
    </dgm:pt>
    <dgm:pt modelId="{CDBE0DCF-68F1-4946-90F3-6490D04BD436}" type="pres">
      <dgm:prSet presAssocID="{72F8D218-83F1-41D7-B40F-1E0C5D40C677}" presName="spaceRect" presStyleCnt="0"/>
      <dgm:spPr/>
    </dgm:pt>
    <dgm:pt modelId="{C60CC847-3BAE-4120-98F0-A02CE8B27BA3}" type="pres">
      <dgm:prSet presAssocID="{72F8D218-83F1-41D7-B40F-1E0C5D40C677}" presName="parTx" presStyleLbl="revTx" presStyleIdx="1" presStyleCnt="2">
        <dgm:presLayoutVars>
          <dgm:chMax val="0"/>
          <dgm:chPref val="0"/>
        </dgm:presLayoutVars>
      </dgm:prSet>
      <dgm:spPr/>
    </dgm:pt>
  </dgm:ptLst>
  <dgm:cxnLst>
    <dgm:cxn modelId="{EB662203-F59E-4FC2-9A70-E91E427AF0EC}" type="presOf" srcId="{72F8D218-83F1-41D7-B40F-1E0C5D40C677}" destId="{C60CC847-3BAE-4120-98F0-A02CE8B27BA3}" srcOrd="0" destOrd="0" presId="urn:microsoft.com/office/officeart/2018/2/layout/IconVerticalSolidList"/>
    <dgm:cxn modelId="{0B76CD35-78D3-4213-8F1A-A7549238EB62}" srcId="{DEAC1515-CA36-432E-954F-5F53BC03F04F}" destId="{72F8D218-83F1-41D7-B40F-1E0C5D40C677}" srcOrd="1" destOrd="0" parTransId="{C5E0DD3A-6329-4F16-BA75-4D2BB1429A25}" sibTransId="{A1D9BFE3-0343-4C46-BBBB-DF1F88ACAC8A}"/>
    <dgm:cxn modelId="{35BED14A-0263-4F80-B78A-97B946F47087}" type="presOf" srcId="{57A85C5B-F18A-410C-8908-72CB00152AC8}" destId="{9297A4CC-5732-4AEF-8929-F141DEAA5412}" srcOrd="0" destOrd="0" presId="urn:microsoft.com/office/officeart/2018/2/layout/IconVerticalSolidList"/>
    <dgm:cxn modelId="{D0738D77-0736-4782-B712-F4ED7C2511A1}" srcId="{DEAC1515-CA36-432E-954F-5F53BC03F04F}" destId="{57A85C5B-F18A-410C-8908-72CB00152AC8}" srcOrd="0" destOrd="0" parTransId="{6C31AAE8-B292-479F-AFD0-F3B61EE382DD}" sibTransId="{1721552C-A99D-4429-8D26-0E64CC50AD7C}"/>
    <dgm:cxn modelId="{152A0EA0-9BC3-463C-BF88-4E14FBB1AE33}" type="presOf" srcId="{DEAC1515-CA36-432E-954F-5F53BC03F04F}" destId="{295F7A1C-5DCE-4489-B0E7-9B3F0632C98B}" srcOrd="0" destOrd="0" presId="urn:microsoft.com/office/officeart/2018/2/layout/IconVerticalSolidList"/>
    <dgm:cxn modelId="{9C4C0CAC-2B79-457F-8E6D-5E0ADFB34B71}" type="presParOf" srcId="{295F7A1C-5DCE-4489-B0E7-9B3F0632C98B}" destId="{2EF40978-D241-4FB2-913C-E89DEC9131FD}" srcOrd="0" destOrd="0" presId="urn:microsoft.com/office/officeart/2018/2/layout/IconVerticalSolidList"/>
    <dgm:cxn modelId="{44605B08-BC8A-4571-8179-07ED104C6C23}" type="presParOf" srcId="{2EF40978-D241-4FB2-913C-E89DEC9131FD}" destId="{9CD6FBA2-2874-4BF2-9F84-6BBBCDE13D4E}" srcOrd="0" destOrd="0" presId="urn:microsoft.com/office/officeart/2018/2/layout/IconVerticalSolidList"/>
    <dgm:cxn modelId="{897D984B-5EA2-4E55-A908-83C1CE816D93}" type="presParOf" srcId="{2EF40978-D241-4FB2-913C-E89DEC9131FD}" destId="{4001CCEC-F12F-47D8-BFBD-5AA3E6753D3D}" srcOrd="1" destOrd="0" presId="urn:microsoft.com/office/officeart/2018/2/layout/IconVerticalSolidList"/>
    <dgm:cxn modelId="{7019A31C-6776-49CB-A9BA-83D68542761A}" type="presParOf" srcId="{2EF40978-D241-4FB2-913C-E89DEC9131FD}" destId="{D4FDB3EF-3980-433B-B145-5A0296838CC8}" srcOrd="2" destOrd="0" presId="urn:microsoft.com/office/officeart/2018/2/layout/IconVerticalSolidList"/>
    <dgm:cxn modelId="{B2B1511E-9DC9-4DCF-9DD0-FD3ACBCF06D5}" type="presParOf" srcId="{2EF40978-D241-4FB2-913C-E89DEC9131FD}" destId="{9297A4CC-5732-4AEF-8929-F141DEAA5412}" srcOrd="3" destOrd="0" presId="urn:microsoft.com/office/officeart/2018/2/layout/IconVerticalSolidList"/>
    <dgm:cxn modelId="{8A2B726F-0255-4027-919C-8717A0006591}" type="presParOf" srcId="{295F7A1C-5DCE-4489-B0E7-9B3F0632C98B}" destId="{7784AE08-720B-45C6-BF67-7C2FF6A5248E}" srcOrd="1" destOrd="0" presId="urn:microsoft.com/office/officeart/2018/2/layout/IconVerticalSolidList"/>
    <dgm:cxn modelId="{0B498533-9E98-4282-A899-4DEA3C1F2487}" type="presParOf" srcId="{295F7A1C-5DCE-4489-B0E7-9B3F0632C98B}" destId="{6085D610-B90D-4FF3-8B97-E0ED1F13F5CD}" srcOrd="2" destOrd="0" presId="urn:microsoft.com/office/officeart/2018/2/layout/IconVerticalSolidList"/>
    <dgm:cxn modelId="{15E48437-A862-4C73-B423-F4E382BDDC25}" type="presParOf" srcId="{6085D610-B90D-4FF3-8B97-E0ED1F13F5CD}" destId="{3303BD23-C215-44E2-9720-5DA11C1773AB}" srcOrd="0" destOrd="0" presId="urn:microsoft.com/office/officeart/2018/2/layout/IconVerticalSolidList"/>
    <dgm:cxn modelId="{BA55F993-E20B-4861-937F-2D34CF00621C}" type="presParOf" srcId="{6085D610-B90D-4FF3-8B97-E0ED1F13F5CD}" destId="{B13C920D-C384-4676-A810-083C1E07516C}" srcOrd="1" destOrd="0" presId="urn:microsoft.com/office/officeart/2018/2/layout/IconVerticalSolidList"/>
    <dgm:cxn modelId="{088EFA62-4350-4E42-A812-F53952536A3E}" type="presParOf" srcId="{6085D610-B90D-4FF3-8B97-E0ED1F13F5CD}" destId="{CDBE0DCF-68F1-4946-90F3-6490D04BD436}" srcOrd="2" destOrd="0" presId="urn:microsoft.com/office/officeart/2018/2/layout/IconVerticalSolidList"/>
    <dgm:cxn modelId="{3D62617C-71C0-43D9-B0C3-703912096830}" type="presParOf" srcId="{6085D610-B90D-4FF3-8B97-E0ED1F13F5CD}" destId="{C60CC847-3BAE-4120-98F0-A02CE8B27BA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1D3739-81A8-4681-9FC0-BA11E90581C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BF8339C-92E9-4DED-92A4-B96AAF9BE84A}">
      <dgm:prSet custT="1"/>
      <dgm:spPr/>
      <dgm:t>
        <a:bodyPr/>
        <a:lstStyle/>
        <a:p>
          <a:pPr>
            <a:lnSpc>
              <a:spcPct val="100000"/>
            </a:lnSpc>
            <a:defRPr cap="all"/>
          </a:pPr>
          <a:r>
            <a:rPr lang="en-US" sz="1800" dirty="0"/>
            <a:t>Instructor notices something</a:t>
          </a:r>
        </a:p>
      </dgm:t>
    </dgm:pt>
    <dgm:pt modelId="{98EEC136-AD39-435D-9BDA-34E9D08D52E8}" type="parTrans" cxnId="{0405F06A-0DAC-447D-AD1E-B7C6CBEFF91D}">
      <dgm:prSet/>
      <dgm:spPr/>
      <dgm:t>
        <a:bodyPr/>
        <a:lstStyle/>
        <a:p>
          <a:endParaRPr lang="en-US"/>
        </a:p>
      </dgm:t>
    </dgm:pt>
    <dgm:pt modelId="{81EE8F92-874B-4EF3-92C9-5BFAC759F7A0}" type="sibTrans" cxnId="{0405F06A-0DAC-447D-AD1E-B7C6CBEFF91D}">
      <dgm:prSet/>
      <dgm:spPr/>
      <dgm:t>
        <a:bodyPr/>
        <a:lstStyle/>
        <a:p>
          <a:endParaRPr lang="en-US"/>
        </a:p>
      </dgm:t>
    </dgm:pt>
    <dgm:pt modelId="{BD953C88-090C-4B9E-8154-16F9E8E1FDDF}">
      <dgm:prSet/>
      <dgm:spPr/>
      <dgm:t>
        <a:bodyPr/>
        <a:lstStyle/>
        <a:p>
          <a:pPr>
            <a:lnSpc>
              <a:spcPct val="100000"/>
            </a:lnSpc>
            <a:defRPr cap="all"/>
          </a:pPr>
          <a:r>
            <a:rPr lang="en-US" dirty="0"/>
            <a:t>Instructor lets Adviser know via Starfish</a:t>
          </a:r>
        </a:p>
      </dgm:t>
    </dgm:pt>
    <dgm:pt modelId="{F32C91C1-5FA4-4109-A967-4509B1E5FF7E}" type="parTrans" cxnId="{92EAB61A-B2FD-4740-92E7-53E3F1FD79DD}">
      <dgm:prSet/>
      <dgm:spPr/>
      <dgm:t>
        <a:bodyPr/>
        <a:lstStyle/>
        <a:p>
          <a:endParaRPr lang="en-US"/>
        </a:p>
      </dgm:t>
    </dgm:pt>
    <dgm:pt modelId="{7B569721-C69F-4F17-B663-707A3E7B58D1}" type="sibTrans" cxnId="{92EAB61A-B2FD-4740-92E7-53E3F1FD79DD}">
      <dgm:prSet/>
      <dgm:spPr/>
      <dgm:t>
        <a:bodyPr/>
        <a:lstStyle/>
        <a:p>
          <a:endParaRPr lang="en-US"/>
        </a:p>
      </dgm:t>
    </dgm:pt>
    <dgm:pt modelId="{80B37A9A-629B-487C-A9F8-4F80F38F1EC7}">
      <dgm:prSet/>
      <dgm:spPr/>
      <dgm:t>
        <a:bodyPr/>
        <a:lstStyle/>
        <a:p>
          <a:pPr>
            <a:lnSpc>
              <a:spcPct val="100000"/>
            </a:lnSpc>
            <a:defRPr cap="all"/>
          </a:pPr>
          <a:r>
            <a:rPr lang="en-US"/>
            <a:t>Adviser reaches out to student</a:t>
          </a:r>
        </a:p>
      </dgm:t>
    </dgm:pt>
    <dgm:pt modelId="{454736A9-1569-4B9E-B455-ABD8DB10BC16}" type="parTrans" cxnId="{7E1C193B-62FE-41D1-B7CE-A1596E11922A}">
      <dgm:prSet/>
      <dgm:spPr/>
      <dgm:t>
        <a:bodyPr/>
        <a:lstStyle/>
        <a:p>
          <a:endParaRPr lang="en-US"/>
        </a:p>
      </dgm:t>
    </dgm:pt>
    <dgm:pt modelId="{81CDE730-F2A6-497E-A9A4-A6FE8A5CC60B}" type="sibTrans" cxnId="{7E1C193B-62FE-41D1-B7CE-A1596E11922A}">
      <dgm:prSet/>
      <dgm:spPr/>
      <dgm:t>
        <a:bodyPr/>
        <a:lstStyle/>
        <a:p>
          <a:endParaRPr lang="en-US"/>
        </a:p>
      </dgm:t>
    </dgm:pt>
    <dgm:pt modelId="{5E03FEA6-1FC7-43C9-85A4-242AEEC301A2}">
      <dgm:prSet/>
      <dgm:spPr/>
      <dgm:t>
        <a:bodyPr/>
        <a:lstStyle/>
        <a:p>
          <a:pPr>
            <a:lnSpc>
              <a:spcPct val="100000"/>
            </a:lnSpc>
            <a:defRPr cap="all"/>
          </a:pPr>
          <a:r>
            <a:rPr lang="en-US" dirty="0"/>
            <a:t>Student is connected to resources</a:t>
          </a:r>
        </a:p>
      </dgm:t>
    </dgm:pt>
    <dgm:pt modelId="{94391284-F08D-4ED5-87B2-213AA6FF20E9}" type="parTrans" cxnId="{342D5543-4936-4D85-B033-80192D1D2BE8}">
      <dgm:prSet/>
      <dgm:spPr/>
      <dgm:t>
        <a:bodyPr/>
        <a:lstStyle/>
        <a:p>
          <a:endParaRPr lang="en-US"/>
        </a:p>
      </dgm:t>
    </dgm:pt>
    <dgm:pt modelId="{96F1E43B-E84F-4775-A03B-6445018F2020}" type="sibTrans" cxnId="{342D5543-4936-4D85-B033-80192D1D2BE8}">
      <dgm:prSet/>
      <dgm:spPr/>
      <dgm:t>
        <a:bodyPr/>
        <a:lstStyle/>
        <a:p>
          <a:endParaRPr lang="en-US"/>
        </a:p>
      </dgm:t>
    </dgm:pt>
    <dgm:pt modelId="{78E70D42-7C43-4B24-A3EF-310E08C6D2DE}">
      <dgm:prSet phldrT="[Text]"/>
      <dgm:spPr/>
      <dgm:t>
        <a:bodyPr/>
        <a:lstStyle/>
        <a:p>
          <a:pPr>
            <a:lnSpc>
              <a:spcPct val="100000"/>
            </a:lnSpc>
            <a:defRPr cap="all"/>
          </a:pPr>
          <a:r>
            <a:rPr lang="en-US" dirty="0"/>
            <a:t>Student is more successful</a:t>
          </a:r>
        </a:p>
      </dgm:t>
    </dgm:pt>
    <dgm:pt modelId="{C042DD8E-7950-465A-90A3-C18EF6EEDEE4}" type="parTrans" cxnId="{DA6D5448-5E44-4217-BB28-67868F071AD3}">
      <dgm:prSet/>
      <dgm:spPr/>
      <dgm:t>
        <a:bodyPr/>
        <a:lstStyle/>
        <a:p>
          <a:endParaRPr lang="en-US"/>
        </a:p>
      </dgm:t>
    </dgm:pt>
    <dgm:pt modelId="{464976E4-FBB8-4E12-9998-F4DF678591E2}" type="sibTrans" cxnId="{DA6D5448-5E44-4217-BB28-67868F071AD3}">
      <dgm:prSet/>
      <dgm:spPr/>
      <dgm:t>
        <a:bodyPr/>
        <a:lstStyle/>
        <a:p>
          <a:endParaRPr lang="en-US"/>
        </a:p>
      </dgm:t>
    </dgm:pt>
    <dgm:pt modelId="{3CE37B0D-C2F7-4E4A-A726-CF6B7E866246}" type="pres">
      <dgm:prSet presAssocID="{3D1D3739-81A8-4681-9FC0-BA11E90581C2}" presName="root" presStyleCnt="0">
        <dgm:presLayoutVars>
          <dgm:dir/>
          <dgm:resizeHandles val="exact"/>
        </dgm:presLayoutVars>
      </dgm:prSet>
      <dgm:spPr/>
    </dgm:pt>
    <dgm:pt modelId="{6D719166-7DE5-4ED3-8C54-0B173198DF09}" type="pres">
      <dgm:prSet presAssocID="{FBF8339C-92E9-4DED-92A4-B96AAF9BE84A}" presName="compNode" presStyleCnt="0"/>
      <dgm:spPr/>
    </dgm:pt>
    <dgm:pt modelId="{71D3D1D5-B111-4D0E-B332-6C453F8EB6B6}" type="pres">
      <dgm:prSet presAssocID="{FBF8339C-92E9-4DED-92A4-B96AAF9BE84A}" presName="iconBgRect" presStyleLbl="bgShp" presStyleIdx="0" presStyleCnt="5"/>
      <dgm:spPr/>
    </dgm:pt>
    <dgm:pt modelId="{2BACD67C-A7F4-4801-A37E-10523CB4EDCB}" type="pres">
      <dgm:prSet presAssocID="{FBF8339C-92E9-4DED-92A4-B96AAF9BE84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10BCE2B-DD74-4EAF-BE31-188925E8240A}" type="pres">
      <dgm:prSet presAssocID="{FBF8339C-92E9-4DED-92A4-B96AAF9BE84A}" presName="spaceRect" presStyleCnt="0"/>
      <dgm:spPr/>
    </dgm:pt>
    <dgm:pt modelId="{C7BEE8CE-2322-48DC-A458-C4127097FAE8}" type="pres">
      <dgm:prSet presAssocID="{FBF8339C-92E9-4DED-92A4-B96AAF9BE84A}" presName="textRect" presStyleLbl="revTx" presStyleIdx="0" presStyleCnt="5">
        <dgm:presLayoutVars>
          <dgm:chMax val="1"/>
          <dgm:chPref val="1"/>
        </dgm:presLayoutVars>
      </dgm:prSet>
      <dgm:spPr/>
    </dgm:pt>
    <dgm:pt modelId="{95ED9D7B-87D7-4FAE-8E1E-CE678056CC29}" type="pres">
      <dgm:prSet presAssocID="{81EE8F92-874B-4EF3-92C9-5BFAC759F7A0}" presName="sibTrans" presStyleCnt="0"/>
      <dgm:spPr/>
    </dgm:pt>
    <dgm:pt modelId="{ECF61DC5-AB21-4A80-8234-B9D0FC31AE14}" type="pres">
      <dgm:prSet presAssocID="{BD953C88-090C-4B9E-8154-16F9E8E1FDDF}" presName="compNode" presStyleCnt="0"/>
      <dgm:spPr/>
    </dgm:pt>
    <dgm:pt modelId="{A2FA91B5-988B-45AB-AD56-8CEE32145F10}" type="pres">
      <dgm:prSet presAssocID="{BD953C88-090C-4B9E-8154-16F9E8E1FDDF}" presName="iconBgRect" presStyleLbl="bgShp" presStyleIdx="1" presStyleCnt="5"/>
      <dgm:spPr/>
    </dgm:pt>
    <dgm:pt modelId="{58C838B5-EEFC-4699-9428-42E40E136581}" type="pres">
      <dgm:prSet presAssocID="{BD953C88-090C-4B9E-8154-16F9E8E1FDD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183A82BD-5C73-4726-ACE6-7F16726BC0B5}" type="pres">
      <dgm:prSet presAssocID="{BD953C88-090C-4B9E-8154-16F9E8E1FDDF}" presName="spaceRect" presStyleCnt="0"/>
      <dgm:spPr/>
    </dgm:pt>
    <dgm:pt modelId="{0C93FA1D-5BFA-4E11-9031-EDBC8EDED059}" type="pres">
      <dgm:prSet presAssocID="{BD953C88-090C-4B9E-8154-16F9E8E1FDDF}" presName="textRect" presStyleLbl="revTx" presStyleIdx="1" presStyleCnt="5">
        <dgm:presLayoutVars>
          <dgm:chMax val="1"/>
          <dgm:chPref val="1"/>
        </dgm:presLayoutVars>
      </dgm:prSet>
      <dgm:spPr/>
    </dgm:pt>
    <dgm:pt modelId="{B60FD0B3-7463-45B9-B574-AEFC453F2391}" type="pres">
      <dgm:prSet presAssocID="{7B569721-C69F-4F17-B663-707A3E7B58D1}" presName="sibTrans" presStyleCnt="0"/>
      <dgm:spPr/>
    </dgm:pt>
    <dgm:pt modelId="{7DD4946A-48A2-4D04-80B4-34FD408FEBF9}" type="pres">
      <dgm:prSet presAssocID="{80B37A9A-629B-487C-A9F8-4F80F38F1EC7}" presName="compNode" presStyleCnt="0"/>
      <dgm:spPr/>
    </dgm:pt>
    <dgm:pt modelId="{92D85405-46C9-424F-B909-AE9A6143875F}" type="pres">
      <dgm:prSet presAssocID="{80B37A9A-629B-487C-A9F8-4F80F38F1EC7}" presName="iconBgRect" presStyleLbl="bgShp" presStyleIdx="2" presStyleCnt="5"/>
      <dgm:spPr/>
    </dgm:pt>
    <dgm:pt modelId="{DCF20717-E4A4-4DC5-A088-5990C3F39B2A}" type="pres">
      <dgm:prSet presAssocID="{80B37A9A-629B-487C-A9F8-4F80F38F1EC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1AFB62B2-9C96-4603-97F6-DDDC659ADD15}" type="pres">
      <dgm:prSet presAssocID="{80B37A9A-629B-487C-A9F8-4F80F38F1EC7}" presName="spaceRect" presStyleCnt="0"/>
      <dgm:spPr/>
    </dgm:pt>
    <dgm:pt modelId="{6E5D02AC-B4BF-4A47-9B46-994F92A13802}" type="pres">
      <dgm:prSet presAssocID="{80B37A9A-629B-487C-A9F8-4F80F38F1EC7}" presName="textRect" presStyleLbl="revTx" presStyleIdx="2" presStyleCnt="5">
        <dgm:presLayoutVars>
          <dgm:chMax val="1"/>
          <dgm:chPref val="1"/>
        </dgm:presLayoutVars>
      </dgm:prSet>
      <dgm:spPr/>
    </dgm:pt>
    <dgm:pt modelId="{27A61E69-0BD8-4B05-9E3B-4558A8639B47}" type="pres">
      <dgm:prSet presAssocID="{81CDE730-F2A6-497E-A9A4-A6FE8A5CC60B}" presName="sibTrans" presStyleCnt="0"/>
      <dgm:spPr/>
    </dgm:pt>
    <dgm:pt modelId="{52AB316F-7EE7-4F1F-AF57-C02AB4377A28}" type="pres">
      <dgm:prSet presAssocID="{5E03FEA6-1FC7-43C9-85A4-242AEEC301A2}" presName="compNode" presStyleCnt="0"/>
      <dgm:spPr/>
    </dgm:pt>
    <dgm:pt modelId="{CC5424EC-CFD9-46BE-8021-ECE8096DFA1B}" type="pres">
      <dgm:prSet presAssocID="{5E03FEA6-1FC7-43C9-85A4-242AEEC301A2}" presName="iconBgRect" presStyleLbl="bgShp" presStyleIdx="3" presStyleCnt="5"/>
      <dgm:spPr/>
    </dgm:pt>
    <dgm:pt modelId="{100C1171-5649-4008-A64D-22E5438CEB8E}" type="pres">
      <dgm:prSet presAssocID="{5E03FEA6-1FC7-43C9-85A4-242AEEC301A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nected"/>
        </a:ext>
      </dgm:extLst>
    </dgm:pt>
    <dgm:pt modelId="{E548D67F-DB20-4783-8924-FB2E6A6991AE}" type="pres">
      <dgm:prSet presAssocID="{5E03FEA6-1FC7-43C9-85A4-242AEEC301A2}" presName="spaceRect" presStyleCnt="0"/>
      <dgm:spPr/>
    </dgm:pt>
    <dgm:pt modelId="{0C725A8D-99E6-468C-9B06-FE4CD657FC09}" type="pres">
      <dgm:prSet presAssocID="{5E03FEA6-1FC7-43C9-85A4-242AEEC301A2}" presName="textRect" presStyleLbl="revTx" presStyleIdx="3" presStyleCnt="5">
        <dgm:presLayoutVars>
          <dgm:chMax val="1"/>
          <dgm:chPref val="1"/>
        </dgm:presLayoutVars>
      </dgm:prSet>
      <dgm:spPr/>
    </dgm:pt>
    <dgm:pt modelId="{B93BB8C1-1C5A-4F04-BFDA-3D63F7B1FCCC}" type="pres">
      <dgm:prSet presAssocID="{96F1E43B-E84F-4775-A03B-6445018F2020}" presName="sibTrans" presStyleCnt="0"/>
      <dgm:spPr/>
    </dgm:pt>
    <dgm:pt modelId="{957D403A-8099-44FD-9B15-70EFF235D0A4}" type="pres">
      <dgm:prSet presAssocID="{78E70D42-7C43-4B24-A3EF-310E08C6D2DE}" presName="compNode" presStyleCnt="0"/>
      <dgm:spPr/>
    </dgm:pt>
    <dgm:pt modelId="{6A190468-1845-4C8D-956C-DB2470202049}" type="pres">
      <dgm:prSet presAssocID="{78E70D42-7C43-4B24-A3EF-310E08C6D2DE}" presName="iconBgRect" presStyleLbl="bgShp" presStyleIdx="4" presStyleCnt="5"/>
      <dgm:spPr/>
    </dgm:pt>
    <dgm:pt modelId="{2DDDA414-8CC1-459B-BA3A-06CB448ACFCA}" type="pres">
      <dgm:prSet presAssocID="{78E70D42-7C43-4B24-A3EF-310E08C6D2D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oks"/>
        </a:ext>
      </dgm:extLst>
    </dgm:pt>
    <dgm:pt modelId="{0812875A-8393-40CC-BA8E-820318FF69A6}" type="pres">
      <dgm:prSet presAssocID="{78E70D42-7C43-4B24-A3EF-310E08C6D2DE}" presName="spaceRect" presStyleCnt="0"/>
      <dgm:spPr/>
    </dgm:pt>
    <dgm:pt modelId="{AB3ABD40-10EA-4C0B-BC3D-3E50E573B1FC}" type="pres">
      <dgm:prSet presAssocID="{78E70D42-7C43-4B24-A3EF-310E08C6D2DE}" presName="textRect" presStyleLbl="revTx" presStyleIdx="4" presStyleCnt="5">
        <dgm:presLayoutVars>
          <dgm:chMax val="1"/>
          <dgm:chPref val="1"/>
        </dgm:presLayoutVars>
      </dgm:prSet>
      <dgm:spPr/>
    </dgm:pt>
  </dgm:ptLst>
  <dgm:cxnLst>
    <dgm:cxn modelId="{02589512-1C37-4AEF-8877-AC4C34B6779C}" type="presOf" srcId="{FBF8339C-92E9-4DED-92A4-B96AAF9BE84A}" destId="{C7BEE8CE-2322-48DC-A458-C4127097FAE8}" srcOrd="0" destOrd="0" presId="urn:microsoft.com/office/officeart/2018/5/layout/IconCircleLabelList"/>
    <dgm:cxn modelId="{92EAB61A-B2FD-4740-92E7-53E3F1FD79DD}" srcId="{3D1D3739-81A8-4681-9FC0-BA11E90581C2}" destId="{BD953C88-090C-4B9E-8154-16F9E8E1FDDF}" srcOrd="1" destOrd="0" parTransId="{F32C91C1-5FA4-4109-A967-4509B1E5FF7E}" sibTransId="{7B569721-C69F-4F17-B663-707A3E7B58D1}"/>
    <dgm:cxn modelId="{7E1C193B-62FE-41D1-B7CE-A1596E11922A}" srcId="{3D1D3739-81A8-4681-9FC0-BA11E90581C2}" destId="{80B37A9A-629B-487C-A9F8-4F80F38F1EC7}" srcOrd="2" destOrd="0" parTransId="{454736A9-1569-4B9E-B455-ABD8DB10BC16}" sibTransId="{81CDE730-F2A6-497E-A9A4-A6FE8A5CC60B}"/>
    <dgm:cxn modelId="{342D5543-4936-4D85-B033-80192D1D2BE8}" srcId="{3D1D3739-81A8-4681-9FC0-BA11E90581C2}" destId="{5E03FEA6-1FC7-43C9-85A4-242AEEC301A2}" srcOrd="3" destOrd="0" parTransId="{94391284-F08D-4ED5-87B2-213AA6FF20E9}" sibTransId="{96F1E43B-E84F-4775-A03B-6445018F2020}"/>
    <dgm:cxn modelId="{DA6D5448-5E44-4217-BB28-67868F071AD3}" srcId="{3D1D3739-81A8-4681-9FC0-BA11E90581C2}" destId="{78E70D42-7C43-4B24-A3EF-310E08C6D2DE}" srcOrd="4" destOrd="0" parTransId="{C042DD8E-7950-465A-90A3-C18EF6EEDEE4}" sibTransId="{464976E4-FBB8-4E12-9998-F4DF678591E2}"/>
    <dgm:cxn modelId="{0405F06A-0DAC-447D-AD1E-B7C6CBEFF91D}" srcId="{3D1D3739-81A8-4681-9FC0-BA11E90581C2}" destId="{FBF8339C-92E9-4DED-92A4-B96AAF9BE84A}" srcOrd="0" destOrd="0" parTransId="{98EEC136-AD39-435D-9BDA-34E9D08D52E8}" sibTransId="{81EE8F92-874B-4EF3-92C9-5BFAC759F7A0}"/>
    <dgm:cxn modelId="{B5B06189-8C80-445D-BD9D-FC0B69B22CD3}" type="presOf" srcId="{BD953C88-090C-4B9E-8154-16F9E8E1FDDF}" destId="{0C93FA1D-5BFA-4E11-9031-EDBC8EDED059}" srcOrd="0" destOrd="0" presId="urn:microsoft.com/office/officeart/2018/5/layout/IconCircleLabelList"/>
    <dgm:cxn modelId="{236B019C-D4FD-4D27-ABDD-E8B69343C86C}" type="presOf" srcId="{3D1D3739-81A8-4681-9FC0-BA11E90581C2}" destId="{3CE37B0D-C2F7-4E4A-A726-CF6B7E866246}" srcOrd="0" destOrd="0" presId="urn:microsoft.com/office/officeart/2018/5/layout/IconCircleLabelList"/>
    <dgm:cxn modelId="{2C541AC6-AE58-45C2-9A09-1D42BE09CAF6}" type="presOf" srcId="{78E70D42-7C43-4B24-A3EF-310E08C6D2DE}" destId="{AB3ABD40-10EA-4C0B-BC3D-3E50E573B1FC}" srcOrd="0" destOrd="0" presId="urn:microsoft.com/office/officeart/2018/5/layout/IconCircleLabelList"/>
    <dgm:cxn modelId="{4453C3F6-EEAC-41D7-A2DF-9EF86A1905C5}" type="presOf" srcId="{80B37A9A-629B-487C-A9F8-4F80F38F1EC7}" destId="{6E5D02AC-B4BF-4A47-9B46-994F92A13802}" srcOrd="0" destOrd="0" presId="urn:microsoft.com/office/officeart/2018/5/layout/IconCircleLabelList"/>
    <dgm:cxn modelId="{3873E9F7-9D68-45E7-83F1-9956350D38EC}" type="presOf" srcId="{5E03FEA6-1FC7-43C9-85A4-242AEEC301A2}" destId="{0C725A8D-99E6-468C-9B06-FE4CD657FC09}" srcOrd="0" destOrd="0" presId="urn:microsoft.com/office/officeart/2018/5/layout/IconCircleLabelList"/>
    <dgm:cxn modelId="{A8D5EE6A-9AED-4CE1-A452-663A7025B8A1}" type="presParOf" srcId="{3CE37B0D-C2F7-4E4A-A726-CF6B7E866246}" destId="{6D719166-7DE5-4ED3-8C54-0B173198DF09}" srcOrd="0" destOrd="0" presId="urn:microsoft.com/office/officeart/2018/5/layout/IconCircleLabelList"/>
    <dgm:cxn modelId="{2862C99A-D531-41B4-B9C5-59A80B15E589}" type="presParOf" srcId="{6D719166-7DE5-4ED3-8C54-0B173198DF09}" destId="{71D3D1D5-B111-4D0E-B332-6C453F8EB6B6}" srcOrd="0" destOrd="0" presId="urn:microsoft.com/office/officeart/2018/5/layout/IconCircleLabelList"/>
    <dgm:cxn modelId="{43481129-D78F-41AE-ADBB-E994FC5B964E}" type="presParOf" srcId="{6D719166-7DE5-4ED3-8C54-0B173198DF09}" destId="{2BACD67C-A7F4-4801-A37E-10523CB4EDCB}" srcOrd="1" destOrd="0" presId="urn:microsoft.com/office/officeart/2018/5/layout/IconCircleLabelList"/>
    <dgm:cxn modelId="{469EA08D-9FB7-4455-B957-7DC0F39ACD2D}" type="presParOf" srcId="{6D719166-7DE5-4ED3-8C54-0B173198DF09}" destId="{610BCE2B-DD74-4EAF-BE31-188925E8240A}" srcOrd="2" destOrd="0" presId="urn:microsoft.com/office/officeart/2018/5/layout/IconCircleLabelList"/>
    <dgm:cxn modelId="{068E00FD-51EF-41DF-83B5-21EF31BA37E2}" type="presParOf" srcId="{6D719166-7DE5-4ED3-8C54-0B173198DF09}" destId="{C7BEE8CE-2322-48DC-A458-C4127097FAE8}" srcOrd="3" destOrd="0" presId="urn:microsoft.com/office/officeart/2018/5/layout/IconCircleLabelList"/>
    <dgm:cxn modelId="{4CAC522A-F41B-4DBA-8983-568C09E2B60D}" type="presParOf" srcId="{3CE37B0D-C2F7-4E4A-A726-CF6B7E866246}" destId="{95ED9D7B-87D7-4FAE-8E1E-CE678056CC29}" srcOrd="1" destOrd="0" presId="urn:microsoft.com/office/officeart/2018/5/layout/IconCircleLabelList"/>
    <dgm:cxn modelId="{38977854-EE3F-4E50-BB2C-01AD72695EED}" type="presParOf" srcId="{3CE37B0D-C2F7-4E4A-A726-CF6B7E866246}" destId="{ECF61DC5-AB21-4A80-8234-B9D0FC31AE14}" srcOrd="2" destOrd="0" presId="urn:microsoft.com/office/officeart/2018/5/layout/IconCircleLabelList"/>
    <dgm:cxn modelId="{3D5419EF-52A0-4151-850F-8E7D82D1B6F5}" type="presParOf" srcId="{ECF61DC5-AB21-4A80-8234-B9D0FC31AE14}" destId="{A2FA91B5-988B-45AB-AD56-8CEE32145F10}" srcOrd="0" destOrd="0" presId="urn:microsoft.com/office/officeart/2018/5/layout/IconCircleLabelList"/>
    <dgm:cxn modelId="{E2D4D08F-2877-462D-8FE8-F82CC7B0DD59}" type="presParOf" srcId="{ECF61DC5-AB21-4A80-8234-B9D0FC31AE14}" destId="{58C838B5-EEFC-4699-9428-42E40E136581}" srcOrd="1" destOrd="0" presId="urn:microsoft.com/office/officeart/2018/5/layout/IconCircleLabelList"/>
    <dgm:cxn modelId="{80EDABA5-FE00-4850-8C18-1896A91EFD8B}" type="presParOf" srcId="{ECF61DC5-AB21-4A80-8234-B9D0FC31AE14}" destId="{183A82BD-5C73-4726-ACE6-7F16726BC0B5}" srcOrd="2" destOrd="0" presId="urn:microsoft.com/office/officeart/2018/5/layout/IconCircleLabelList"/>
    <dgm:cxn modelId="{ADFDFDF7-0DAD-490F-AE53-31B1B041328B}" type="presParOf" srcId="{ECF61DC5-AB21-4A80-8234-B9D0FC31AE14}" destId="{0C93FA1D-5BFA-4E11-9031-EDBC8EDED059}" srcOrd="3" destOrd="0" presId="urn:microsoft.com/office/officeart/2018/5/layout/IconCircleLabelList"/>
    <dgm:cxn modelId="{346BCB5C-C3E6-41B6-A348-9379B2C86586}" type="presParOf" srcId="{3CE37B0D-C2F7-4E4A-A726-CF6B7E866246}" destId="{B60FD0B3-7463-45B9-B574-AEFC453F2391}" srcOrd="3" destOrd="0" presId="urn:microsoft.com/office/officeart/2018/5/layout/IconCircleLabelList"/>
    <dgm:cxn modelId="{3CEFFD0C-5899-4B8E-A714-4E1D6D833AE8}" type="presParOf" srcId="{3CE37B0D-C2F7-4E4A-A726-CF6B7E866246}" destId="{7DD4946A-48A2-4D04-80B4-34FD408FEBF9}" srcOrd="4" destOrd="0" presId="urn:microsoft.com/office/officeart/2018/5/layout/IconCircleLabelList"/>
    <dgm:cxn modelId="{F1F824A1-0619-422E-BA31-91554B82544A}" type="presParOf" srcId="{7DD4946A-48A2-4D04-80B4-34FD408FEBF9}" destId="{92D85405-46C9-424F-B909-AE9A6143875F}" srcOrd="0" destOrd="0" presId="urn:microsoft.com/office/officeart/2018/5/layout/IconCircleLabelList"/>
    <dgm:cxn modelId="{5C1EEAFC-5B34-4923-A132-68133EF1768B}" type="presParOf" srcId="{7DD4946A-48A2-4D04-80B4-34FD408FEBF9}" destId="{DCF20717-E4A4-4DC5-A088-5990C3F39B2A}" srcOrd="1" destOrd="0" presId="urn:microsoft.com/office/officeart/2018/5/layout/IconCircleLabelList"/>
    <dgm:cxn modelId="{9BBAAB59-81EC-4DEA-ADA6-3B6C567CFE32}" type="presParOf" srcId="{7DD4946A-48A2-4D04-80B4-34FD408FEBF9}" destId="{1AFB62B2-9C96-4603-97F6-DDDC659ADD15}" srcOrd="2" destOrd="0" presId="urn:microsoft.com/office/officeart/2018/5/layout/IconCircleLabelList"/>
    <dgm:cxn modelId="{D0B84B06-05E5-43A7-A2EA-E339446C30C5}" type="presParOf" srcId="{7DD4946A-48A2-4D04-80B4-34FD408FEBF9}" destId="{6E5D02AC-B4BF-4A47-9B46-994F92A13802}" srcOrd="3" destOrd="0" presId="urn:microsoft.com/office/officeart/2018/5/layout/IconCircleLabelList"/>
    <dgm:cxn modelId="{6B2025A4-591A-4964-8D58-2E15D53CFAC9}" type="presParOf" srcId="{3CE37B0D-C2F7-4E4A-A726-CF6B7E866246}" destId="{27A61E69-0BD8-4B05-9E3B-4558A8639B47}" srcOrd="5" destOrd="0" presId="urn:microsoft.com/office/officeart/2018/5/layout/IconCircleLabelList"/>
    <dgm:cxn modelId="{3E8D34D0-4F8C-4AAA-AEC4-88813F35620A}" type="presParOf" srcId="{3CE37B0D-C2F7-4E4A-A726-CF6B7E866246}" destId="{52AB316F-7EE7-4F1F-AF57-C02AB4377A28}" srcOrd="6" destOrd="0" presId="urn:microsoft.com/office/officeart/2018/5/layout/IconCircleLabelList"/>
    <dgm:cxn modelId="{2A6A5171-941E-4551-A300-1DE9FA140C6B}" type="presParOf" srcId="{52AB316F-7EE7-4F1F-AF57-C02AB4377A28}" destId="{CC5424EC-CFD9-46BE-8021-ECE8096DFA1B}" srcOrd="0" destOrd="0" presId="urn:microsoft.com/office/officeart/2018/5/layout/IconCircleLabelList"/>
    <dgm:cxn modelId="{3FBF4A71-3C78-4CE0-8C99-E186D074B582}" type="presParOf" srcId="{52AB316F-7EE7-4F1F-AF57-C02AB4377A28}" destId="{100C1171-5649-4008-A64D-22E5438CEB8E}" srcOrd="1" destOrd="0" presId="urn:microsoft.com/office/officeart/2018/5/layout/IconCircleLabelList"/>
    <dgm:cxn modelId="{5BDBDEB0-E91D-40B9-97ED-51D9871BB11E}" type="presParOf" srcId="{52AB316F-7EE7-4F1F-AF57-C02AB4377A28}" destId="{E548D67F-DB20-4783-8924-FB2E6A6991AE}" srcOrd="2" destOrd="0" presId="urn:microsoft.com/office/officeart/2018/5/layout/IconCircleLabelList"/>
    <dgm:cxn modelId="{29E9D4A3-7186-4F81-A872-06B10DAC055B}" type="presParOf" srcId="{52AB316F-7EE7-4F1F-AF57-C02AB4377A28}" destId="{0C725A8D-99E6-468C-9B06-FE4CD657FC09}" srcOrd="3" destOrd="0" presId="urn:microsoft.com/office/officeart/2018/5/layout/IconCircleLabelList"/>
    <dgm:cxn modelId="{747AA8D4-8147-4763-B25C-00266DD4BB36}" type="presParOf" srcId="{3CE37B0D-C2F7-4E4A-A726-CF6B7E866246}" destId="{B93BB8C1-1C5A-4F04-BFDA-3D63F7B1FCCC}" srcOrd="7" destOrd="0" presId="urn:microsoft.com/office/officeart/2018/5/layout/IconCircleLabelList"/>
    <dgm:cxn modelId="{530D10E4-1035-4053-91A8-C23C22B6F982}" type="presParOf" srcId="{3CE37B0D-C2F7-4E4A-A726-CF6B7E866246}" destId="{957D403A-8099-44FD-9B15-70EFF235D0A4}" srcOrd="8" destOrd="0" presId="urn:microsoft.com/office/officeart/2018/5/layout/IconCircleLabelList"/>
    <dgm:cxn modelId="{59A8436C-2974-41B4-B5A3-F084D69E20C6}" type="presParOf" srcId="{957D403A-8099-44FD-9B15-70EFF235D0A4}" destId="{6A190468-1845-4C8D-956C-DB2470202049}" srcOrd="0" destOrd="0" presId="urn:microsoft.com/office/officeart/2018/5/layout/IconCircleLabelList"/>
    <dgm:cxn modelId="{DD554960-A77F-473C-BC3C-01952BC10E05}" type="presParOf" srcId="{957D403A-8099-44FD-9B15-70EFF235D0A4}" destId="{2DDDA414-8CC1-459B-BA3A-06CB448ACFCA}" srcOrd="1" destOrd="0" presId="urn:microsoft.com/office/officeart/2018/5/layout/IconCircleLabelList"/>
    <dgm:cxn modelId="{F8CA8304-9844-4F7C-91BC-9EDD16B9E372}" type="presParOf" srcId="{957D403A-8099-44FD-9B15-70EFF235D0A4}" destId="{0812875A-8393-40CC-BA8E-820318FF69A6}" srcOrd="2" destOrd="0" presId="urn:microsoft.com/office/officeart/2018/5/layout/IconCircleLabelList"/>
    <dgm:cxn modelId="{8CCBD295-4CE6-483F-93BB-FE4362071BA8}" type="presParOf" srcId="{957D403A-8099-44FD-9B15-70EFF235D0A4}" destId="{AB3ABD40-10EA-4C0B-BC3D-3E50E573B1FC}"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8BA0DE-48D8-45E7-817D-0735C43F1E4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DFF795A-B88E-4F90-9F66-FA18A3372F04}">
      <dgm:prSet custT="1"/>
      <dgm:spPr/>
      <dgm:t>
        <a:bodyPr/>
        <a:lstStyle/>
        <a:p>
          <a:pPr>
            <a:lnSpc>
              <a:spcPct val="100000"/>
            </a:lnSpc>
          </a:pPr>
          <a:r>
            <a:rPr lang="en-US" sz="2800" dirty="0"/>
            <a:t>Donna </a:t>
          </a:r>
          <a:r>
            <a:rPr lang="en-US" sz="2800" dirty="0" err="1"/>
            <a:t>Quadri-Filetti</a:t>
          </a:r>
          <a:endParaRPr lang="en-US" sz="2800" dirty="0"/>
        </a:p>
        <a:p>
          <a:pPr>
            <a:lnSpc>
              <a:spcPct val="100000"/>
            </a:lnSpc>
          </a:pPr>
          <a:r>
            <a:rPr lang="en-US" sz="1800" dirty="0"/>
            <a:t>Marvin </a:t>
          </a:r>
          <a:r>
            <a:rPr lang="en-US" sz="1800" dirty="0" err="1"/>
            <a:t>Ashner</a:t>
          </a:r>
          <a:r>
            <a:rPr lang="en-US" sz="1800" dirty="0"/>
            <a:t> Director and Associate Professor</a:t>
          </a:r>
        </a:p>
        <a:p>
          <a:pPr>
            <a:lnSpc>
              <a:spcPct val="100000"/>
            </a:lnSpc>
          </a:pPr>
          <a:r>
            <a:rPr lang="en-US" sz="1800" dirty="0"/>
            <a:t>School of Hospitality Management</a:t>
          </a:r>
        </a:p>
      </dgm:t>
    </dgm:pt>
    <dgm:pt modelId="{5DD0C8F3-7FAA-47AA-B96D-F6186811D21B}" type="parTrans" cxnId="{FB1A3D93-B413-4883-9CBA-FCC67531305A}">
      <dgm:prSet/>
      <dgm:spPr/>
      <dgm:t>
        <a:bodyPr/>
        <a:lstStyle/>
        <a:p>
          <a:endParaRPr lang="en-US"/>
        </a:p>
      </dgm:t>
    </dgm:pt>
    <dgm:pt modelId="{CBFC7C46-CA5F-45B1-93AD-C80B969F354D}" type="sibTrans" cxnId="{FB1A3D93-B413-4883-9CBA-FCC67531305A}">
      <dgm:prSet/>
      <dgm:spPr/>
      <dgm:t>
        <a:bodyPr/>
        <a:lstStyle/>
        <a:p>
          <a:endParaRPr lang="en-US"/>
        </a:p>
      </dgm:t>
    </dgm:pt>
    <dgm:pt modelId="{43D79AF1-8CF0-4A26-91BE-7E2F0D827369}">
      <dgm:prSet custT="1"/>
      <dgm:spPr/>
      <dgm:t>
        <a:bodyPr/>
        <a:lstStyle/>
        <a:p>
          <a:pPr>
            <a:lnSpc>
              <a:spcPct val="100000"/>
            </a:lnSpc>
          </a:pPr>
          <a:r>
            <a:rPr lang="en-US" sz="2800" dirty="0"/>
            <a:t>Michael Verderame</a:t>
          </a:r>
        </a:p>
        <a:p>
          <a:pPr>
            <a:lnSpc>
              <a:spcPct val="100000"/>
            </a:lnSpc>
          </a:pPr>
          <a:r>
            <a:rPr lang="en-US" sz="1800" dirty="0"/>
            <a:t>Senior Associate Dean</a:t>
          </a:r>
          <a:br>
            <a:rPr lang="en-US" sz="1800" dirty="0"/>
          </a:br>
          <a:r>
            <a:rPr lang="en-US" sz="1800" dirty="0"/>
            <a:t>The Graduate School</a:t>
          </a:r>
        </a:p>
      </dgm:t>
    </dgm:pt>
    <dgm:pt modelId="{9340A108-1107-4C28-8F68-DAA87C283468}" type="parTrans" cxnId="{819E2B16-E1FF-4111-AD53-FE45DDC4CAD1}">
      <dgm:prSet/>
      <dgm:spPr/>
      <dgm:t>
        <a:bodyPr/>
        <a:lstStyle/>
        <a:p>
          <a:endParaRPr lang="en-US"/>
        </a:p>
      </dgm:t>
    </dgm:pt>
    <dgm:pt modelId="{5736A115-BB31-48AF-B80B-A3E24911E0C9}" type="sibTrans" cxnId="{819E2B16-E1FF-4111-AD53-FE45DDC4CAD1}">
      <dgm:prSet/>
      <dgm:spPr/>
      <dgm:t>
        <a:bodyPr/>
        <a:lstStyle/>
        <a:p>
          <a:endParaRPr lang="en-US"/>
        </a:p>
      </dgm:t>
    </dgm:pt>
    <dgm:pt modelId="{B0621A1F-8EA3-43A1-8D61-CC0E418DBD34}">
      <dgm:prSet custT="1"/>
      <dgm:spPr/>
      <dgm:t>
        <a:bodyPr/>
        <a:lstStyle/>
        <a:p>
          <a:pPr>
            <a:lnSpc>
              <a:spcPct val="100000"/>
            </a:lnSpc>
          </a:pPr>
          <a:r>
            <a:rPr lang="en-US" sz="2800" dirty="0"/>
            <a:t>Nicholas Rowland</a:t>
          </a:r>
        </a:p>
        <a:p>
          <a:pPr>
            <a:lnSpc>
              <a:spcPct val="100000"/>
            </a:lnSpc>
          </a:pPr>
          <a:r>
            <a:rPr lang="en-US" sz="2000" dirty="0"/>
            <a:t>Professor of Sociology</a:t>
          </a:r>
        </a:p>
        <a:p>
          <a:pPr>
            <a:lnSpc>
              <a:spcPct val="100000"/>
            </a:lnSpc>
          </a:pPr>
          <a:r>
            <a:rPr lang="en-US" sz="2000" dirty="0"/>
            <a:t>Chair, University Faculty Senate</a:t>
          </a:r>
        </a:p>
      </dgm:t>
    </dgm:pt>
    <dgm:pt modelId="{E886F347-DF8D-4E81-947E-7A34E82C16C8}" type="parTrans" cxnId="{CE89AB82-9282-421D-94F7-91121F4099F3}">
      <dgm:prSet/>
      <dgm:spPr/>
      <dgm:t>
        <a:bodyPr/>
        <a:lstStyle/>
        <a:p>
          <a:endParaRPr lang="en-US"/>
        </a:p>
      </dgm:t>
    </dgm:pt>
    <dgm:pt modelId="{4C64735C-D366-4331-AB4B-F652E0B4F15F}" type="sibTrans" cxnId="{CE89AB82-9282-421D-94F7-91121F4099F3}">
      <dgm:prSet/>
      <dgm:spPr/>
      <dgm:t>
        <a:bodyPr/>
        <a:lstStyle/>
        <a:p>
          <a:endParaRPr lang="en-US"/>
        </a:p>
      </dgm:t>
    </dgm:pt>
    <dgm:pt modelId="{A296F3FF-E7AF-499E-97FB-C0922CB39B24}" type="pres">
      <dgm:prSet presAssocID="{198BA0DE-48D8-45E7-817D-0735C43F1E48}" presName="root" presStyleCnt="0">
        <dgm:presLayoutVars>
          <dgm:dir/>
          <dgm:resizeHandles val="exact"/>
        </dgm:presLayoutVars>
      </dgm:prSet>
      <dgm:spPr/>
    </dgm:pt>
    <dgm:pt modelId="{3DA026F4-5E4D-4F9D-A9C6-88415DC0F4ED}" type="pres">
      <dgm:prSet presAssocID="{9DFF795A-B88E-4F90-9F66-FA18A3372F04}" presName="compNode" presStyleCnt="0"/>
      <dgm:spPr/>
    </dgm:pt>
    <dgm:pt modelId="{5E9617AB-50D4-4A6D-89BB-46A3BA6822F7}" type="pres">
      <dgm:prSet presAssocID="{9DFF795A-B88E-4F90-9F66-FA18A3372F04}" presName="bgRect" presStyleLbl="bgShp" presStyleIdx="0" presStyleCnt="3"/>
      <dgm:spPr/>
    </dgm:pt>
    <dgm:pt modelId="{31441E08-9BCC-4747-B000-F1BF61BE5853}" type="pres">
      <dgm:prSet presAssocID="{9DFF795A-B88E-4F90-9F66-FA18A3372F0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68C20390-C66B-4C8A-816A-7D63FD9711AE}" type="pres">
      <dgm:prSet presAssocID="{9DFF795A-B88E-4F90-9F66-FA18A3372F04}" presName="spaceRect" presStyleCnt="0"/>
      <dgm:spPr/>
    </dgm:pt>
    <dgm:pt modelId="{E666C428-12DD-40BA-997F-146B4796CD7F}" type="pres">
      <dgm:prSet presAssocID="{9DFF795A-B88E-4F90-9F66-FA18A3372F04}" presName="parTx" presStyleLbl="revTx" presStyleIdx="0" presStyleCnt="3">
        <dgm:presLayoutVars>
          <dgm:chMax val="0"/>
          <dgm:chPref val="0"/>
        </dgm:presLayoutVars>
      </dgm:prSet>
      <dgm:spPr/>
    </dgm:pt>
    <dgm:pt modelId="{13DDECF5-5051-4B88-82F4-C97BB8EEE535}" type="pres">
      <dgm:prSet presAssocID="{CBFC7C46-CA5F-45B1-93AD-C80B969F354D}" presName="sibTrans" presStyleCnt="0"/>
      <dgm:spPr/>
    </dgm:pt>
    <dgm:pt modelId="{D5C6B41F-5D83-4B52-BA20-AEC9B9FC6654}" type="pres">
      <dgm:prSet presAssocID="{43D79AF1-8CF0-4A26-91BE-7E2F0D827369}" presName="compNode" presStyleCnt="0"/>
      <dgm:spPr/>
    </dgm:pt>
    <dgm:pt modelId="{A55078B5-86C2-4A8D-AF51-4D4ADC5BA3A9}" type="pres">
      <dgm:prSet presAssocID="{43D79AF1-8CF0-4A26-91BE-7E2F0D827369}" presName="bgRect" presStyleLbl="bgShp" presStyleIdx="1" presStyleCnt="3"/>
      <dgm:spPr/>
    </dgm:pt>
    <dgm:pt modelId="{68D62264-1887-48BE-BA60-46BE0F101494}" type="pres">
      <dgm:prSet presAssocID="{43D79AF1-8CF0-4A26-91BE-7E2F0D82736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duation Cap"/>
        </a:ext>
      </dgm:extLst>
    </dgm:pt>
    <dgm:pt modelId="{4D175670-3465-43CE-B750-6F6DBB249A67}" type="pres">
      <dgm:prSet presAssocID="{43D79AF1-8CF0-4A26-91BE-7E2F0D827369}" presName="spaceRect" presStyleCnt="0"/>
      <dgm:spPr/>
    </dgm:pt>
    <dgm:pt modelId="{485087A7-2DC8-4910-BDFD-4CD2914F4BE6}" type="pres">
      <dgm:prSet presAssocID="{43D79AF1-8CF0-4A26-91BE-7E2F0D827369}" presName="parTx" presStyleLbl="revTx" presStyleIdx="1" presStyleCnt="3">
        <dgm:presLayoutVars>
          <dgm:chMax val="0"/>
          <dgm:chPref val="0"/>
        </dgm:presLayoutVars>
      </dgm:prSet>
      <dgm:spPr/>
    </dgm:pt>
    <dgm:pt modelId="{3B2C62BE-8E7C-49F4-A1B2-E895F15BE1E4}" type="pres">
      <dgm:prSet presAssocID="{5736A115-BB31-48AF-B80B-A3E24911E0C9}" presName="sibTrans" presStyleCnt="0"/>
      <dgm:spPr/>
    </dgm:pt>
    <dgm:pt modelId="{BE6762E4-5EB3-4AA6-B02D-8553814ABFBB}" type="pres">
      <dgm:prSet presAssocID="{B0621A1F-8EA3-43A1-8D61-CC0E418DBD34}" presName="compNode" presStyleCnt="0"/>
      <dgm:spPr/>
    </dgm:pt>
    <dgm:pt modelId="{BB35974A-4617-488F-98F1-AC70EE6314E2}" type="pres">
      <dgm:prSet presAssocID="{B0621A1F-8EA3-43A1-8D61-CC0E418DBD34}" presName="bgRect" presStyleLbl="bgShp" presStyleIdx="2" presStyleCnt="3"/>
      <dgm:spPr/>
    </dgm:pt>
    <dgm:pt modelId="{1CCF9FED-E79C-4272-A1AC-F80FBF1BFD53}" type="pres">
      <dgm:prSet presAssocID="{B0621A1F-8EA3-43A1-8D61-CC0E418DBD3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F219A8C2-FFC3-4563-BE7D-CF83BFCBC590}" type="pres">
      <dgm:prSet presAssocID="{B0621A1F-8EA3-43A1-8D61-CC0E418DBD34}" presName="spaceRect" presStyleCnt="0"/>
      <dgm:spPr/>
    </dgm:pt>
    <dgm:pt modelId="{DF28FCC8-76FB-4E7B-8E80-42EAC6225E0F}" type="pres">
      <dgm:prSet presAssocID="{B0621A1F-8EA3-43A1-8D61-CC0E418DBD34}" presName="parTx" presStyleLbl="revTx" presStyleIdx="2" presStyleCnt="3">
        <dgm:presLayoutVars>
          <dgm:chMax val="0"/>
          <dgm:chPref val="0"/>
        </dgm:presLayoutVars>
      </dgm:prSet>
      <dgm:spPr/>
    </dgm:pt>
  </dgm:ptLst>
  <dgm:cxnLst>
    <dgm:cxn modelId="{819E2B16-E1FF-4111-AD53-FE45DDC4CAD1}" srcId="{198BA0DE-48D8-45E7-817D-0735C43F1E48}" destId="{43D79AF1-8CF0-4A26-91BE-7E2F0D827369}" srcOrd="1" destOrd="0" parTransId="{9340A108-1107-4C28-8F68-DAA87C283468}" sibTransId="{5736A115-BB31-48AF-B80B-A3E24911E0C9}"/>
    <dgm:cxn modelId="{6BA6941B-3D02-4AA3-899E-B52AE67A5AE5}" type="presOf" srcId="{B0621A1F-8EA3-43A1-8D61-CC0E418DBD34}" destId="{DF28FCC8-76FB-4E7B-8E80-42EAC6225E0F}" srcOrd="0" destOrd="0" presId="urn:microsoft.com/office/officeart/2018/2/layout/IconVerticalSolidList"/>
    <dgm:cxn modelId="{4F031D1C-7F4B-407E-B196-59770045A048}" type="presOf" srcId="{9DFF795A-B88E-4F90-9F66-FA18A3372F04}" destId="{E666C428-12DD-40BA-997F-146B4796CD7F}" srcOrd="0" destOrd="0" presId="urn:microsoft.com/office/officeart/2018/2/layout/IconVerticalSolidList"/>
    <dgm:cxn modelId="{CE89AB82-9282-421D-94F7-91121F4099F3}" srcId="{198BA0DE-48D8-45E7-817D-0735C43F1E48}" destId="{B0621A1F-8EA3-43A1-8D61-CC0E418DBD34}" srcOrd="2" destOrd="0" parTransId="{E886F347-DF8D-4E81-947E-7A34E82C16C8}" sibTransId="{4C64735C-D366-4331-AB4B-F652E0B4F15F}"/>
    <dgm:cxn modelId="{FB1A3D93-B413-4883-9CBA-FCC67531305A}" srcId="{198BA0DE-48D8-45E7-817D-0735C43F1E48}" destId="{9DFF795A-B88E-4F90-9F66-FA18A3372F04}" srcOrd="0" destOrd="0" parTransId="{5DD0C8F3-7FAA-47AA-B96D-F6186811D21B}" sibTransId="{CBFC7C46-CA5F-45B1-93AD-C80B969F354D}"/>
    <dgm:cxn modelId="{FA3F4EA8-A3E0-483C-ACBB-DF22E7511889}" type="presOf" srcId="{198BA0DE-48D8-45E7-817D-0735C43F1E48}" destId="{A296F3FF-E7AF-499E-97FB-C0922CB39B24}" srcOrd="0" destOrd="0" presId="urn:microsoft.com/office/officeart/2018/2/layout/IconVerticalSolidList"/>
    <dgm:cxn modelId="{54F7F0E3-A45E-48DD-A0C4-F07165F8FADC}" type="presOf" srcId="{43D79AF1-8CF0-4A26-91BE-7E2F0D827369}" destId="{485087A7-2DC8-4910-BDFD-4CD2914F4BE6}" srcOrd="0" destOrd="0" presId="urn:microsoft.com/office/officeart/2018/2/layout/IconVerticalSolidList"/>
    <dgm:cxn modelId="{68A0936D-3927-44A7-B68C-DAAD653C4C4A}" type="presParOf" srcId="{A296F3FF-E7AF-499E-97FB-C0922CB39B24}" destId="{3DA026F4-5E4D-4F9D-A9C6-88415DC0F4ED}" srcOrd="0" destOrd="0" presId="urn:microsoft.com/office/officeart/2018/2/layout/IconVerticalSolidList"/>
    <dgm:cxn modelId="{C068ED26-BCB3-473D-9909-7CE7E8A3D503}" type="presParOf" srcId="{3DA026F4-5E4D-4F9D-A9C6-88415DC0F4ED}" destId="{5E9617AB-50D4-4A6D-89BB-46A3BA6822F7}" srcOrd="0" destOrd="0" presId="urn:microsoft.com/office/officeart/2018/2/layout/IconVerticalSolidList"/>
    <dgm:cxn modelId="{40F40B64-DD4F-4F7E-88DF-B56229A62076}" type="presParOf" srcId="{3DA026F4-5E4D-4F9D-A9C6-88415DC0F4ED}" destId="{31441E08-9BCC-4747-B000-F1BF61BE5853}" srcOrd="1" destOrd="0" presId="urn:microsoft.com/office/officeart/2018/2/layout/IconVerticalSolidList"/>
    <dgm:cxn modelId="{636E0B72-8B89-4984-92A1-EC66E57CD4A0}" type="presParOf" srcId="{3DA026F4-5E4D-4F9D-A9C6-88415DC0F4ED}" destId="{68C20390-C66B-4C8A-816A-7D63FD9711AE}" srcOrd="2" destOrd="0" presId="urn:microsoft.com/office/officeart/2018/2/layout/IconVerticalSolidList"/>
    <dgm:cxn modelId="{89E6B36E-0B5C-4163-A17B-67837242E319}" type="presParOf" srcId="{3DA026F4-5E4D-4F9D-A9C6-88415DC0F4ED}" destId="{E666C428-12DD-40BA-997F-146B4796CD7F}" srcOrd="3" destOrd="0" presId="urn:microsoft.com/office/officeart/2018/2/layout/IconVerticalSolidList"/>
    <dgm:cxn modelId="{E7322B5B-6EF6-43DC-91D0-4E9DB9A16C70}" type="presParOf" srcId="{A296F3FF-E7AF-499E-97FB-C0922CB39B24}" destId="{13DDECF5-5051-4B88-82F4-C97BB8EEE535}" srcOrd="1" destOrd="0" presId="urn:microsoft.com/office/officeart/2018/2/layout/IconVerticalSolidList"/>
    <dgm:cxn modelId="{4E181E7A-8981-439A-A282-742237F2435D}" type="presParOf" srcId="{A296F3FF-E7AF-499E-97FB-C0922CB39B24}" destId="{D5C6B41F-5D83-4B52-BA20-AEC9B9FC6654}" srcOrd="2" destOrd="0" presId="urn:microsoft.com/office/officeart/2018/2/layout/IconVerticalSolidList"/>
    <dgm:cxn modelId="{FAEC2559-1607-4815-89D8-F5B79C5113CB}" type="presParOf" srcId="{D5C6B41F-5D83-4B52-BA20-AEC9B9FC6654}" destId="{A55078B5-86C2-4A8D-AF51-4D4ADC5BA3A9}" srcOrd="0" destOrd="0" presId="urn:microsoft.com/office/officeart/2018/2/layout/IconVerticalSolidList"/>
    <dgm:cxn modelId="{A2B0D61F-91EE-41AB-8BCE-72D5227D7F65}" type="presParOf" srcId="{D5C6B41F-5D83-4B52-BA20-AEC9B9FC6654}" destId="{68D62264-1887-48BE-BA60-46BE0F101494}" srcOrd="1" destOrd="0" presId="urn:microsoft.com/office/officeart/2018/2/layout/IconVerticalSolidList"/>
    <dgm:cxn modelId="{57CCEADA-58E7-414F-A659-1407B9F13401}" type="presParOf" srcId="{D5C6B41F-5D83-4B52-BA20-AEC9B9FC6654}" destId="{4D175670-3465-43CE-B750-6F6DBB249A67}" srcOrd="2" destOrd="0" presId="urn:microsoft.com/office/officeart/2018/2/layout/IconVerticalSolidList"/>
    <dgm:cxn modelId="{F76A5BB9-3E68-44D7-958A-8031AD3CC786}" type="presParOf" srcId="{D5C6B41F-5D83-4B52-BA20-AEC9B9FC6654}" destId="{485087A7-2DC8-4910-BDFD-4CD2914F4BE6}" srcOrd="3" destOrd="0" presId="urn:microsoft.com/office/officeart/2018/2/layout/IconVerticalSolidList"/>
    <dgm:cxn modelId="{A32520B1-96DD-46F1-A92D-AF6677B8F344}" type="presParOf" srcId="{A296F3FF-E7AF-499E-97FB-C0922CB39B24}" destId="{3B2C62BE-8E7C-49F4-A1B2-E895F15BE1E4}" srcOrd="3" destOrd="0" presId="urn:microsoft.com/office/officeart/2018/2/layout/IconVerticalSolidList"/>
    <dgm:cxn modelId="{6F9FCCC6-45D9-4A7C-9456-4C97AD66E8CC}" type="presParOf" srcId="{A296F3FF-E7AF-499E-97FB-C0922CB39B24}" destId="{BE6762E4-5EB3-4AA6-B02D-8553814ABFBB}" srcOrd="4" destOrd="0" presId="urn:microsoft.com/office/officeart/2018/2/layout/IconVerticalSolidList"/>
    <dgm:cxn modelId="{9F9655D9-38F8-49CF-B0AC-6ABF06034611}" type="presParOf" srcId="{BE6762E4-5EB3-4AA6-B02D-8553814ABFBB}" destId="{BB35974A-4617-488F-98F1-AC70EE6314E2}" srcOrd="0" destOrd="0" presId="urn:microsoft.com/office/officeart/2018/2/layout/IconVerticalSolidList"/>
    <dgm:cxn modelId="{D6399AB1-6C0A-43F7-B338-5696B399AA55}" type="presParOf" srcId="{BE6762E4-5EB3-4AA6-B02D-8553814ABFBB}" destId="{1CCF9FED-E79C-4272-A1AC-F80FBF1BFD53}" srcOrd="1" destOrd="0" presId="urn:microsoft.com/office/officeart/2018/2/layout/IconVerticalSolidList"/>
    <dgm:cxn modelId="{BF259B99-FB0E-431D-B4ED-0954AC231D52}" type="presParOf" srcId="{BE6762E4-5EB3-4AA6-B02D-8553814ABFBB}" destId="{F219A8C2-FFC3-4563-BE7D-CF83BFCBC590}" srcOrd="2" destOrd="0" presId="urn:microsoft.com/office/officeart/2018/2/layout/IconVerticalSolidList"/>
    <dgm:cxn modelId="{75151CFD-AC76-49D1-9C05-26D7B5640CD4}" type="presParOf" srcId="{BE6762E4-5EB3-4AA6-B02D-8553814ABFBB}" destId="{DF28FCC8-76FB-4E7B-8E80-42EAC6225E0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C0182-8DAA-4023-964E-DB0E4EDE5A78}">
      <dsp:nvSpPr>
        <dsp:cNvPr id="0" name=""/>
        <dsp:cNvSpPr/>
      </dsp:nvSpPr>
      <dsp:spPr>
        <a:xfrm>
          <a:off x="0" y="663976"/>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1EC6E0-9C40-4824-B487-308E8C144455}">
      <dsp:nvSpPr>
        <dsp:cNvPr id="0" name=""/>
        <dsp:cNvSpPr/>
      </dsp:nvSpPr>
      <dsp:spPr>
        <a:xfrm>
          <a:off x="495112" y="89205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EEF43F-C156-4F18-A8A7-5FBD2CBE405B}">
      <dsp:nvSpPr>
        <dsp:cNvPr id="0" name=""/>
        <dsp:cNvSpPr/>
      </dsp:nvSpPr>
      <dsp:spPr>
        <a:xfrm>
          <a:off x="1945518" y="732199"/>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244600">
            <a:lnSpc>
              <a:spcPct val="100000"/>
            </a:lnSpc>
            <a:spcBef>
              <a:spcPct val="0"/>
            </a:spcBef>
            <a:spcAft>
              <a:spcPct val="35000"/>
            </a:spcAft>
            <a:buNone/>
          </a:pPr>
          <a:r>
            <a:rPr lang="en-US" sz="2800" b="1" kern="1200" dirty="0"/>
            <a:t>Emmanuel Almonte</a:t>
          </a:r>
          <a:br>
            <a:rPr lang="en-US" sz="2800" b="0" kern="1200" dirty="0"/>
          </a:br>
          <a:r>
            <a:rPr lang="en-US" sz="2000" kern="1200" dirty="0"/>
            <a:t>Student</a:t>
          </a:r>
          <a:br>
            <a:rPr lang="en-US" sz="2000" kern="1200" dirty="0"/>
          </a:br>
          <a:r>
            <a:rPr lang="en-US" sz="2000" kern="1200" dirty="0"/>
            <a:t>Political Science</a:t>
          </a:r>
          <a:br>
            <a:rPr lang="en-US" sz="2000" kern="1200" dirty="0"/>
          </a:br>
          <a:r>
            <a:rPr lang="en-US" sz="2000" kern="1200" dirty="0"/>
            <a:t>College of the Liberal Arts</a:t>
          </a:r>
          <a:endParaRPr lang="en-US" sz="2000" b="0" kern="1200" dirty="0"/>
        </a:p>
      </dsp:txBody>
      <dsp:txXfrm>
        <a:off x="1945518" y="732199"/>
        <a:ext cx="4474303" cy="1765627"/>
      </dsp:txXfrm>
    </dsp:sp>
    <dsp:sp modelId="{06E43AAE-33B6-444F-821C-3513BD6E6B24}">
      <dsp:nvSpPr>
        <dsp:cNvPr id="0" name=""/>
        <dsp:cNvSpPr/>
      </dsp:nvSpPr>
      <dsp:spPr>
        <a:xfrm>
          <a:off x="0" y="2569953"/>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5B3142-2D96-432B-B91C-452616A15286}">
      <dsp:nvSpPr>
        <dsp:cNvPr id="0" name=""/>
        <dsp:cNvSpPr/>
      </dsp:nvSpPr>
      <dsp:spPr>
        <a:xfrm>
          <a:off x="534102" y="275167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89A4D2-0D3B-4BC4-8D2B-5221D743D86C}">
      <dsp:nvSpPr>
        <dsp:cNvPr id="0" name=""/>
        <dsp:cNvSpPr/>
      </dsp:nvSpPr>
      <dsp:spPr>
        <a:xfrm>
          <a:off x="1836793" y="270530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244600">
            <a:lnSpc>
              <a:spcPct val="100000"/>
            </a:lnSpc>
            <a:spcBef>
              <a:spcPct val="0"/>
            </a:spcBef>
            <a:spcAft>
              <a:spcPct val="35000"/>
            </a:spcAft>
            <a:buNone/>
          </a:pPr>
          <a:r>
            <a:rPr lang="en-US" sz="2800" b="1" kern="1200" dirty="0"/>
            <a:t>Ryan Godbey</a:t>
          </a:r>
          <a:br>
            <a:rPr lang="en-US" sz="2800" kern="1200" dirty="0"/>
          </a:br>
          <a:r>
            <a:rPr lang="en-US" sz="2000" kern="1200" dirty="0"/>
            <a:t>Student</a:t>
          </a:r>
          <a:br>
            <a:rPr lang="en-US" sz="2000" kern="1200" dirty="0"/>
          </a:br>
          <a:r>
            <a:rPr lang="en-US" sz="2000" kern="1200" dirty="0"/>
            <a:t>Physics</a:t>
          </a:r>
          <a:br>
            <a:rPr lang="en-US" sz="2000" kern="1200" dirty="0"/>
          </a:br>
          <a:r>
            <a:rPr lang="en-US" sz="2000" kern="1200" dirty="0"/>
            <a:t>Eberly College of Science</a:t>
          </a:r>
        </a:p>
      </dsp:txBody>
      <dsp:txXfrm>
        <a:off x="1836793" y="2705306"/>
        <a:ext cx="4474303" cy="1765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C85FD-8E95-4D69-9BA6-BEA116727DD5}">
      <dsp:nvSpPr>
        <dsp:cNvPr id="0" name=""/>
        <dsp:cNvSpPr/>
      </dsp:nvSpPr>
      <dsp:spPr>
        <a:xfrm>
          <a:off x="0" y="0"/>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52E573-D9FF-4B72-8601-B6B74584CDCB}">
      <dsp:nvSpPr>
        <dsp:cNvPr id="0" name=""/>
        <dsp:cNvSpPr/>
      </dsp:nvSpPr>
      <dsp:spPr>
        <a:xfrm>
          <a:off x="0" y="0"/>
          <a:ext cx="6513603"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a:t>Good advising plays a role in student sense of belonging, progress toward degree, and engagement with their education</a:t>
          </a:r>
        </a:p>
      </dsp:txBody>
      <dsp:txXfrm>
        <a:off x="0" y="0"/>
        <a:ext cx="6513603" cy="2942713"/>
      </dsp:txXfrm>
    </dsp:sp>
    <dsp:sp modelId="{39C098A4-2DF0-4632-9E48-64C853762521}">
      <dsp:nvSpPr>
        <dsp:cNvPr id="0" name=""/>
        <dsp:cNvSpPr/>
      </dsp:nvSpPr>
      <dsp:spPr>
        <a:xfrm>
          <a:off x="0" y="2942713"/>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D5833-3F02-4A5E-81A5-BDAE4A238CE6}">
      <dsp:nvSpPr>
        <dsp:cNvPr id="0" name=""/>
        <dsp:cNvSpPr/>
      </dsp:nvSpPr>
      <dsp:spPr>
        <a:xfrm>
          <a:off x="0" y="2942713"/>
          <a:ext cx="6513603"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dirty="0"/>
            <a:t>Good advising has a greater positive effect on students who are traditionally underserved by educational institutions</a:t>
          </a:r>
        </a:p>
      </dsp:txBody>
      <dsp:txXfrm>
        <a:off x="0" y="2942713"/>
        <a:ext cx="6513603" cy="29427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67F3C-D7E7-44C4-9E1B-40DF29D18ACE}">
      <dsp:nvSpPr>
        <dsp:cNvPr id="0" name=""/>
        <dsp:cNvSpPr/>
      </dsp:nvSpPr>
      <dsp:spPr>
        <a:xfrm>
          <a:off x="0" y="956381"/>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E89184-7CEF-4A7C-B682-9F5C63FBD6B6}">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29AC77-EAA9-4E31-BA3A-C985306EF473}">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100000"/>
            </a:lnSpc>
            <a:spcBef>
              <a:spcPct val="0"/>
            </a:spcBef>
            <a:spcAft>
              <a:spcPct val="35000"/>
            </a:spcAft>
            <a:buNone/>
          </a:pPr>
          <a:r>
            <a:rPr lang="en-US" sz="2500" kern="1200"/>
            <a:t>Body of scholarship and professional standards (NACADA)</a:t>
          </a:r>
        </a:p>
      </dsp:txBody>
      <dsp:txXfrm>
        <a:off x="2039300" y="956381"/>
        <a:ext cx="4474303" cy="1765627"/>
      </dsp:txXfrm>
    </dsp:sp>
    <dsp:sp modelId="{7ACDCDB5-E180-4F05-8C10-F55ADD603564}">
      <dsp:nvSpPr>
        <dsp:cNvPr id="0" name=""/>
        <dsp:cNvSpPr/>
      </dsp:nvSpPr>
      <dsp:spPr>
        <a:xfrm>
          <a:off x="0" y="3163416"/>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07A877-53BD-4863-B356-6363874D82EF}">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002E92-D5E2-46EB-AEE3-DD82B53D04CF}">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100000"/>
            </a:lnSpc>
            <a:spcBef>
              <a:spcPct val="0"/>
            </a:spcBef>
            <a:spcAft>
              <a:spcPct val="35000"/>
            </a:spcAft>
            <a:buNone/>
          </a:pPr>
          <a:r>
            <a:rPr lang="en-US" sz="2500" kern="1200"/>
            <a:t>Advising experts who work here</a:t>
          </a:r>
        </a:p>
      </dsp:txBody>
      <dsp:txXfrm>
        <a:off x="2039300" y="3163416"/>
        <a:ext cx="4474303" cy="1765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6FBA2-2874-4BF2-9F84-6BBBCDE13D4E}">
      <dsp:nvSpPr>
        <dsp:cNvPr id="0" name=""/>
        <dsp:cNvSpPr/>
      </dsp:nvSpPr>
      <dsp:spPr>
        <a:xfrm>
          <a:off x="0" y="956381"/>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01CCEC-F12F-47D8-BFBD-5AA3E6753D3D}">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97A4CC-5732-4AEF-8929-F141DEAA5412}">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90000"/>
            </a:lnSpc>
            <a:spcBef>
              <a:spcPct val="0"/>
            </a:spcBef>
            <a:spcAft>
              <a:spcPct val="35000"/>
            </a:spcAft>
            <a:buNone/>
          </a:pPr>
          <a:r>
            <a:rPr lang="en-US" sz="2500" kern="1200"/>
            <a:t>Bulletin – better information</a:t>
          </a:r>
        </a:p>
      </dsp:txBody>
      <dsp:txXfrm>
        <a:off x="2039300" y="956381"/>
        <a:ext cx="4474303" cy="1765627"/>
      </dsp:txXfrm>
    </dsp:sp>
    <dsp:sp modelId="{3303BD23-C215-44E2-9720-5DA11C1773AB}">
      <dsp:nvSpPr>
        <dsp:cNvPr id="0" name=""/>
        <dsp:cNvSpPr/>
      </dsp:nvSpPr>
      <dsp:spPr>
        <a:xfrm>
          <a:off x="0" y="3163416"/>
          <a:ext cx="65136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C920D-C384-4676-A810-083C1E07516C}">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0CC847-3BAE-4120-98F0-A02CE8B27BA3}">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1111250">
            <a:lnSpc>
              <a:spcPct val="90000"/>
            </a:lnSpc>
            <a:spcBef>
              <a:spcPct val="0"/>
            </a:spcBef>
            <a:spcAft>
              <a:spcPct val="35000"/>
            </a:spcAft>
            <a:buNone/>
          </a:pPr>
          <a:r>
            <a:rPr lang="en-US" sz="2500" kern="1200" dirty="0"/>
            <a:t>Starfish – platform for sharing and connecting</a:t>
          </a:r>
        </a:p>
      </dsp:txBody>
      <dsp:txXfrm>
        <a:off x="2039300" y="3163416"/>
        <a:ext cx="4474303" cy="17656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D3D1D5-B111-4D0E-B332-6C453F8EB6B6}">
      <dsp:nvSpPr>
        <dsp:cNvPr id="0" name=""/>
        <dsp:cNvSpPr/>
      </dsp:nvSpPr>
      <dsp:spPr>
        <a:xfrm>
          <a:off x="478800" y="1028169"/>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ACD67C-A7F4-4801-A37E-10523CB4EDCB}">
      <dsp:nvSpPr>
        <dsp:cNvPr id="0" name=""/>
        <dsp:cNvSpPr/>
      </dsp:nvSpPr>
      <dsp:spPr>
        <a:xfrm>
          <a:off x="712800" y="126216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BEE8CE-2322-48DC-A458-C4127097FAE8}">
      <dsp:nvSpPr>
        <dsp:cNvPr id="0" name=""/>
        <dsp:cNvSpPr/>
      </dsp:nvSpPr>
      <dsp:spPr>
        <a:xfrm>
          <a:off x="12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Instructor notices something</a:t>
          </a:r>
        </a:p>
      </dsp:txBody>
      <dsp:txXfrm>
        <a:off x="127800" y="2468169"/>
        <a:ext cx="1800000" cy="855000"/>
      </dsp:txXfrm>
    </dsp:sp>
    <dsp:sp modelId="{A2FA91B5-988B-45AB-AD56-8CEE32145F10}">
      <dsp:nvSpPr>
        <dsp:cNvPr id="0" name=""/>
        <dsp:cNvSpPr/>
      </dsp:nvSpPr>
      <dsp:spPr>
        <a:xfrm>
          <a:off x="2593800" y="1028169"/>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C838B5-EEFC-4699-9428-42E40E136581}">
      <dsp:nvSpPr>
        <dsp:cNvPr id="0" name=""/>
        <dsp:cNvSpPr/>
      </dsp:nvSpPr>
      <dsp:spPr>
        <a:xfrm>
          <a:off x="2827800" y="1262168"/>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93FA1D-5BFA-4E11-9031-EDBC8EDED059}">
      <dsp:nvSpPr>
        <dsp:cNvPr id="0" name=""/>
        <dsp:cNvSpPr/>
      </dsp:nvSpPr>
      <dsp:spPr>
        <a:xfrm>
          <a:off x="2242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Instructor lets Adviser know via Starfish</a:t>
          </a:r>
        </a:p>
      </dsp:txBody>
      <dsp:txXfrm>
        <a:off x="2242800" y="2468169"/>
        <a:ext cx="1800000" cy="855000"/>
      </dsp:txXfrm>
    </dsp:sp>
    <dsp:sp modelId="{92D85405-46C9-424F-B909-AE9A6143875F}">
      <dsp:nvSpPr>
        <dsp:cNvPr id="0" name=""/>
        <dsp:cNvSpPr/>
      </dsp:nvSpPr>
      <dsp:spPr>
        <a:xfrm>
          <a:off x="4708800" y="1028169"/>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F20717-E4A4-4DC5-A088-5990C3F39B2A}">
      <dsp:nvSpPr>
        <dsp:cNvPr id="0" name=""/>
        <dsp:cNvSpPr/>
      </dsp:nvSpPr>
      <dsp:spPr>
        <a:xfrm>
          <a:off x="4942800" y="1262168"/>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5D02AC-B4BF-4A47-9B46-994F92A13802}">
      <dsp:nvSpPr>
        <dsp:cNvPr id="0" name=""/>
        <dsp:cNvSpPr/>
      </dsp:nvSpPr>
      <dsp:spPr>
        <a:xfrm>
          <a:off x="435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Adviser reaches out to student</a:t>
          </a:r>
        </a:p>
      </dsp:txBody>
      <dsp:txXfrm>
        <a:off x="4357800" y="2468169"/>
        <a:ext cx="1800000" cy="855000"/>
      </dsp:txXfrm>
    </dsp:sp>
    <dsp:sp modelId="{CC5424EC-CFD9-46BE-8021-ECE8096DFA1B}">
      <dsp:nvSpPr>
        <dsp:cNvPr id="0" name=""/>
        <dsp:cNvSpPr/>
      </dsp:nvSpPr>
      <dsp:spPr>
        <a:xfrm>
          <a:off x="6823800" y="1028169"/>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0C1171-5649-4008-A64D-22E5438CEB8E}">
      <dsp:nvSpPr>
        <dsp:cNvPr id="0" name=""/>
        <dsp:cNvSpPr/>
      </dsp:nvSpPr>
      <dsp:spPr>
        <a:xfrm>
          <a:off x="7057800" y="1262168"/>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725A8D-99E6-468C-9B06-FE4CD657FC09}">
      <dsp:nvSpPr>
        <dsp:cNvPr id="0" name=""/>
        <dsp:cNvSpPr/>
      </dsp:nvSpPr>
      <dsp:spPr>
        <a:xfrm>
          <a:off x="6472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Student is connected to resources</a:t>
          </a:r>
        </a:p>
      </dsp:txBody>
      <dsp:txXfrm>
        <a:off x="6472800" y="2468169"/>
        <a:ext cx="1800000" cy="855000"/>
      </dsp:txXfrm>
    </dsp:sp>
    <dsp:sp modelId="{6A190468-1845-4C8D-956C-DB2470202049}">
      <dsp:nvSpPr>
        <dsp:cNvPr id="0" name=""/>
        <dsp:cNvSpPr/>
      </dsp:nvSpPr>
      <dsp:spPr>
        <a:xfrm>
          <a:off x="8938800" y="1028169"/>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DDA414-8CC1-459B-BA3A-06CB448ACFCA}">
      <dsp:nvSpPr>
        <dsp:cNvPr id="0" name=""/>
        <dsp:cNvSpPr/>
      </dsp:nvSpPr>
      <dsp:spPr>
        <a:xfrm>
          <a:off x="9172800" y="126216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3ABD40-10EA-4C0B-BC3D-3E50E573B1FC}">
      <dsp:nvSpPr>
        <dsp:cNvPr id="0" name=""/>
        <dsp:cNvSpPr/>
      </dsp:nvSpPr>
      <dsp:spPr>
        <a:xfrm>
          <a:off x="858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Student is more successful</a:t>
          </a:r>
        </a:p>
      </dsp:txBody>
      <dsp:txXfrm>
        <a:off x="8587800" y="2468169"/>
        <a:ext cx="1800000" cy="855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617AB-50D4-4A6D-89BB-46A3BA6822F7}">
      <dsp:nvSpPr>
        <dsp:cNvPr id="0" name=""/>
        <dsp:cNvSpPr/>
      </dsp:nvSpPr>
      <dsp:spPr>
        <a:xfrm>
          <a:off x="0" y="5152"/>
          <a:ext cx="6513603" cy="16977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41E08-9BCC-4747-B000-F1BF61BE5853}">
      <dsp:nvSpPr>
        <dsp:cNvPr id="0" name=""/>
        <dsp:cNvSpPr/>
      </dsp:nvSpPr>
      <dsp:spPr>
        <a:xfrm>
          <a:off x="513571" y="387147"/>
          <a:ext cx="934678" cy="9337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66C428-12DD-40BA-997F-146B4796CD7F}">
      <dsp:nvSpPr>
        <dsp:cNvPr id="0" name=""/>
        <dsp:cNvSpPr/>
      </dsp:nvSpPr>
      <dsp:spPr>
        <a:xfrm>
          <a:off x="1961820" y="5152"/>
          <a:ext cx="4422317" cy="1699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855" tIns="179855" rIns="179855" bIns="179855" numCol="1" spcCol="1270" anchor="ctr" anchorCtr="0">
          <a:noAutofit/>
        </a:bodyPr>
        <a:lstStyle/>
        <a:p>
          <a:pPr marL="0" lvl="0" indent="0" algn="l" defTabSz="1244600">
            <a:lnSpc>
              <a:spcPct val="100000"/>
            </a:lnSpc>
            <a:spcBef>
              <a:spcPct val="0"/>
            </a:spcBef>
            <a:spcAft>
              <a:spcPct val="35000"/>
            </a:spcAft>
            <a:buNone/>
          </a:pPr>
          <a:r>
            <a:rPr lang="en-US" sz="2800" kern="1200" dirty="0"/>
            <a:t>Donna </a:t>
          </a:r>
          <a:r>
            <a:rPr lang="en-US" sz="2800" kern="1200" dirty="0" err="1"/>
            <a:t>Quadri-Filetti</a:t>
          </a:r>
          <a:endParaRPr lang="en-US" sz="2800" kern="1200" dirty="0"/>
        </a:p>
        <a:p>
          <a:pPr marL="0" lvl="0" indent="0" algn="l" defTabSz="1244600">
            <a:lnSpc>
              <a:spcPct val="100000"/>
            </a:lnSpc>
            <a:spcBef>
              <a:spcPct val="0"/>
            </a:spcBef>
            <a:spcAft>
              <a:spcPct val="35000"/>
            </a:spcAft>
            <a:buNone/>
          </a:pPr>
          <a:r>
            <a:rPr lang="en-US" sz="1800" kern="1200" dirty="0"/>
            <a:t>Marvin </a:t>
          </a:r>
          <a:r>
            <a:rPr lang="en-US" sz="1800" kern="1200" dirty="0" err="1"/>
            <a:t>Ashner</a:t>
          </a:r>
          <a:r>
            <a:rPr lang="en-US" sz="1800" kern="1200" dirty="0"/>
            <a:t> Director and Associate Professor</a:t>
          </a:r>
        </a:p>
        <a:p>
          <a:pPr marL="0" lvl="0" indent="0" algn="l" defTabSz="1244600">
            <a:lnSpc>
              <a:spcPct val="100000"/>
            </a:lnSpc>
            <a:spcBef>
              <a:spcPct val="0"/>
            </a:spcBef>
            <a:spcAft>
              <a:spcPct val="35000"/>
            </a:spcAft>
            <a:buNone/>
          </a:pPr>
          <a:r>
            <a:rPr lang="en-US" sz="1800" kern="1200" dirty="0"/>
            <a:t>School of Hospitality Management</a:t>
          </a:r>
        </a:p>
      </dsp:txBody>
      <dsp:txXfrm>
        <a:off x="1961820" y="5152"/>
        <a:ext cx="4422317" cy="1699415"/>
      </dsp:txXfrm>
    </dsp:sp>
    <dsp:sp modelId="{A55078B5-86C2-4A8D-AF51-4D4ADC5BA3A9}">
      <dsp:nvSpPr>
        <dsp:cNvPr id="0" name=""/>
        <dsp:cNvSpPr/>
      </dsp:nvSpPr>
      <dsp:spPr>
        <a:xfrm>
          <a:off x="0" y="2093005"/>
          <a:ext cx="6513603" cy="16977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D62264-1887-48BE-BA60-46BE0F101494}">
      <dsp:nvSpPr>
        <dsp:cNvPr id="0" name=""/>
        <dsp:cNvSpPr/>
      </dsp:nvSpPr>
      <dsp:spPr>
        <a:xfrm>
          <a:off x="513571" y="2475000"/>
          <a:ext cx="934678" cy="9337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5087A7-2DC8-4910-BDFD-4CD2914F4BE6}">
      <dsp:nvSpPr>
        <dsp:cNvPr id="0" name=""/>
        <dsp:cNvSpPr/>
      </dsp:nvSpPr>
      <dsp:spPr>
        <a:xfrm>
          <a:off x="1961820" y="2093005"/>
          <a:ext cx="4422317" cy="1699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855" tIns="179855" rIns="179855" bIns="179855" numCol="1" spcCol="1270" anchor="ctr" anchorCtr="0">
          <a:noAutofit/>
        </a:bodyPr>
        <a:lstStyle/>
        <a:p>
          <a:pPr marL="0" lvl="0" indent="0" algn="l" defTabSz="1244600">
            <a:lnSpc>
              <a:spcPct val="100000"/>
            </a:lnSpc>
            <a:spcBef>
              <a:spcPct val="0"/>
            </a:spcBef>
            <a:spcAft>
              <a:spcPct val="35000"/>
            </a:spcAft>
            <a:buNone/>
          </a:pPr>
          <a:r>
            <a:rPr lang="en-US" sz="2800" kern="1200" dirty="0"/>
            <a:t>Michael Verderame</a:t>
          </a:r>
        </a:p>
        <a:p>
          <a:pPr marL="0" lvl="0" indent="0" algn="l" defTabSz="1244600">
            <a:lnSpc>
              <a:spcPct val="100000"/>
            </a:lnSpc>
            <a:spcBef>
              <a:spcPct val="0"/>
            </a:spcBef>
            <a:spcAft>
              <a:spcPct val="35000"/>
            </a:spcAft>
            <a:buNone/>
          </a:pPr>
          <a:r>
            <a:rPr lang="en-US" sz="1800" kern="1200" dirty="0"/>
            <a:t>Senior Associate Dean</a:t>
          </a:r>
          <a:br>
            <a:rPr lang="en-US" sz="1800" kern="1200" dirty="0"/>
          </a:br>
          <a:r>
            <a:rPr lang="en-US" sz="1800" kern="1200" dirty="0"/>
            <a:t>The Graduate School</a:t>
          </a:r>
        </a:p>
      </dsp:txBody>
      <dsp:txXfrm>
        <a:off x="1961820" y="2093005"/>
        <a:ext cx="4422317" cy="1699415"/>
      </dsp:txXfrm>
    </dsp:sp>
    <dsp:sp modelId="{BB35974A-4617-488F-98F1-AC70EE6314E2}">
      <dsp:nvSpPr>
        <dsp:cNvPr id="0" name=""/>
        <dsp:cNvSpPr/>
      </dsp:nvSpPr>
      <dsp:spPr>
        <a:xfrm>
          <a:off x="0" y="4180858"/>
          <a:ext cx="6513603" cy="16977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CF9FED-E79C-4272-A1AC-F80FBF1BFD53}">
      <dsp:nvSpPr>
        <dsp:cNvPr id="0" name=""/>
        <dsp:cNvSpPr/>
      </dsp:nvSpPr>
      <dsp:spPr>
        <a:xfrm>
          <a:off x="513571" y="4562853"/>
          <a:ext cx="934678" cy="9337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28FCC8-76FB-4E7B-8E80-42EAC6225E0F}">
      <dsp:nvSpPr>
        <dsp:cNvPr id="0" name=""/>
        <dsp:cNvSpPr/>
      </dsp:nvSpPr>
      <dsp:spPr>
        <a:xfrm>
          <a:off x="1961820" y="4180858"/>
          <a:ext cx="4422317" cy="1699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855" tIns="179855" rIns="179855" bIns="179855" numCol="1" spcCol="1270" anchor="ctr" anchorCtr="0">
          <a:noAutofit/>
        </a:bodyPr>
        <a:lstStyle/>
        <a:p>
          <a:pPr marL="0" lvl="0" indent="0" algn="l" defTabSz="1244600">
            <a:lnSpc>
              <a:spcPct val="100000"/>
            </a:lnSpc>
            <a:spcBef>
              <a:spcPct val="0"/>
            </a:spcBef>
            <a:spcAft>
              <a:spcPct val="35000"/>
            </a:spcAft>
            <a:buNone/>
          </a:pPr>
          <a:r>
            <a:rPr lang="en-US" sz="2800" kern="1200" dirty="0"/>
            <a:t>Nicholas Rowland</a:t>
          </a:r>
        </a:p>
        <a:p>
          <a:pPr marL="0" lvl="0" indent="0" algn="l" defTabSz="1244600">
            <a:lnSpc>
              <a:spcPct val="100000"/>
            </a:lnSpc>
            <a:spcBef>
              <a:spcPct val="0"/>
            </a:spcBef>
            <a:spcAft>
              <a:spcPct val="35000"/>
            </a:spcAft>
            <a:buNone/>
          </a:pPr>
          <a:r>
            <a:rPr lang="en-US" sz="2000" kern="1200" dirty="0"/>
            <a:t>Professor of Sociology</a:t>
          </a:r>
        </a:p>
        <a:p>
          <a:pPr marL="0" lvl="0" indent="0" algn="l" defTabSz="1244600">
            <a:lnSpc>
              <a:spcPct val="100000"/>
            </a:lnSpc>
            <a:spcBef>
              <a:spcPct val="0"/>
            </a:spcBef>
            <a:spcAft>
              <a:spcPct val="35000"/>
            </a:spcAft>
            <a:buNone/>
          </a:pPr>
          <a:r>
            <a:rPr lang="en-US" sz="2000" kern="1200" dirty="0"/>
            <a:t>Chair, University Faculty Senate</a:t>
          </a:r>
        </a:p>
      </dsp:txBody>
      <dsp:txXfrm>
        <a:off x="1961820" y="4180858"/>
        <a:ext cx="4422317" cy="16994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07433-3C16-497B-9F76-DA749583869C}" type="datetimeFigureOut">
              <a:rPr lang="en-US" smtClean="0"/>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033EF-C973-4560-B27E-4BAA7E43AAFC}" type="slidenum">
              <a:rPr lang="en-US" smtClean="0"/>
              <a:t>‹#›</a:t>
            </a:fld>
            <a:endParaRPr lang="en-US"/>
          </a:p>
        </p:txBody>
      </p:sp>
    </p:spTree>
    <p:extLst>
      <p:ext uri="{BB962C8B-B14F-4D97-AF65-F5344CB8AC3E}">
        <p14:creationId xmlns:p14="http://schemas.microsoft.com/office/powerpoint/2010/main" val="270011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“Academic advising has both a history and a reputation” (</a:t>
            </a:r>
            <a:r>
              <a:rPr lang="en-US" sz="1200" kern="1200" dirty="0" err="1">
                <a:solidFill>
                  <a:schemeClr val="tx1"/>
                </a:solidFill>
                <a:effectLst/>
                <a:latin typeface="+mn-lt"/>
                <a:ea typeface="+mn-ea"/>
                <a:cs typeface="+mn-cs"/>
              </a:rPr>
              <a:t>Titley</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Titley</a:t>
            </a:r>
            <a:r>
              <a:rPr lang="en-US" sz="1200" kern="1200" dirty="0">
                <a:solidFill>
                  <a:schemeClr val="tx1"/>
                </a:solidFill>
                <a:effectLst/>
                <a:latin typeface="+mn-lt"/>
                <a:ea typeface="+mn-ea"/>
                <a:cs typeface="+mn-cs"/>
              </a:rPr>
              <a:t>, 1982, p. 45). That reputation is a mixed one. A relatively famous quote summarizes advising in this way: </a:t>
            </a:r>
          </a:p>
          <a:p>
            <a:r>
              <a:rPr lang="en-US" sz="1200" kern="1200" dirty="0">
                <a:solidFill>
                  <a:schemeClr val="tx1"/>
                </a:solidFill>
                <a:effectLst/>
                <a:latin typeface="+mn-lt"/>
                <a:ea typeface="+mn-ea"/>
                <a:cs typeface="+mn-cs"/>
              </a:rPr>
              <a:t>“Advising is a process with a long and dignified history in college and university. At the same time, involving as it often does tedious clerical work combined with hit-and-run conferences with students on curricula, it is a most cordially hated activity by the majority of college teachers . . .” (MacLean, 1953, p. 357).</a:t>
            </a:r>
          </a:p>
          <a:p>
            <a:endParaRPr lang="en-US" dirty="0"/>
          </a:p>
        </p:txBody>
      </p:sp>
      <p:sp>
        <p:nvSpPr>
          <p:cNvPr id="4" name="Slide Number Placeholder 3"/>
          <p:cNvSpPr>
            <a:spLocks noGrp="1"/>
          </p:cNvSpPr>
          <p:nvPr>
            <p:ph type="sldNum" sz="quarter" idx="5"/>
          </p:nvPr>
        </p:nvSpPr>
        <p:spPr/>
        <p:txBody>
          <a:bodyPr/>
          <a:lstStyle/>
          <a:p>
            <a:fld id="{30E033EF-C973-4560-B27E-4BAA7E43AAFC}" type="slidenum">
              <a:rPr lang="en-US" smtClean="0"/>
              <a:t>3</a:t>
            </a:fld>
            <a:endParaRPr lang="en-US"/>
          </a:p>
        </p:txBody>
      </p:sp>
    </p:spTree>
    <p:extLst>
      <p:ext uri="{BB962C8B-B14F-4D97-AF65-F5344CB8AC3E}">
        <p14:creationId xmlns:p14="http://schemas.microsoft.com/office/powerpoint/2010/main" val="1118668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Achieving the aspirational goals of this legislation requires active leadership at many levels to embrace the value and importance of intentionality within academic advising. We have opportunities already at our disposal through expertise and tools here and most importantly, through leadership.</a:t>
            </a:r>
          </a:p>
        </p:txBody>
      </p:sp>
      <p:sp>
        <p:nvSpPr>
          <p:cNvPr id="4" name="Slide Number Placeholder 3"/>
          <p:cNvSpPr>
            <a:spLocks noGrp="1"/>
          </p:cNvSpPr>
          <p:nvPr>
            <p:ph type="sldNum" sz="quarter" idx="5"/>
          </p:nvPr>
        </p:nvSpPr>
        <p:spPr/>
        <p:txBody>
          <a:bodyPr/>
          <a:lstStyle/>
          <a:p>
            <a:fld id="{30E033EF-C973-4560-B27E-4BAA7E43AAFC}" type="slidenum">
              <a:rPr lang="en-US" smtClean="0"/>
              <a:t>12</a:t>
            </a:fld>
            <a:endParaRPr lang="en-US"/>
          </a:p>
        </p:txBody>
      </p:sp>
    </p:spTree>
    <p:extLst>
      <p:ext uri="{BB962C8B-B14F-4D97-AF65-F5344CB8AC3E}">
        <p14:creationId xmlns:p14="http://schemas.microsoft.com/office/powerpoint/2010/main" val="3263706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body of scholarship and base of expertise here at Penn State that can be drawn upon. Advising staff in colleges, departments and at campuses have a depth of knowledge that should be leveraged. There is a large and active professional association with resources that can help.</a:t>
            </a:r>
          </a:p>
        </p:txBody>
      </p:sp>
      <p:sp>
        <p:nvSpPr>
          <p:cNvPr id="4" name="Slide Number Placeholder 3"/>
          <p:cNvSpPr>
            <a:spLocks noGrp="1"/>
          </p:cNvSpPr>
          <p:nvPr>
            <p:ph type="sldNum" sz="quarter" idx="5"/>
          </p:nvPr>
        </p:nvSpPr>
        <p:spPr/>
        <p:txBody>
          <a:bodyPr/>
          <a:lstStyle/>
          <a:p>
            <a:fld id="{30E033EF-C973-4560-B27E-4BAA7E43AAFC}" type="slidenum">
              <a:rPr lang="en-US" smtClean="0"/>
              <a:t>13</a:t>
            </a:fld>
            <a:endParaRPr lang="en-US"/>
          </a:p>
        </p:txBody>
      </p:sp>
    </p:spTree>
    <p:extLst>
      <p:ext uri="{BB962C8B-B14F-4D97-AF65-F5344CB8AC3E}">
        <p14:creationId xmlns:p14="http://schemas.microsoft.com/office/powerpoint/2010/main" val="2106263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draw on the body of scholarship and guidance offered from the field of academic advising. For example, there are core values for the practice. These values were developed by an international task force and intended to apply to all who perform academic advising by any role, title, or position as educators at their institutions. While nations, institutions, and students will offer unique circumstances, the Core Values are intended to provide guidance to academic advisors in their professional lives.</a:t>
            </a:r>
          </a:p>
        </p:txBody>
      </p:sp>
      <p:sp>
        <p:nvSpPr>
          <p:cNvPr id="4" name="Slide Number Placeholder 3"/>
          <p:cNvSpPr>
            <a:spLocks noGrp="1"/>
          </p:cNvSpPr>
          <p:nvPr>
            <p:ph type="sldNum" sz="quarter" idx="5"/>
          </p:nvPr>
        </p:nvSpPr>
        <p:spPr/>
        <p:txBody>
          <a:bodyPr/>
          <a:lstStyle/>
          <a:p>
            <a:fld id="{30E033EF-C973-4560-B27E-4BAA7E43AAFC}" type="slidenum">
              <a:rPr lang="en-US" smtClean="0"/>
              <a:t>14</a:t>
            </a:fld>
            <a:endParaRPr lang="en-US"/>
          </a:p>
        </p:txBody>
      </p:sp>
    </p:spTree>
    <p:extLst>
      <p:ext uri="{BB962C8B-B14F-4D97-AF65-F5344CB8AC3E}">
        <p14:creationId xmlns:p14="http://schemas.microsoft.com/office/powerpoint/2010/main" val="1640898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haven’t made it easy on ourselves, but are getting better at streamlining information and presenting it consistently. The Bulletin is one such tool. Starfish is another. Use of this tool is growing and it’s helping people realize how we depend on each other to educate and support students.</a:t>
            </a:r>
          </a:p>
        </p:txBody>
      </p:sp>
      <p:sp>
        <p:nvSpPr>
          <p:cNvPr id="4" name="Slide Number Placeholder 3"/>
          <p:cNvSpPr>
            <a:spLocks noGrp="1"/>
          </p:cNvSpPr>
          <p:nvPr>
            <p:ph type="sldNum" sz="quarter" idx="5"/>
          </p:nvPr>
        </p:nvSpPr>
        <p:spPr/>
        <p:txBody>
          <a:bodyPr/>
          <a:lstStyle/>
          <a:p>
            <a:fld id="{30E033EF-C973-4560-B27E-4BAA7E43AAFC}" type="slidenum">
              <a:rPr lang="en-US" smtClean="0"/>
              <a:t>15</a:t>
            </a:fld>
            <a:endParaRPr lang="en-US"/>
          </a:p>
        </p:txBody>
      </p:sp>
    </p:spTree>
    <p:extLst>
      <p:ext uri="{BB962C8B-B14F-4D97-AF65-F5344CB8AC3E}">
        <p14:creationId xmlns:p14="http://schemas.microsoft.com/office/powerpoint/2010/main" val="3187885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 early alert function in Starfish provides an example of collaboration facilitated through software.</a:t>
            </a:r>
          </a:p>
          <a:p>
            <a:pPr marL="171450" indent="-171450">
              <a:buFont typeface="Arial" panose="020B0604020202020204" pitchFamily="34" charset="0"/>
              <a:buChar char="•"/>
            </a:pPr>
            <a:r>
              <a:rPr lang="en-US" dirty="0"/>
              <a:t>Alert: Student doing poorly on assignments – can connect student to supplemental resources – learning centers, study skills, office hours (students don’t know what these are, for example. Or don’t know that those who are most successful have been using these helping resources their whole lives.)</a:t>
            </a:r>
          </a:p>
          <a:p>
            <a:pPr marL="171450" indent="-171450">
              <a:buFont typeface="Arial" panose="020B0604020202020204" pitchFamily="34" charset="0"/>
              <a:buChar char="•"/>
            </a:pPr>
            <a:r>
              <a:rPr lang="en-US" dirty="0"/>
              <a:t>Alert: Student not attending classes – can reach out to see if everything is OK as an act of caring; conveys clearly to a student that their presence matters and that they do belong here. We have seen countless cases where something significant happened in a student’s life and they needed help. Mom diagnosed with cancer, student recovering from a personal trauma, student not understanding the expectations because they lack the cultural capitol coming in.</a:t>
            </a:r>
          </a:p>
          <a:p>
            <a:pPr marL="171450" indent="-171450">
              <a:buFont typeface="Arial" panose="020B0604020202020204" pitchFamily="34" charset="0"/>
              <a:buChar char="•"/>
            </a:pPr>
            <a:r>
              <a:rPr lang="en-US" dirty="0"/>
              <a:t>Kudos: Alternatively, these systems can let others know that things are going very right. There is real power in positive feedback, especially for those who are here in spite of their own imposter syndrome.</a:t>
            </a:r>
          </a:p>
          <a:p>
            <a:pPr marL="171450" indent="-171450">
              <a:buFont typeface="Arial" panose="020B0604020202020204" pitchFamily="34" charset="0"/>
              <a:buChar char="•"/>
            </a:pPr>
            <a:r>
              <a:rPr lang="en-US" dirty="0"/>
              <a:t>In many cases, it takes minimal effort to make a big difference for a student</a:t>
            </a:r>
          </a:p>
        </p:txBody>
      </p:sp>
      <p:sp>
        <p:nvSpPr>
          <p:cNvPr id="4" name="Slide Number Placeholder 3"/>
          <p:cNvSpPr>
            <a:spLocks noGrp="1"/>
          </p:cNvSpPr>
          <p:nvPr>
            <p:ph type="sldNum" sz="quarter" idx="5"/>
          </p:nvPr>
        </p:nvSpPr>
        <p:spPr/>
        <p:txBody>
          <a:bodyPr/>
          <a:lstStyle/>
          <a:p>
            <a:fld id="{30E033EF-C973-4560-B27E-4BAA7E43AAFC}" type="slidenum">
              <a:rPr lang="en-US" smtClean="0"/>
              <a:t>16</a:t>
            </a:fld>
            <a:endParaRPr lang="en-US"/>
          </a:p>
        </p:txBody>
      </p:sp>
    </p:spTree>
    <p:extLst>
      <p:ext uri="{BB962C8B-B14F-4D97-AF65-F5344CB8AC3E}">
        <p14:creationId xmlns:p14="http://schemas.microsoft.com/office/powerpoint/2010/main" val="2865287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 </a:t>
            </a:r>
            <a:r>
              <a:rPr lang="en-US" dirty="0" err="1"/>
              <a:t>Quadri-Filetti</a:t>
            </a:r>
            <a:r>
              <a:rPr lang="en-US" dirty="0"/>
              <a:t> shares how she has worked with faculty in the School of Hospitality Management to engage in academic advising</a:t>
            </a:r>
          </a:p>
          <a:p>
            <a:r>
              <a:rPr lang="en-US" dirty="0"/>
              <a:t>Michael Verderame shares how the Graduate School is focusing efforts on advising at the graduate level</a:t>
            </a:r>
          </a:p>
          <a:p>
            <a:r>
              <a:rPr lang="en-US" dirty="0"/>
              <a:t>Nicholas Rowland shares perspectives from Faculty Senate leadership about how to improve academic advising across the institution</a:t>
            </a:r>
          </a:p>
        </p:txBody>
      </p:sp>
      <p:sp>
        <p:nvSpPr>
          <p:cNvPr id="4" name="Slide Number Placeholder 3"/>
          <p:cNvSpPr>
            <a:spLocks noGrp="1"/>
          </p:cNvSpPr>
          <p:nvPr>
            <p:ph type="sldNum" sz="quarter" idx="5"/>
          </p:nvPr>
        </p:nvSpPr>
        <p:spPr/>
        <p:txBody>
          <a:bodyPr/>
          <a:lstStyle/>
          <a:p>
            <a:fld id="{30E033EF-C973-4560-B27E-4BAA7E43AAFC}" type="slidenum">
              <a:rPr lang="en-US" smtClean="0"/>
              <a:t>17</a:t>
            </a:fld>
            <a:endParaRPr lang="en-US"/>
          </a:p>
        </p:txBody>
      </p:sp>
    </p:spTree>
    <p:extLst>
      <p:ext uri="{BB962C8B-B14F-4D97-AF65-F5344CB8AC3E}">
        <p14:creationId xmlns:p14="http://schemas.microsoft.com/office/powerpoint/2010/main" val="2153588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make a difference if we choose to recognize the importance of academic advising to our students and our institution. Those who advise need to be supported, through better resources and through leadership that clearly situates it as important and valued work.</a:t>
            </a:r>
          </a:p>
        </p:txBody>
      </p:sp>
      <p:sp>
        <p:nvSpPr>
          <p:cNvPr id="4" name="Slide Number Placeholder 3"/>
          <p:cNvSpPr>
            <a:spLocks noGrp="1"/>
          </p:cNvSpPr>
          <p:nvPr>
            <p:ph type="sldNum" sz="quarter" idx="5"/>
          </p:nvPr>
        </p:nvSpPr>
        <p:spPr/>
        <p:txBody>
          <a:bodyPr/>
          <a:lstStyle/>
          <a:p>
            <a:fld id="{30E033EF-C973-4560-B27E-4BAA7E43AAFC}" type="slidenum">
              <a:rPr lang="en-US" smtClean="0"/>
              <a:t>18</a:t>
            </a:fld>
            <a:endParaRPr lang="en-US"/>
          </a:p>
        </p:txBody>
      </p:sp>
    </p:spTree>
    <p:extLst>
      <p:ext uri="{BB962C8B-B14F-4D97-AF65-F5344CB8AC3E}">
        <p14:creationId xmlns:p14="http://schemas.microsoft.com/office/powerpoint/2010/main" val="75583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is good advising?</a:t>
            </a:r>
          </a:p>
          <a:p>
            <a:pPr lvl="0"/>
            <a:r>
              <a:rPr lang="en-US" sz="1200" kern="1200" dirty="0">
                <a:solidFill>
                  <a:schemeClr val="tx1"/>
                </a:solidFill>
                <a:effectLst/>
                <a:latin typeface="+mn-lt"/>
                <a:ea typeface="+mn-ea"/>
                <a:cs typeface="+mn-cs"/>
              </a:rPr>
              <a:t>Relational, not transactional</a:t>
            </a:r>
          </a:p>
          <a:p>
            <a:pPr lvl="0"/>
            <a:r>
              <a:rPr lang="en-US" sz="1200" kern="1200" dirty="0">
                <a:solidFill>
                  <a:schemeClr val="tx1"/>
                </a:solidFill>
                <a:effectLst/>
                <a:latin typeface="+mn-lt"/>
                <a:ea typeface="+mn-ea"/>
                <a:cs typeface="+mn-cs"/>
              </a:rPr>
              <a:t>Educational, not procedural</a:t>
            </a:r>
          </a:p>
          <a:p>
            <a:pPr lvl="0"/>
            <a:r>
              <a:rPr lang="en-US" sz="1200" kern="1200" dirty="0">
                <a:solidFill>
                  <a:schemeClr val="tx1"/>
                </a:solidFill>
                <a:effectLst/>
                <a:latin typeface="+mn-lt"/>
                <a:ea typeface="+mn-ea"/>
                <a:cs typeface="+mn-cs"/>
              </a:rPr>
              <a:t>Good advising involves discussion of information, the individual student, and the future</a:t>
            </a:r>
          </a:p>
        </p:txBody>
      </p:sp>
      <p:sp>
        <p:nvSpPr>
          <p:cNvPr id="4" name="Slide Number Placeholder 3"/>
          <p:cNvSpPr>
            <a:spLocks noGrp="1"/>
          </p:cNvSpPr>
          <p:nvPr>
            <p:ph type="sldNum" sz="quarter" idx="5"/>
          </p:nvPr>
        </p:nvSpPr>
        <p:spPr/>
        <p:txBody>
          <a:bodyPr/>
          <a:lstStyle/>
          <a:p>
            <a:fld id="{30E033EF-C973-4560-B27E-4BAA7E43AAFC}" type="slidenum">
              <a:rPr lang="en-US" smtClean="0"/>
              <a:t>4</a:t>
            </a:fld>
            <a:endParaRPr lang="en-US"/>
          </a:p>
        </p:txBody>
      </p:sp>
    </p:spTree>
    <p:extLst>
      <p:ext uri="{BB962C8B-B14F-4D97-AF65-F5344CB8AC3E}">
        <p14:creationId xmlns:p14="http://schemas.microsoft.com/office/powerpoint/2010/main" val="141419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students want access to good advising from college and unit-sought feedback from students. We know from student organizations – for example, UPUA and CCSG calls for an SRTE around academic advising. We also know from students themselves.</a:t>
            </a:r>
          </a:p>
        </p:txBody>
      </p:sp>
      <p:sp>
        <p:nvSpPr>
          <p:cNvPr id="4" name="Slide Number Placeholder 3"/>
          <p:cNvSpPr>
            <a:spLocks noGrp="1"/>
          </p:cNvSpPr>
          <p:nvPr>
            <p:ph type="sldNum" sz="quarter" idx="5"/>
          </p:nvPr>
        </p:nvSpPr>
        <p:spPr/>
        <p:txBody>
          <a:bodyPr/>
          <a:lstStyle/>
          <a:p>
            <a:fld id="{30E033EF-C973-4560-B27E-4BAA7E43AAFC}" type="slidenum">
              <a:rPr lang="en-US" smtClean="0"/>
              <a:t>5</a:t>
            </a:fld>
            <a:endParaRPr lang="en-US"/>
          </a:p>
        </p:txBody>
      </p:sp>
    </p:spTree>
    <p:extLst>
      <p:ext uri="{BB962C8B-B14F-4D97-AF65-F5344CB8AC3E}">
        <p14:creationId xmlns:p14="http://schemas.microsoft.com/office/powerpoint/2010/main" val="367707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“George </a:t>
            </a:r>
            <a:r>
              <a:rPr lang="en-US" sz="1200" b="0" i="0" u="none" strike="noStrike" kern="1200" baseline="0" dirty="0" err="1">
                <a:solidFill>
                  <a:schemeClr val="tx1"/>
                </a:solidFill>
                <a:latin typeface="+mn-lt"/>
                <a:ea typeface="+mn-ea"/>
                <a:cs typeface="+mn-cs"/>
              </a:rPr>
              <a:t>Kuh</a:t>
            </a:r>
            <a:r>
              <a:rPr lang="en-US" sz="1200" b="0" i="0" u="none" strike="noStrike" kern="1200" baseline="0" dirty="0">
                <a:solidFill>
                  <a:schemeClr val="tx1"/>
                </a:solidFill>
                <a:latin typeface="+mn-lt"/>
                <a:ea typeface="+mn-ea"/>
                <a:cs typeface="+mn-cs"/>
              </a:rPr>
              <a:t> makes the … point that these [high impact] practices have an even greater positive impact on students who are still underserved by higher education. Effective academic advising practices are especially important for these often first generation students. Encouraging students to take advantage of learning opportunities that are designed to challenge their intellectual and social development and add value to the college experience is central to good academic advising and at the heart of student engagement.” (Nutt and Campbell, 2008)</a:t>
            </a:r>
            <a:endParaRPr lang="en-US" dirty="0"/>
          </a:p>
        </p:txBody>
      </p:sp>
      <p:sp>
        <p:nvSpPr>
          <p:cNvPr id="4" name="Slide Number Placeholder 3"/>
          <p:cNvSpPr>
            <a:spLocks noGrp="1"/>
          </p:cNvSpPr>
          <p:nvPr>
            <p:ph type="sldNum" sz="quarter" idx="5"/>
          </p:nvPr>
        </p:nvSpPr>
        <p:spPr/>
        <p:txBody>
          <a:bodyPr/>
          <a:lstStyle/>
          <a:p>
            <a:fld id="{30E033EF-C973-4560-B27E-4BAA7E43AAFC}" type="slidenum">
              <a:rPr lang="en-US" smtClean="0"/>
              <a:t>6</a:t>
            </a:fld>
            <a:endParaRPr lang="en-US"/>
          </a:p>
        </p:txBody>
      </p:sp>
    </p:spTree>
    <p:extLst>
      <p:ext uri="{BB962C8B-B14F-4D97-AF65-F5344CB8AC3E}">
        <p14:creationId xmlns:p14="http://schemas.microsoft.com/office/powerpoint/2010/main" val="847077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achievement gap exists here at Penn State, and will only widen as our demographics shift. Academic advising is one piece of the puzzle in closing this gap.</a:t>
            </a:r>
          </a:p>
        </p:txBody>
      </p:sp>
      <p:sp>
        <p:nvSpPr>
          <p:cNvPr id="4" name="Slide Number Placeholder 3"/>
          <p:cNvSpPr>
            <a:spLocks noGrp="1"/>
          </p:cNvSpPr>
          <p:nvPr>
            <p:ph type="sldNum" sz="quarter" idx="5"/>
          </p:nvPr>
        </p:nvSpPr>
        <p:spPr/>
        <p:txBody>
          <a:bodyPr/>
          <a:lstStyle/>
          <a:p>
            <a:fld id="{30E033EF-C973-4560-B27E-4BAA7E43AAFC}" type="slidenum">
              <a:rPr lang="en-US" smtClean="0"/>
              <a:t>7</a:t>
            </a:fld>
            <a:endParaRPr lang="en-US"/>
          </a:p>
        </p:txBody>
      </p:sp>
    </p:spTree>
    <p:extLst>
      <p:ext uri="{BB962C8B-B14F-4D97-AF65-F5344CB8AC3E}">
        <p14:creationId xmlns:p14="http://schemas.microsoft.com/office/powerpoint/2010/main" val="533484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Faculty Senate passed revisions to policy 32-00 in 2018. These revisions set the baseline criteria that are needed for supporting an intentional advising program.</a:t>
            </a:r>
          </a:p>
          <a:p>
            <a:r>
              <a:rPr lang="en-US" dirty="0"/>
              <a:t>When this policy was passed, it was with the recognition that it was aspirational. It is important to our institution as a whole and to our students as individuals that we work toward meeting this policy’s guidelines on academic advising.</a:t>
            </a:r>
          </a:p>
        </p:txBody>
      </p:sp>
      <p:sp>
        <p:nvSpPr>
          <p:cNvPr id="4" name="Slide Number Placeholder 3"/>
          <p:cNvSpPr>
            <a:spLocks noGrp="1"/>
          </p:cNvSpPr>
          <p:nvPr>
            <p:ph type="sldNum" sz="quarter" idx="5"/>
          </p:nvPr>
        </p:nvSpPr>
        <p:spPr/>
        <p:txBody>
          <a:bodyPr/>
          <a:lstStyle/>
          <a:p>
            <a:fld id="{30E033EF-C973-4560-B27E-4BAA7E43AAFC}" type="slidenum">
              <a:rPr lang="en-US" smtClean="0"/>
              <a:t>8</a:t>
            </a:fld>
            <a:endParaRPr lang="en-US"/>
          </a:p>
        </p:txBody>
      </p:sp>
    </p:spTree>
    <p:extLst>
      <p:ext uri="{BB962C8B-B14F-4D97-AF65-F5344CB8AC3E}">
        <p14:creationId xmlns:p14="http://schemas.microsoft.com/office/powerpoint/2010/main" val="3715582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ideal, learning outcomes for advising include things like:</a:t>
            </a:r>
          </a:p>
          <a:p>
            <a:pPr marL="171450" indent="-171450">
              <a:buFontTx/>
              <a:buChar char="-"/>
            </a:pPr>
            <a:r>
              <a:rPr lang="en-US" dirty="0"/>
              <a:t>Students self-reflect on the meaning and value of their own higher education</a:t>
            </a:r>
          </a:p>
          <a:p>
            <a:pPr marL="171450" indent="-171450">
              <a:buFontTx/>
              <a:buChar char="-"/>
            </a:pPr>
            <a:r>
              <a:rPr lang="en-US" dirty="0"/>
              <a:t>Students can navigate our system</a:t>
            </a:r>
          </a:p>
          <a:p>
            <a:pPr marL="171450" indent="-171450">
              <a:buFontTx/>
              <a:buChar char="-"/>
            </a:pPr>
            <a:r>
              <a:rPr lang="en-US" dirty="0"/>
              <a:t>Students seek learning opportunities that make sense for their interests and goals</a:t>
            </a:r>
          </a:p>
          <a:p>
            <a:pPr marL="0" indent="0">
              <a:buFontTx/>
              <a:buNone/>
            </a:pPr>
            <a:endParaRPr lang="en-US" dirty="0"/>
          </a:p>
          <a:p>
            <a:pPr marL="0" indent="0">
              <a:buFontTx/>
              <a:buNone/>
            </a:pPr>
            <a:r>
              <a:rPr lang="en-US" dirty="0"/>
              <a:t>The global association for academic advising – NACADA – has codified this in the CONCEPTUAL component in its core competencies.</a:t>
            </a:r>
          </a:p>
        </p:txBody>
      </p:sp>
      <p:sp>
        <p:nvSpPr>
          <p:cNvPr id="4" name="Slide Number Placeholder 3"/>
          <p:cNvSpPr>
            <a:spLocks noGrp="1"/>
          </p:cNvSpPr>
          <p:nvPr>
            <p:ph type="sldNum" sz="quarter" idx="5"/>
          </p:nvPr>
        </p:nvSpPr>
        <p:spPr/>
        <p:txBody>
          <a:bodyPr/>
          <a:lstStyle/>
          <a:p>
            <a:fld id="{30E033EF-C973-4560-B27E-4BAA7E43AAFC}" type="slidenum">
              <a:rPr lang="en-US" smtClean="0"/>
              <a:t>9</a:t>
            </a:fld>
            <a:endParaRPr lang="en-US"/>
          </a:p>
        </p:txBody>
      </p:sp>
    </p:spTree>
    <p:extLst>
      <p:ext uri="{BB962C8B-B14F-4D97-AF65-F5344CB8AC3E}">
        <p14:creationId xmlns:p14="http://schemas.microsoft.com/office/powerpoint/2010/main" val="3816768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we think of advising as requiring knowledge about degree requirements, policies, and procedures, but it’s about much more. In particular, advising requires knowledge about both higher education and how students from different populations come to be here and experience our institution.</a:t>
            </a:r>
          </a:p>
        </p:txBody>
      </p:sp>
      <p:sp>
        <p:nvSpPr>
          <p:cNvPr id="4" name="Slide Number Placeholder 3"/>
          <p:cNvSpPr>
            <a:spLocks noGrp="1"/>
          </p:cNvSpPr>
          <p:nvPr>
            <p:ph type="sldNum" sz="quarter" idx="5"/>
          </p:nvPr>
        </p:nvSpPr>
        <p:spPr/>
        <p:txBody>
          <a:bodyPr/>
          <a:lstStyle/>
          <a:p>
            <a:fld id="{30E033EF-C973-4560-B27E-4BAA7E43AAFC}" type="slidenum">
              <a:rPr lang="en-US" smtClean="0"/>
              <a:t>10</a:t>
            </a:fld>
            <a:endParaRPr lang="en-US"/>
          </a:p>
        </p:txBody>
      </p:sp>
    </p:spTree>
    <p:extLst>
      <p:ext uri="{BB962C8B-B14F-4D97-AF65-F5344CB8AC3E}">
        <p14:creationId xmlns:p14="http://schemas.microsoft.com/office/powerpoint/2010/main" val="3641883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students complain about advising, it’s first because it wasn’t readily available and second because once they found access, they didn’t feel they were given full attention. We can make immediate gains by first focusing on just being available and interested in the individual student.</a:t>
            </a:r>
          </a:p>
          <a:p>
            <a:endParaRPr lang="en-US" dirty="0"/>
          </a:p>
          <a:p>
            <a:endParaRPr lang="en-US" dirty="0"/>
          </a:p>
        </p:txBody>
      </p:sp>
      <p:sp>
        <p:nvSpPr>
          <p:cNvPr id="4" name="Slide Number Placeholder 3"/>
          <p:cNvSpPr>
            <a:spLocks noGrp="1"/>
          </p:cNvSpPr>
          <p:nvPr>
            <p:ph type="sldNum" sz="quarter" idx="5"/>
          </p:nvPr>
        </p:nvSpPr>
        <p:spPr/>
        <p:txBody>
          <a:bodyPr/>
          <a:lstStyle/>
          <a:p>
            <a:fld id="{30E033EF-C973-4560-B27E-4BAA7E43AAFC}" type="slidenum">
              <a:rPr lang="en-US" smtClean="0"/>
              <a:t>11</a:t>
            </a:fld>
            <a:endParaRPr lang="en-US"/>
          </a:p>
        </p:txBody>
      </p:sp>
    </p:spTree>
    <p:extLst>
      <p:ext uri="{BB962C8B-B14F-4D97-AF65-F5344CB8AC3E}">
        <p14:creationId xmlns:p14="http://schemas.microsoft.com/office/powerpoint/2010/main" val="359070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6D89-33A1-44F4-B716-DAD8EBB4B5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9E225F-BEA0-481A-B8F0-B923DEAC92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41A194-E947-4BF3-9422-BBD1FB139A10}"/>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693A6A16-A718-4D9C-AA02-F0112848D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FEB5A-B546-4D45-BD84-76A534402DAC}"/>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38559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EC84D-B946-409D-A1B0-9BBA22403B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032923-322E-437D-A078-6BB6C019D5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59C4D-A151-4E3C-9C1A-E5CC6177B4C8}"/>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656EA541-0A9E-4925-A7B6-595376F1E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016A2-83D6-4CEF-BBC4-479547870D8C}"/>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40461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EF52AE-C947-4844-A784-158A14DA66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880033-EF3A-4C74-B337-E53D4575D3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00FE7-332B-4467-8B68-81E566C2FEA7}"/>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8429FDD3-0E66-4D08-9E66-EEF4C0EC4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45C52-A62A-4CEC-94F0-B77C78BA022D}"/>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255859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BC63-40E4-4945-9AA3-1A4461AEC1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BAF940-8BBC-439B-BF8B-BA04132EB9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448193-F4D5-4F46-B965-B6BF6216C8A7}"/>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023A601F-AD8E-42E5-B3A2-71F148706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610DE-D79E-4C28-9CAA-905787E282A1}"/>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263641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0EFF6-60E4-42C4-9D77-BB43C65165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C8A529-EB11-4759-861D-696499DFF9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2DE466-22D1-43FA-BB1F-0445B7163EFD}"/>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16FCC33A-7F58-4970-B9FE-EECCB0556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80DC6-5F95-498A-8094-F3F0529A3A28}"/>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143809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575-0035-4A6B-937A-D79F3CC68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4CE1F5-D9DE-40B2-94C0-21CE1B846A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829912-6CCC-48AD-B98C-B80E900662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78171-5FB1-44DB-8FFB-F80D0085E506}"/>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6" name="Footer Placeholder 5">
            <a:extLst>
              <a:ext uri="{FF2B5EF4-FFF2-40B4-BE49-F238E27FC236}">
                <a16:creationId xmlns:a16="http://schemas.microsoft.com/office/drawing/2014/main" id="{84348B6C-0477-406A-B5F0-B4982D084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FF206-6AA7-4016-A274-912D05AF8FB8}"/>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95020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BF47-697E-4CA9-963D-298E45EED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B30DEB-818D-487C-B7A8-A3DB25A722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B38AFD-FA6B-45AF-AC97-41595A88BA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7A6245-EC5B-417C-A5E3-2847A515F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D0BD0F-3ED5-42A3-96C2-CFF1980396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E0FDEF-BA74-49F4-ADFD-0D1F3E12819E}"/>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8" name="Footer Placeholder 7">
            <a:extLst>
              <a:ext uri="{FF2B5EF4-FFF2-40B4-BE49-F238E27FC236}">
                <a16:creationId xmlns:a16="http://schemas.microsoft.com/office/drawing/2014/main" id="{C159FF64-9005-4BF5-84C7-514AB633AB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E5C901-9E58-4548-AFB6-753C46956C8C}"/>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180323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E06B-EEBF-4610-8EED-28F0BEA0D7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BC14F2-40C7-48CF-8E24-8133F4E9677C}"/>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4" name="Footer Placeholder 3">
            <a:extLst>
              <a:ext uri="{FF2B5EF4-FFF2-40B4-BE49-F238E27FC236}">
                <a16:creationId xmlns:a16="http://schemas.microsoft.com/office/drawing/2014/main" id="{2C3AAD03-5327-49B3-BC47-1DF311C846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666585-BA4F-48DC-B823-FDCF776B446E}"/>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22373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B6ADAA-3ACB-484D-AC7C-C007890A29A5}"/>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3" name="Footer Placeholder 2">
            <a:extLst>
              <a:ext uri="{FF2B5EF4-FFF2-40B4-BE49-F238E27FC236}">
                <a16:creationId xmlns:a16="http://schemas.microsoft.com/office/drawing/2014/main" id="{69D7962E-B379-42AD-A6F8-760AD3F496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D11C5B-AB7C-406F-A9AA-B5F5FB87042A}"/>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98906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805D1-1036-477F-A7D7-11760C45C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37F524-C2DE-41C8-B54A-E8BB037CB0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E8D766-3B51-48CE-895F-1D852C944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35F8-F76B-419A-9D25-B8C3326EC7A7}"/>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6" name="Footer Placeholder 5">
            <a:extLst>
              <a:ext uri="{FF2B5EF4-FFF2-40B4-BE49-F238E27FC236}">
                <a16:creationId xmlns:a16="http://schemas.microsoft.com/office/drawing/2014/main" id="{65072E18-0A13-4141-93C5-DDD35B8E4A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616F1E-A4EB-4773-86ED-52EDF3B9E5F4}"/>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373738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D95E-748C-4759-9BE5-78DC30092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920391-638F-4637-AE7D-A7ED3E745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DDB30-0892-4AD7-9A19-0297A5B10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4ADB3E-FF8F-460A-97CE-81BD0FB5643A}"/>
              </a:ext>
            </a:extLst>
          </p:cNvPr>
          <p:cNvSpPr>
            <a:spLocks noGrp="1"/>
          </p:cNvSpPr>
          <p:nvPr>
            <p:ph type="dt" sz="half" idx="10"/>
          </p:nvPr>
        </p:nvSpPr>
        <p:spPr/>
        <p:txBody>
          <a:bodyPr/>
          <a:lstStyle/>
          <a:p>
            <a:fld id="{72F724F7-482F-4806-85F6-7BD06CDCAABE}" type="datetimeFigureOut">
              <a:rPr lang="en-US" smtClean="0"/>
              <a:t>10/29/2019</a:t>
            </a:fld>
            <a:endParaRPr lang="en-US"/>
          </a:p>
        </p:txBody>
      </p:sp>
      <p:sp>
        <p:nvSpPr>
          <p:cNvPr id="6" name="Footer Placeholder 5">
            <a:extLst>
              <a:ext uri="{FF2B5EF4-FFF2-40B4-BE49-F238E27FC236}">
                <a16:creationId xmlns:a16="http://schemas.microsoft.com/office/drawing/2014/main" id="{EF9C59D9-7A0C-4A23-A93F-197D25FF12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6C175F-7358-4A62-8998-9C8FFB94CF37}"/>
              </a:ext>
            </a:extLst>
          </p:cNvPr>
          <p:cNvSpPr>
            <a:spLocks noGrp="1"/>
          </p:cNvSpPr>
          <p:nvPr>
            <p:ph type="sldNum" sz="quarter" idx="12"/>
          </p:nvPr>
        </p:nvSpPr>
        <p:spPr/>
        <p:txBody>
          <a:bodyPr/>
          <a:lstStyle/>
          <a:p>
            <a:fld id="{B98C6E32-3F34-4AC1-95D0-DDACCBCF187E}" type="slidenum">
              <a:rPr lang="en-US" smtClean="0"/>
              <a:t>‹#›</a:t>
            </a:fld>
            <a:endParaRPr lang="en-US"/>
          </a:p>
        </p:txBody>
      </p:sp>
    </p:spTree>
    <p:extLst>
      <p:ext uri="{BB962C8B-B14F-4D97-AF65-F5344CB8AC3E}">
        <p14:creationId xmlns:p14="http://schemas.microsoft.com/office/powerpoint/2010/main" val="120828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9BFB41-82FC-455B-BE21-6CC9D5915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9F8859-64C4-44F0-9FEF-E78F6435A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C6F3A-129C-4037-8E0D-3805723BF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724F7-482F-4806-85F6-7BD06CDCAABE}" type="datetimeFigureOut">
              <a:rPr lang="en-US" smtClean="0"/>
              <a:t>10/29/2019</a:t>
            </a:fld>
            <a:endParaRPr lang="en-US"/>
          </a:p>
        </p:txBody>
      </p:sp>
      <p:sp>
        <p:nvSpPr>
          <p:cNvPr id="5" name="Footer Placeholder 4">
            <a:extLst>
              <a:ext uri="{FF2B5EF4-FFF2-40B4-BE49-F238E27FC236}">
                <a16:creationId xmlns:a16="http://schemas.microsoft.com/office/drawing/2014/main" id="{E5734299-C992-4044-B458-44A5095F47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AA828B-6641-44C8-B4F8-9F44C60DAE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C6E32-3F34-4AC1-95D0-DDACCBCF187E}" type="slidenum">
              <a:rPr lang="en-US" smtClean="0"/>
              <a:t>‹#›</a:t>
            </a:fld>
            <a:endParaRPr lang="en-US"/>
          </a:p>
        </p:txBody>
      </p:sp>
    </p:spTree>
    <p:extLst>
      <p:ext uri="{BB962C8B-B14F-4D97-AF65-F5344CB8AC3E}">
        <p14:creationId xmlns:p14="http://schemas.microsoft.com/office/powerpoint/2010/main" val="1751692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nacada.ksu.edu/Resources/Pillars/CoreCompetencies.asp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nacada.ksu.edu/Resources/Pillars/CoreCompetencies.asp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nacada.ksu.edu/Resources/Pillars/CoreValues.aspx" TargetMode="Externa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udget.psu.edu/factbook/StudentDynamic/StudentTableOfContents.aspx#GraduationRates&amp;FBPlusIndc=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nacada.ksu.edu/Resources/Pillars/CoreCompetenc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EA192296-19B8-4740-B2E9-E6849FB16164}"/>
              </a:ext>
            </a:extLst>
          </p:cNvPr>
          <p:cNvSpPr>
            <a:spLocks noGrp="1"/>
          </p:cNvSpPr>
          <p:nvPr>
            <p:ph type="subTitle" idx="1"/>
          </p:nvPr>
        </p:nvSpPr>
        <p:spPr>
          <a:xfrm>
            <a:off x="1524000" y="4495800"/>
            <a:ext cx="9144000" cy="762000"/>
          </a:xfrm>
        </p:spPr>
        <p:txBody>
          <a:bodyPr>
            <a:normAutofit/>
          </a:bodyPr>
          <a:lstStyle/>
          <a:p>
            <a:r>
              <a:rPr lang="en-US" sz="1800" dirty="0"/>
              <a:t>Academic Leadership Forum</a:t>
            </a:r>
          </a:p>
          <a:p>
            <a:r>
              <a:rPr lang="en-US" sz="1800" dirty="0"/>
              <a:t>October 30, 2020</a:t>
            </a: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4D670B-E48A-46CA-9A85-5C07BE9188EE}"/>
              </a:ext>
            </a:extLst>
          </p:cNvPr>
          <p:cNvSpPr>
            <a:spLocks noGrp="1"/>
          </p:cNvSpPr>
          <p:nvPr>
            <p:ph type="ctrTitle"/>
          </p:nvPr>
        </p:nvSpPr>
        <p:spPr>
          <a:xfrm>
            <a:off x="1524000" y="2776538"/>
            <a:ext cx="9144000" cy="1381188"/>
          </a:xfrm>
        </p:spPr>
        <p:txBody>
          <a:bodyPr anchor="ctr">
            <a:normAutofit/>
          </a:bodyPr>
          <a:lstStyle/>
          <a:p>
            <a:r>
              <a:rPr lang="en-US" sz="4000">
                <a:solidFill>
                  <a:schemeClr val="bg2"/>
                </a:solidFill>
              </a:rPr>
              <a:t>Enhancing Academic Advising</a:t>
            </a:r>
          </a:p>
        </p:txBody>
      </p:sp>
    </p:spTree>
    <p:extLst>
      <p:ext uri="{BB962C8B-B14F-4D97-AF65-F5344CB8AC3E}">
        <p14:creationId xmlns:p14="http://schemas.microsoft.com/office/powerpoint/2010/main" val="33144665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017F69-0E18-4EBC-B12F-E17C93449402}"/>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US" sz="2800" dirty="0"/>
              <a:t>Conducted by people who are knowledgeable</a:t>
            </a:r>
          </a:p>
        </p:txBody>
      </p:sp>
      <p:sp>
        <p:nvSpPr>
          <p:cNvPr id="3" name="Content Placeholder 2">
            <a:extLst>
              <a:ext uri="{FF2B5EF4-FFF2-40B4-BE49-F238E27FC236}">
                <a16:creationId xmlns:a16="http://schemas.microsoft.com/office/drawing/2014/main" id="{81E54DAC-BC71-4AA8-BDB3-4ABEFA1E60AF}"/>
              </a:ext>
            </a:extLst>
          </p:cNvPr>
          <p:cNvSpPr>
            <a:spLocks noGrp="1"/>
          </p:cNvSpPr>
          <p:nvPr>
            <p:ph idx="1"/>
          </p:nvPr>
        </p:nvSpPr>
        <p:spPr>
          <a:xfrm>
            <a:off x="643468" y="2638043"/>
            <a:ext cx="3363974" cy="3415623"/>
          </a:xfrm>
        </p:spPr>
        <p:txBody>
          <a:bodyPr>
            <a:normAutofit/>
          </a:bodyPr>
          <a:lstStyle/>
          <a:p>
            <a:r>
              <a:rPr lang="en-US" sz="2000" dirty="0"/>
              <a:t>The multiple purposes of higher education</a:t>
            </a:r>
          </a:p>
          <a:p>
            <a:r>
              <a:rPr lang="en-US" sz="2000" dirty="0"/>
              <a:t>Human diversity and its relationship to equity</a:t>
            </a:r>
          </a:p>
          <a:p>
            <a:r>
              <a:rPr lang="en-US" sz="2000" dirty="0"/>
              <a:t>The Penn State curriculum</a:t>
            </a:r>
          </a:p>
          <a:p>
            <a:r>
              <a:rPr lang="en-US" sz="2000" dirty="0"/>
              <a:t>Penn State policies and procedures</a:t>
            </a:r>
          </a:p>
          <a:p>
            <a:r>
              <a:rPr lang="en-US" sz="2000" dirty="0"/>
              <a:t>Campus resources</a:t>
            </a:r>
          </a:p>
        </p:txBody>
      </p:sp>
      <p:pic>
        <p:nvPicPr>
          <p:cNvPr id="4" name="Picture Placeholder 10" descr="A close up of a logo&#10;&#10;Description automatically generated">
            <a:extLst>
              <a:ext uri="{FF2B5EF4-FFF2-40B4-BE49-F238E27FC236}">
                <a16:creationId xmlns:a16="http://schemas.microsoft.com/office/drawing/2014/main" id="{97ABD760-A0C4-466B-B2EE-C3CD1FC47EC6}"/>
              </a:ext>
            </a:extLst>
          </p:cNvPr>
          <p:cNvPicPr>
            <a:picLocks noChangeAspect="1"/>
          </p:cNvPicPr>
          <p:nvPr/>
        </p:nvPicPr>
        <p:blipFill rotWithShape="1">
          <a:blip r:embed="rId3">
            <a:extLst>
              <a:ext uri="{28A0092B-C50C-407E-A947-70E740481C1C}">
                <a14:useLocalDpi xmlns:a14="http://schemas.microsoft.com/office/drawing/2010/main" val="0"/>
              </a:ext>
            </a:extLst>
          </a:blip>
          <a:srcRect l="1882" t="9646" b="9646"/>
          <a:stretch/>
        </p:blipFill>
        <p:spPr>
          <a:xfrm>
            <a:off x="5415379" y="882887"/>
            <a:ext cx="6133153" cy="4931358"/>
          </a:xfrm>
          <a:prstGeom prst="rect">
            <a:avLst/>
          </a:prstGeom>
        </p:spPr>
      </p:pic>
      <p:sp>
        <p:nvSpPr>
          <p:cNvPr id="6" name="Rectangle 5">
            <a:extLst>
              <a:ext uri="{FF2B5EF4-FFF2-40B4-BE49-F238E27FC236}">
                <a16:creationId xmlns:a16="http://schemas.microsoft.com/office/drawing/2014/main" id="{BFBD9916-C7BE-4B54-8C06-DAB09F20DC50}"/>
              </a:ext>
            </a:extLst>
          </p:cNvPr>
          <p:cNvSpPr/>
          <p:nvPr/>
        </p:nvSpPr>
        <p:spPr>
          <a:xfrm>
            <a:off x="5289254" y="6091925"/>
            <a:ext cx="6385402" cy="369332"/>
          </a:xfrm>
          <a:prstGeom prst="rect">
            <a:avLst/>
          </a:prstGeom>
        </p:spPr>
        <p:txBody>
          <a:bodyPr wrap="none">
            <a:spAutoFit/>
          </a:bodyPr>
          <a:lstStyle/>
          <a:p>
            <a:r>
              <a:rPr lang="en-US" dirty="0">
                <a:solidFill>
                  <a:schemeClr val="bg1"/>
                </a:solidFill>
                <a:hlinkClick r:id="rId4"/>
              </a:rPr>
              <a:t>https://nacada.ksu.edu/Resources/Pillars/CoreCompetencies.aspx</a:t>
            </a:r>
            <a:endParaRPr lang="en-US" dirty="0">
              <a:solidFill>
                <a:schemeClr val="bg1"/>
              </a:solidFill>
            </a:endParaRPr>
          </a:p>
        </p:txBody>
      </p:sp>
    </p:spTree>
    <p:extLst>
      <p:ext uri="{BB962C8B-B14F-4D97-AF65-F5344CB8AC3E}">
        <p14:creationId xmlns:p14="http://schemas.microsoft.com/office/powerpoint/2010/main" val="78782061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017F69-0E18-4EBC-B12F-E17C93449402}"/>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US" sz="2800" dirty="0"/>
              <a:t>Conducted by people who are available</a:t>
            </a:r>
          </a:p>
        </p:txBody>
      </p:sp>
      <p:sp>
        <p:nvSpPr>
          <p:cNvPr id="3" name="Content Placeholder 2">
            <a:extLst>
              <a:ext uri="{FF2B5EF4-FFF2-40B4-BE49-F238E27FC236}">
                <a16:creationId xmlns:a16="http://schemas.microsoft.com/office/drawing/2014/main" id="{81E54DAC-BC71-4AA8-BDB3-4ABEFA1E60AF}"/>
              </a:ext>
            </a:extLst>
          </p:cNvPr>
          <p:cNvSpPr>
            <a:spLocks noGrp="1"/>
          </p:cNvSpPr>
          <p:nvPr>
            <p:ph idx="1"/>
          </p:nvPr>
        </p:nvSpPr>
        <p:spPr>
          <a:xfrm>
            <a:off x="643468" y="2638043"/>
            <a:ext cx="3363974" cy="3415623"/>
          </a:xfrm>
        </p:spPr>
        <p:txBody>
          <a:bodyPr>
            <a:normAutofit/>
          </a:bodyPr>
          <a:lstStyle/>
          <a:p>
            <a:r>
              <a:rPr lang="en-US" sz="2000" dirty="0"/>
              <a:t>Willing to build a relationship</a:t>
            </a:r>
          </a:p>
          <a:p>
            <a:r>
              <a:rPr lang="en-US" sz="2000" dirty="0"/>
              <a:t>Available for one-on-one meetings</a:t>
            </a:r>
          </a:p>
          <a:p>
            <a:endParaRPr lang="en-US" sz="2000" dirty="0"/>
          </a:p>
          <a:p>
            <a:endParaRPr lang="en-US" sz="2000" dirty="0"/>
          </a:p>
        </p:txBody>
      </p:sp>
      <p:pic>
        <p:nvPicPr>
          <p:cNvPr id="4" name="Picture Placeholder 10" descr="A close up of a logo&#10;&#10;Description automatically generated">
            <a:extLst>
              <a:ext uri="{FF2B5EF4-FFF2-40B4-BE49-F238E27FC236}">
                <a16:creationId xmlns:a16="http://schemas.microsoft.com/office/drawing/2014/main" id="{97ABD760-A0C4-466B-B2EE-C3CD1FC47EC6}"/>
              </a:ext>
            </a:extLst>
          </p:cNvPr>
          <p:cNvPicPr>
            <a:picLocks noChangeAspect="1"/>
          </p:cNvPicPr>
          <p:nvPr/>
        </p:nvPicPr>
        <p:blipFill rotWithShape="1">
          <a:blip r:embed="rId3">
            <a:extLst>
              <a:ext uri="{28A0092B-C50C-407E-A947-70E740481C1C}">
                <a14:useLocalDpi xmlns:a14="http://schemas.microsoft.com/office/drawing/2010/main" val="0"/>
              </a:ext>
            </a:extLst>
          </a:blip>
          <a:srcRect l="1882" t="9646" b="9646"/>
          <a:stretch/>
        </p:blipFill>
        <p:spPr>
          <a:xfrm>
            <a:off x="5415379" y="882887"/>
            <a:ext cx="6133153" cy="4931358"/>
          </a:xfrm>
          <a:prstGeom prst="rect">
            <a:avLst/>
          </a:prstGeom>
        </p:spPr>
      </p:pic>
      <p:sp>
        <p:nvSpPr>
          <p:cNvPr id="6" name="Rectangle 5">
            <a:extLst>
              <a:ext uri="{FF2B5EF4-FFF2-40B4-BE49-F238E27FC236}">
                <a16:creationId xmlns:a16="http://schemas.microsoft.com/office/drawing/2014/main" id="{EA9BA0C4-17DD-4117-83FA-C20A8B61E146}"/>
              </a:ext>
            </a:extLst>
          </p:cNvPr>
          <p:cNvSpPr/>
          <p:nvPr/>
        </p:nvSpPr>
        <p:spPr>
          <a:xfrm>
            <a:off x="5289254" y="6091925"/>
            <a:ext cx="6385402" cy="369332"/>
          </a:xfrm>
          <a:prstGeom prst="rect">
            <a:avLst/>
          </a:prstGeom>
        </p:spPr>
        <p:txBody>
          <a:bodyPr wrap="none">
            <a:spAutoFit/>
          </a:bodyPr>
          <a:lstStyle/>
          <a:p>
            <a:r>
              <a:rPr lang="en-US" dirty="0">
                <a:solidFill>
                  <a:schemeClr val="bg1"/>
                </a:solidFill>
                <a:hlinkClick r:id="rId4"/>
              </a:rPr>
              <a:t>https://nacada.ksu.edu/Resources/Pillars/CoreCompetencies.aspx</a:t>
            </a:r>
            <a:endParaRPr lang="en-US" dirty="0">
              <a:solidFill>
                <a:schemeClr val="bg1"/>
              </a:solidFill>
            </a:endParaRPr>
          </a:p>
        </p:txBody>
      </p:sp>
    </p:spTree>
    <p:extLst>
      <p:ext uri="{BB962C8B-B14F-4D97-AF65-F5344CB8AC3E}">
        <p14:creationId xmlns:p14="http://schemas.microsoft.com/office/powerpoint/2010/main" val="408101920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CE00A36-83EA-426C-B430-63CC9362C4AA}"/>
              </a:ext>
            </a:extLst>
          </p:cNvPr>
          <p:cNvSpPr txBox="1"/>
          <p:nvPr/>
        </p:nvSpPr>
        <p:spPr>
          <a:xfrm>
            <a:off x="6746628" y="1783959"/>
            <a:ext cx="4645250" cy="288911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000" kern="1200">
                <a:solidFill>
                  <a:schemeClr val="tx1"/>
                </a:solidFill>
                <a:latin typeface="+mj-lt"/>
                <a:ea typeface="+mj-ea"/>
                <a:cs typeface="+mj-cs"/>
              </a:rPr>
              <a:t>Opportunities</a:t>
            </a: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Placeholder 6" descr="A group of people in a room&#10;&#10;Description automatically generated">
            <a:extLst>
              <a:ext uri="{FF2B5EF4-FFF2-40B4-BE49-F238E27FC236}">
                <a16:creationId xmlns:a16="http://schemas.microsoft.com/office/drawing/2014/main" id="{452CBA8D-4B2D-472E-8B95-E8D17990E0DB}"/>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t="7310" r="-2" b="25298"/>
          <a:stretch/>
        </p:blipFill>
        <p:spPr>
          <a:xfrm>
            <a:off x="-259204" y="0"/>
            <a:ext cx="7632436"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1" name="TextBox 10">
            <a:extLst>
              <a:ext uri="{FF2B5EF4-FFF2-40B4-BE49-F238E27FC236}">
                <a16:creationId xmlns:a16="http://schemas.microsoft.com/office/drawing/2014/main" id="{0CC73335-8457-4D93-864B-A65CF9862AC7}"/>
              </a:ext>
            </a:extLst>
          </p:cNvPr>
          <p:cNvSpPr txBox="1"/>
          <p:nvPr/>
        </p:nvSpPr>
        <p:spPr>
          <a:xfrm>
            <a:off x="7030713" y="2343247"/>
            <a:ext cx="4645250" cy="2889114"/>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2800" b="1" dirty="0">
              <a:latin typeface="+mj-lt"/>
              <a:ea typeface="+mj-ea"/>
              <a:cs typeface="+mj-cs"/>
            </a:endParaRPr>
          </a:p>
        </p:txBody>
      </p:sp>
    </p:spTree>
    <p:extLst>
      <p:ext uri="{BB962C8B-B14F-4D97-AF65-F5344CB8AC3E}">
        <p14:creationId xmlns:p14="http://schemas.microsoft.com/office/powerpoint/2010/main" val="194463446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FBC5D7F-64EE-4C7E-B9A0-1D6C7A5FF058}"/>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Expertise</a:t>
            </a:r>
          </a:p>
        </p:txBody>
      </p:sp>
      <p:graphicFrame>
        <p:nvGraphicFramePr>
          <p:cNvPr id="5" name="Content Placeholder 2">
            <a:extLst>
              <a:ext uri="{FF2B5EF4-FFF2-40B4-BE49-F238E27FC236}">
                <a16:creationId xmlns:a16="http://schemas.microsoft.com/office/drawing/2014/main" id="{712502AD-55F5-4E05-A99E-81CE323924DC}"/>
              </a:ext>
            </a:extLst>
          </p:cNvPr>
          <p:cNvGraphicFramePr>
            <a:graphicFrameLocks noGrp="1"/>
          </p:cNvGraphicFramePr>
          <p:nvPr>
            <p:ph idx="1"/>
            <p:extLst>
              <p:ext uri="{D42A27DB-BD31-4B8C-83A1-F6EECF244321}">
                <p14:modId xmlns:p14="http://schemas.microsoft.com/office/powerpoint/2010/main" val="348141392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0146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80A1D2-6F9F-4016-930C-BFED52697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E7CE61-61C7-4642-A52F-E247DDDDE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451CDBB9-1839-4716-85F6-68DADEE68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A069CE8-766A-4411-9C23-29ABE041C62E}"/>
              </a:ext>
            </a:extLst>
          </p:cNvPr>
          <p:cNvPicPr>
            <a:picLocks noChangeAspect="1"/>
          </p:cNvPicPr>
          <p:nvPr/>
        </p:nvPicPr>
        <p:blipFill>
          <a:blip r:embed="rId3"/>
          <a:stretch>
            <a:fillRect/>
          </a:stretch>
        </p:blipFill>
        <p:spPr>
          <a:xfrm>
            <a:off x="4920696" y="195328"/>
            <a:ext cx="7060194" cy="6334766"/>
          </a:xfrm>
          <a:prstGeom prst="rect">
            <a:avLst/>
          </a:prstGeom>
        </p:spPr>
      </p:pic>
      <p:sp>
        <p:nvSpPr>
          <p:cNvPr id="6" name="Rectangle 5">
            <a:extLst>
              <a:ext uri="{FF2B5EF4-FFF2-40B4-BE49-F238E27FC236}">
                <a16:creationId xmlns:a16="http://schemas.microsoft.com/office/drawing/2014/main" id="{A8288540-4081-43F5-B068-A3EA154A13E4}"/>
              </a:ext>
            </a:extLst>
          </p:cNvPr>
          <p:cNvSpPr/>
          <p:nvPr/>
        </p:nvSpPr>
        <p:spPr>
          <a:xfrm>
            <a:off x="6420687" y="6488668"/>
            <a:ext cx="5661358" cy="369332"/>
          </a:xfrm>
          <a:prstGeom prst="rect">
            <a:avLst/>
          </a:prstGeom>
        </p:spPr>
        <p:txBody>
          <a:bodyPr wrap="none">
            <a:spAutoFit/>
          </a:bodyPr>
          <a:lstStyle/>
          <a:p>
            <a:r>
              <a:rPr lang="en-US" dirty="0">
                <a:hlinkClick r:id="rId4"/>
              </a:rPr>
              <a:t>https://nacada.ksu.edu/Resources/Pillars/CoreValues.aspx</a:t>
            </a:r>
            <a:endParaRPr lang="en-US" dirty="0"/>
          </a:p>
        </p:txBody>
      </p:sp>
    </p:spTree>
    <p:extLst>
      <p:ext uri="{BB962C8B-B14F-4D97-AF65-F5344CB8AC3E}">
        <p14:creationId xmlns:p14="http://schemas.microsoft.com/office/powerpoint/2010/main" val="98470217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686DC1-5AC1-4D98-9624-68AAA729376D}"/>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Tools</a:t>
            </a:r>
          </a:p>
        </p:txBody>
      </p:sp>
      <p:graphicFrame>
        <p:nvGraphicFramePr>
          <p:cNvPr id="5" name="Content Placeholder 2">
            <a:extLst>
              <a:ext uri="{FF2B5EF4-FFF2-40B4-BE49-F238E27FC236}">
                <a16:creationId xmlns:a16="http://schemas.microsoft.com/office/drawing/2014/main" id="{EAA9700E-3CC0-4E6D-A979-9CA088082247}"/>
              </a:ext>
            </a:extLst>
          </p:cNvPr>
          <p:cNvGraphicFramePr>
            <a:graphicFrameLocks noGrp="1"/>
          </p:cNvGraphicFramePr>
          <p:nvPr>
            <p:ph idx="1"/>
            <p:extLst>
              <p:ext uri="{D42A27DB-BD31-4B8C-83A1-F6EECF244321}">
                <p14:modId xmlns:p14="http://schemas.microsoft.com/office/powerpoint/2010/main" val="8988749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30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17E8-4CA9-41B0-B566-8A60BD86DA46}"/>
              </a:ext>
            </a:extLst>
          </p:cNvPr>
          <p:cNvSpPr>
            <a:spLocks noGrp="1"/>
          </p:cNvSpPr>
          <p:nvPr>
            <p:ph type="title"/>
          </p:nvPr>
        </p:nvSpPr>
        <p:spPr>
          <a:xfrm>
            <a:off x="838200" y="302982"/>
            <a:ext cx="10515600" cy="1325563"/>
          </a:xfrm>
        </p:spPr>
        <p:txBody>
          <a:bodyPr>
            <a:normAutofit/>
          </a:bodyPr>
          <a:lstStyle/>
          <a:p>
            <a:r>
              <a:rPr lang="en-US" sz="4400" dirty="0"/>
              <a:t>Proactive outreach</a:t>
            </a:r>
          </a:p>
        </p:txBody>
      </p:sp>
      <p:graphicFrame>
        <p:nvGraphicFramePr>
          <p:cNvPr id="4" name="Content Placeholder 3">
            <a:extLst>
              <a:ext uri="{FF2B5EF4-FFF2-40B4-BE49-F238E27FC236}">
                <a16:creationId xmlns:a16="http://schemas.microsoft.com/office/drawing/2014/main" id="{C2E5325F-B1E2-457E-8A4B-B7DE1A7C432D}"/>
              </a:ext>
            </a:extLst>
          </p:cNvPr>
          <p:cNvGraphicFramePr>
            <a:graphicFrameLocks noGrp="1"/>
          </p:cNvGraphicFramePr>
          <p:nvPr>
            <p:ph idx="1"/>
            <p:extLst>
              <p:ext uri="{D42A27DB-BD31-4B8C-83A1-F6EECF244321}">
                <p14:modId xmlns:p14="http://schemas.microsoft.com/office/powerpoint/2010/main" val="1487467355"/>
              </p:ext>
            </p:extLst>
          </p:nvPr>
        </p:nvGraphicFramePr>
        <p:xfrm>
          <a:off x="838200" y="162854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rrow: Right 6">
            <a:extLst>
              <a:ext uri="{FF2B5EF4-FFF2-40B4-BE49-F238E27FC236}">
                <a16:creationId xmlns:a16="http://schemas.microsoft.com/office/drawing/2014/main" id="{AF69A0C7-FE69-4E0C-8FCE-206448D3169D}"/>
              </a:ext>
            </a:extLst>
          </p:cNvPr>
          <p:cNvSpPr/>
          <p:nvPr/>
        </p:nvSpPr>
        <p:spPr>
          <a:xfrm>
            <a:off x="2539015" y="3036160"/>
            <a:ext cx="772357" cy="321816"/>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17A7CE4B-6468-486F-B952-A9AC3D153BE1}"/>
              </a:ext>
            </a:extLst>
          </p:cNvPr>
          <p:cNvSpPr/>
          <p:nvPr/>
        </p:nvSpPr>
        <p:spPr>
          <a:xfrm>
            <a:off x="4644509" y="3037635"/>
            <a:ext cx="772357" cy="321816"/>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EB54E466-79CB-419E-873E-8DD177BD0F81}"/>
              </a:ext>
            </a:extLst>
          </p:cNvPr>
          <p:cNvSpPr/>
          <p:nvPr/>
        </p:nvSpPr>
        <p:spPr>
          <a:xfrm>
            <a:off x="6758880" y="3030235"/>
            <a:ext cx="772357" cy="321816"/>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975C8072-DD56-4760-8FA1-FD088DB32E67}"/>
              </a:ext>
            </a:extLst>
          </p:cNvPr>
          <p:cNvSpPr/>
          <p:nvPr/>
        </p:nvSpPr>
        <p:spPr>
          <a:xfrm>
            <a:off x="8891004" y="3031714"/>
            <a:ext cx="772357" cy="321816"/>
          </a:xfrm>
          <a:prstGeom prst="rightArrow">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16506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E98F6FC2-E187-47C0-9773-A3D5F73C878A}"/>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Leadership</a:t>
            </a:r>
          </a:p>
        </p:txBody>
      </p:sp>
      <p:graphicFrame>
        <p:nvGraphicFramePr>
          <p:cNvPr id="8" name="Content Placeholder 5">
            <a:extLst>
              <a:ext uri="{FF2B5EF4-FFF2-40B4-BE49-F238E27FC236}">
                <a16:creationId xmlns:a16="http://schemas.microsoft.com/office/drawing/2014/main" id="{DE355D0D-AEAD-4F48-8572-146E9048F855}"/>
              </a:ext>
            </a:extLst>
          </p:cNvPr>
          <p:cNvGraphicFramePr>
            <a:graphicFrameLocks noGrp="1"/>
          </p:cNvGraphicFramePr>
          <p:nvPr>
            <p:ph idx="1"/>
            <p:extLst>
              <p:ext uri="{D42A27DB-BD31-4B8C-83A1-F6EECF244321}">
                <p14:modId xmlns:p14="http://schemas.microsoft.com/office/powerpoint/2010/main" val="119554178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9568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4D670B-E48A-46CA-9A85-5C07BE9188EE}"/>
              </a:ext>
            </a:extLst>
          </p:cNvPr>
          <p:cNvSpPr>
            <a:spLocks noGrp="1"/>
          </p:cNvSpPr>
          <p:nvPr>
            <p:ph type="ctrTitle"/>
          </p:nvPr>
        </p:nvSpPr>
        <p:spPr>
          <a:xfrm>
            <a:off x="1524000" y="2776538"/>
            <a:ext cx="9144000" cy="1381188"/>
          </a:xfrm>
        </p:spPr>
        <p:txBody>
          <a:bodyPr anchor="ctr">
            <a:normAutofit/>
          </a:bodyPr>
          <a:lstStyle/>
          <a:p>
            <a:r>
              <a:rPr lang="en-US" sz="4000" dirty="0">
                <a:solidFill>
                  <a:schemeClr val="bg2"/>
                </a:solidFill>
              </a:rPr>
              <a:t>Advising Matters</a:t>
            </a:r>
          </a:p>
        </p:txBody>
      </p:sp>
    </p:spTree>
    <p:extLst>
      <p:ext uri="{BB962C8B-B14F-4D97-AF65-F5344CB8AC3E}">
        <p14:creationId xmlns:p14="http://schemas.microsoft.com/office/powerpoint/2010/main" val="25780274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2C71E8D-A34B-4D08-92E7-D78C459BCFF5}"/>
              </a:ext>
            </a:extLst>
          </p:cNvPr>
          <p:cNvSpPr>
            <a:spLocks noGrp="1"/>
          </p:cNvSpPr>
          <p:nvPr>
            <p:ph type="title"/>
          </p:nvPr>
        </p:nvSpPr>
        <p:spPr>
          <a:xfrm>
            <a:off x="833002" y="365125"/>
            <a:ext cx="10520702" cy="1325563"/>
          </a:xfrm>
        </p:spPr>
        <p:txBody>
          <a:bodyPr>
            <a:normAutofit/>
          </a:bodyPr>
          <a:lstStyle/>
          <a:p>
            <a:r>
              <a:rPr lang="en-US" sz="4400" dirty="0">
                <a:solidFill>
                  <a:srgbClr val="FFFFFF"/>
                </a:solidFill>
              </a:rPr>
              <a:t>Panel Members</a:t>
            </a:r>
          </a:p>
        </p:txBody>
      </p:sp>
      <p:sp>
        <p:nvSpPr>
          <p:cNvPr id="3" name="Content Placeholder 2">
            <a:extLst>
              <a:ext uri="{FF2B5EF4-FFF2-40B4-BE49-F238E27FC236}">
                <a16:creationId xmlns:a16="http://schemas.microsoft.com/office/drawing/2014/main" id="{78AC6F3B-1AF7-4283-B2E5-15432E429FAD}"/>
              </a:ext>
            </a:extLst>
          </p:cNvPr>
          <p:cNvSpPr>
            <a:spLocks noGrp="1"/>
          </p:cNvSpPr>
          <p:nvPr>
            <p:ph idx="1"/>
          </p:nvPr>
        </p:nvSpPr>
        <p:spPr>
          <a:xfrm>
            <a:off x="682906" y="1504709"/>
            <a:ext cx="10984375" cy="4988166"/>
          </a:xfrm>
        </p:spPr>
        <p:txBody>
          <a:bodyPr>
            <a:normAutofit lnSpcReduction="10000"/>
          </a:bodyPr>
          <a:lstStyle/>
          <a:p>
            <a:pPr marL="0" indent="0">
              <a:spcBef>
                <a:spcPts val="0"/>
              </a:spcBef>
              <a:spcAft>
                <a:spcPts val="1800"/>
              </a:spcAft>
              <a:buNone/>
            </a:pPr>
            <a:r>
              <a:rPr lang="en-US" sz="2400" b="1" dirty="0">
                <a:solidFill>
                  <a:schemeClr val="accent2"/>
                </a:solidFill>
              </a:rPr>
              <a:t>Emmanuel Almonte,  </a:t>
            </a:r>
            <a:r>
              <a:rPr lang="en-US" sz="2400" dirty="0">
                <a:solidFill>
                  <a:srgbClr val="FFFFFF"/>
                </a:solidFill>
              </a:rPr>
              <a:t>Student, Political Science, College of the Liberal Arts</a:t>
            </a:r>
          </a:p>
          <a:p>
            <a:pPr marL="0" indent="0">
              <a:spcBef>
                <a:spcPts val="0"/>
              </a:spcBef>
              <a:spcAft>
                <a:spcPts val="1800"/>
              </a:spcAft>
              <a:buNone/>
            </a:pPr>
            <a:r>
              <a:rPr lang="en-US" sz="2400" b="1" dirty="0">
                <a:solidFill>
                  <a:schemeClr val="accent3"/>
                </a:solidFill>
              </a:rPr>
              <a:t>Ryan Godbey</a:t>
            </a:r>
            <a:r>
              <a:rPr lang="en-US" sz="2400" dirty="0">
                <a:solidFill>
                  <a:srgbClr val="FFFFFF"/>
                </a:solidFill>
              </a:rPr>
              <a:t>, Student, Physics, Eberly College of Science </a:t>
            </a:r>
          </a:p>
          <a:p>
            <a:pPr marL="0" indent="0">
              <a:spcBef>
                <a:spcPts val="0"/>
              </a:spcBef>
              <a:spcAft>
                <a:spcPts val="1800"/>
              </a:spcAft>
              <a:buNone/>
            </a:pPr>
            <a:r>
              <a:rPr lang="en-US" sz="2400" b="1" dirty="0">
                <a:solidFill>
                  <a:schemeClr val="accent2"/>
                </a:solidFill>
              </a:rPr>
              <a:t>Peyton Loomis </a:t>
            </a:r>
            <a:r>
              <a:rPr lang="en-US" sz="2400" dirty="0">
                <a:solidFill>
                  <a:schemeClr val="accent2"/>
                </a:solidFill>
              </a:rPr>
              <a:t> </a:t>
            </a:r>
            <a:r>
              <a:rPr lang="en-US" sz="2400" dirty="0">
                <a:solidFill>
                  <a:srgbClr val="FFFFFF"/>
                </a:solidFill>
              </a:rPr>
              <a:t>Student, Letters, Arts, and Sciences, Altoona College</a:t>
            </a:r>
          </a:p>
          <a:p>
            <a:pPr marL="0" indent="0">
              <a:spcBef>
                <a:spcPts val="0"/>
              </a:spcBef>
              <a:spcAft>
                <a:spcPts val="1800"/>
              </a:spcAft>
              <a:buNone/>
            </a:pPr>
            <a:r>
              <a:rPr lang="en-US" sz="2400" b="1" dirty="0">
                <a:solidFill>
                  <a:schemeClr val="accent3"/>
                </a:solidFill>
              </a:rPr>
              <a:t>Donna Quadri-Felitti, Ph.D.  </a:t>
            </a:r>
            <a:r>
              <a:rPr lang="en-US" sz="2400" dirty="0">
                <a:solidFill>
                  <a:srgbClr val="FFFFFF"/>
                </a:solidFill>
              </a:rPr>
              <a:t>Marvin </a:t>
            </a:r>
            <a:r>
              <a:rPr lang="en-US" sz="2400" dirty="0" err="1">
                <a:solidFill>
                  <a:srgbClr val="FFFFFF"/>
                </a:solidFill>
              </a:rPr>
              <a:t>Ashner</a:t>
            </a:r>
            <a:r>
              <a:rPr lang="en-US" sz="2400" dirty="0">
                <a:solidFill>
                  <a:srgbClr val="FFFFFF"/>
                </a:solidFill>
              </a:rPr>
              <a:t> Director &amp; Associate Professor, School of Hospitality Management, College of Health &amp; Human Development</a:t>
            </a:r>
          </a:p>
          <a:p>
            <a:pPr marL="0" indent="0">
              <a:spcBef>
                <a:spcPts val="0"/>
              </a:spcBef>
              <a:spcAft>
                <a:spcPts val="1800"/>
              </a:spcAft>
              <a:buNone/>
            </a:pPr>
            <a:r>
              <a:rPr lang="en-US" sz="2400" b="1" dirty="0">
                <a:solidFill>
                  <a:schemeClr val="accent2"/>
                </a:solidFill>
              </a:rPr>
              <a:t>Nicholas J. Rowland, Ph.D.</a:t>
            </a:r>
            <a:r>
              <a:rPr lang="en-US" sz="2400" dirty="0">
                <a:solidFill>
                  <a:schemeClr val="accent2"/>
                </a:solidFill>
              </a:rPr>
              <a:t>  </a:t>
            </a:r>
            <a:r>
              <a:rPr lang="en-US" sz="2400" dirty="0">
                <a:solidFill>
                  <a:srgbClr val="FFFFFF"/>
                </a:solidFill>
              </a:rPr>
              <a:t>Professor of Sociology, Chair, University Faculty Senate</a:t>
            </a:r>
          </a:p>
          <a:p>
            <a:pPr marL="0" indent="0">
              <a:spcBef>
                <a:spcPts val="0"/>
              </a:spcBef>
              <a:spcAft>
                <a:spcPts val="1800"/>
              </a:spcAft>
              <a:buNone/>
            </a:pPr>
            <a:r>
              <a:rPr lang="en-US" sz="2400" b="1" dirty="0">
                <a:solidFill>
                  <a:schemeClr val="accent3"/>
                </a:solidFill>
              </a:rPr>
              <a:t>Janet Schulenberg, Ph.D.  </a:t>
            </a:r>
            <a:r>
              <a:rPr lang="en-US" sz="2400" dirty="0">
                <a:solidFill>
                  <a:srgbClr val="FFFFFF"/>
                </a:solidFill>
              </a:rPr>
              <a:t>Associate Director, Division of Undergraduate Studies</a:t>
            </a:r>
          </a:p>
          <a:p>
            <a:pPr marL="0" indent="0">
              <a:spcBef>
                <a:spcPts val="0"/>
              </a:spcBef>
              <a:spcAft>
                <a:spcPts val="1800"/>
              </a:spcAft>
              <a:buNone/>
            </a:pPr>
            <a:r>
              <a:rPr lang="en-US" sz="2400" b="1" dirty="0">
                <a:solidFill>
                  <a:schemeClr val="accent2"/>
                </a:solidFill>
              </a:rPr>
              <a:t>David R. Smith, Ph.D.  </a:t>
            </a:r>
            <a:r>
              <a:rPr lang="en-US" sz="2400" dirty="0">
                <a:solidFill>
                  <a:srgbClr val="FFFFFF"/>
                </a:solidFill>
              </a:rPr>
              <a:t>Associate Dean for Academic Advising and Executive Director Division of Undergraduate Studies</a:t>
            </a:r>
          </a:p>
          <a:p>
            <a:pPr marL="0" indent="0">
              <a:spcBef>
                <a:spcPts val="0"/>
              </a:spcBef>
              <a:spcAft>
                <a:spcPts val="1800"/>
              </a:spcAft>
              <a:buNone/>
            </a:pPr>
            <a:r>
              <a:rPr lang="en-US" sz="2400" b="1" dirty="0">
                <a:solidFill>
                  <a:schemeClr val="accent3"/>
                </a:solidFill>
              </a:rPr>
              <a:t>Michael Verderame, Ph.D.  </a:t>
            </a:r>
            <a:r>
              <a:rPr lang="en-US" sz="2400" dirty="0">
                <a:solidFill>
                  <a:srgbClr val="FFFFFF"/>
                </a:solidFill>
              </a:rPr>
              <a:t>Senior Associate Dean, The Graduate School</a:t>
            </a:r>
          </a:p>
          <a:p>
            <a:endParaRPr lang="en-US" sz="2000" dirty="0">
              <a:solidFill>
                <a:srgbClr val="FFFFFF"/>
              </a:solidFill>
            </a:endParaRPr>
          </a:p>
        </p:txBody>
      </p:sp>
    </p:spTree>
    <p:extLst>
      <p:ext uri="{BB962C8B-B14F-4D97-AF65-F5344CB8AC3E}">
        <p14:creationId xmlns:p14="http://schemas.microsoft.com/office/powerpoint/2010/main" val="365902507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80A1D2-6F9F-4016-930C-BFED52697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F894F2E-669E-48C1-991D-341728B097C6}"/>
              </a:ext>
            </a:extLst>
          </p:cNvPr>
          <p:cNvSpPr>
            <a:spLocks noGrp="1"/>
          </p:cNvSpPr>
          <p:nvPr>
            <p:ph type="title"/>
          </p:nvPr>
        </p:nvSpPr>
        <p:spPr>
          <a:xfrm>
            <a:off x="5138928" y="988741"/>
            <a:ext cx="6248416" cy="4880518"/>
          </a:xfrm>
          <a:noFill/>
          <a:ln>
            <a:noFill/>
          </a:ln>
        </p:spPr>
        <p:txBody>
          <a:bodyPr vert="horz" wrap="square" lIns="91440" tIns="45720" rIns="91440" bIns="45720" rtlCol="0" anchor="ctr">
            <a:normAutofit/>
          </a:bodyPr>
          <a:lstStyle/>
          <a:p>
            <a:r>
              <a:rPr lang="en-US" sz="4100" kern="1200" dirty="0">
                <a:solidFill>
                  <a:srgbClr val="FFFFFF"/>
                </a:solidFill>
                <a:latin typeface="+mj-lt"/>
                <a:ea typeface="+mj-ea"/>
                <a:cs typeface="+mj-cs"/>
              </a:rPr>
              <a:t>The advisor has the unique opportunity to introduce the student to the idea that an education is not just a sum of its parts. </a:t>
            </a:r>
            <a:br>
              <a:rPr lang="en-US" sz="4100" kern="1200" dirty="0">
                <a:solidFill>
                  <a:srgbClr val="FFFFFF"/>
                </a:solidFill>
                <a:latin typeface="+mj-lt"/>
                <a:ea typeface="+mj-ea"/>
                <a:cs typeface="+mj-cs"/>
              </a:rPr>
            </a:br>
            <a:r>
              <a:rPr lang="en-US" sz="4100" kern="1200" dirty="0">
                <a:solidFill>
                  <a:srgbClr val="FFFFFF"/>
                </a:solidFill>
                <a:latin typeface="+mj-lt"/>
                <a:ea typeface="+mj-ea"/>
                <a:cs typeface="+mj-cs"/>
              </a:rPr>
              <a:t>							             </a:t>
            </a:r>
            <a:r>
              <a:rPr lang="en-US" sz="2800" kern="1200" dirty="0">
                <a:solidFill>
                  <a:srgbClr val="FFFFFF"/>
                </a:solidFill>
                <a:latin typeface="+mj-lt"/>
                <a:ea typeface="+mj-ea"/>
                <a:cs typeface="+mj-cs"/>
              </a:rPr>
              <a:t>(Lowenstein 2005, p. 71)</a:t>
            </a:r>
            <a:endParaRPr lang="en-US" sz="4100" kern="1200" dirty="0">
              <a:solidFill>
                <a:srgbClr val="FFFFFF"/>
              </a:solidFill>
              <a:latin typeface="+mj-lt"/>
              <a:ea typeface="+mj-ea"/>
              <a:cs typeface="+mj-cs"/>
            </a:endParaRPr>
          </a:p>
        </p:txBody>
      </p:sp>
      <p:sp>
        <p:nvSpPr>
          <p:cNvPr id="11" name="Rectangle 10">
            <a:extLst>
              <a:ext uri="{FF2B5EF4-FFF2-40B4-BE49-F238E27FC236}">
                <a16:creationId xmlns:a16="http://schemas.microsoft.com/office/drawing/2014/main" id="{D0E7CE61-61C7-4642-A52F-E247DDDDE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451CDBB9-1839-4716-85F6-68DADEE68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35806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FAC1-0462-4244-8931-3843F7DED5ED}"/>
              </a:ext>
            </a:extLst>
          </p:cNvPr>
          <p:cNvSpPr>
            <a:spLocks noGrp="1"/>
          </p:cNvSpPr>
          <p:nvPr>
            <p:ph type="title"/>
          </p:nvPr>
        </p:nvSpPr>
        <p:spPr>
          <a:xfrm>
            <a:off x="710830" y="485521"/>
            <a:ext cx="8167370" cy="1325563"/>
          </a:xfrm>
        </p:spPr>
        <p:txBody>
          <a:bodyPr>
            <a:normAutofit/>
          </a:bodyPr>
          <a:lstStyle/>
          <a:p>
            <a:r>
              <a:rPr lang="en-US" sz="4400" dirty="0"/>
              <a:t>Academic advising </a:t>
            </a:r>
            <a:r>
              <a:rPr lang="en-US" dirty="0"/>
              <a:t>is an</a:t>
            </a:r>
            <a:r>
              <a:rPr lang="en-US" sz="4400" dirty="0"/>
              <a:t> educational endeavor</a:t>
            </a:r>
          </a:p>
        </p:txBody>
      </p:sp>
      <p:sp>
        <p:nvSpPr>
          <p:cNvPr id="3" name="Content Placeholder 2">
            <a:extLst>
              <a:ext uri="{FF2B5EF4-FFF2-40B4-BE49-F238E27FC236}">
                <a16:creationId xmlns:a16="http://schemas.microsoft.com/office/drawing/2014/main" id="{77D49DD4-7E78-4B13-BA0E-8C0226AF60D3}"/>
              </a:ext>
            </a:extLst>
          </p:cNvPr>
          <p:cNvSpPr>
            <a:spLocks noGrp="1"/>
          </p:cNvSpPr>
          <p:nvPr>
            <p:ph idx="1"/>
          </p:nvPr>
        </p:nvSpPr>
        <p:spPr>
          <a:xfrm>
            <a:off x="710830" y="2278173"/>
            <a:ext cx="8453864" cy="3952263"/>
          </a:xfrm>
        </p:spPr>
        <p:txBody>
          <a:bodyPr anchor="ctr">
            <a:normAutofit fontScale="92500"/>
          </a:bodyPr>
          <a:lstStyle/>
          <a:p>
            <a:pPr marL="0" indent="0">
              <a:buNone/>
            </a:pPr>
            <a:r>
              <a:rPr lang="en-US" sz="3000" dirty="0"/>
              <a:t>Founded on a relationship between student and adviser</a:t>
            </a:r>
          </a:p>
          <a:p>
            <a:pPr marL="457200" lvl="1" indent="0">
              <a:buNone/>
            </a:pPr>
            <a:r>
              <a:rPr lang="en-US" sz="3000" dirty="0"/>
              <a:t>Pre-requisites for this relationship:</a:t>
            </a:r>
          </a:p>
          <a:p>
            <a:pPr lvl="2"/>
            <a:r>
              <a:rPr lang="en-US" sz="3000" dirty="0"/>
              <a:t>The adviser is knowledgeable</a:t>
            </a:r>
          </a:p>
          <a:p>
            <a:pPr lvl="2"/>
            <a:r>
              <a:rPr lang="en-US" sz="3000" dirty="0"/>
              <a:t>The adviser is accessible</a:t>
            </a:r>
          </a:p>
          <a:p>
            <a:pPr marL="0" indent="0">
              <a:buNone/>
            </a:pPr>
            <a:endParaRPr lang="en-US" sz="3000" dirty="0"/>
          </a:p>
          <a:p>
            <a:pPr marL="0" indent="0">
              <a:buNone/>
            </a:pPr>
            <a:r>
              <a:rPr lang="en-US" sz="3000" dirty="0"/>
              <a:t>Good advising matters</a:t>
            </a:r>
          </a:p>
          <a:p>
            <a:r>
              <a:rPr lang="en-US" sz="3000" dirty="0"/>
              <a:t>To individual students</a:t>
            </a:r>
          </a:p>
          <a:p>
            <a:r>
              <a:rPr lang="en-US" sz="3000" dirty="0"/>
              <a:t>To the long-term health of the institution</a:t>
            </a:r>
          </a:p>
          <a:p>
            <a:pPr marL="0" indent="0">
              <a:buNone/>
            </a:pPr>
            <a:endParaRPr lang="en-US" sz="2000" dirty="0"/>
          </a:p>
        </p:txBody>
      </p:sp>
      <p:sp>
        <p:nvSpPr>
          <p:cNvPr id="31" name="Rectangle 3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Books">
            <a:extLst>
              <a:ext uri="{FF2B5EF4-FFF2-40B4-BE49-F238E27FC236}">
                <a16:creationId xmlns:a16="http://schemas.microsoft.com/office/drawing/2014/main" id="{E2C3F60D-DAA9-4F0C-8492-940C0D9336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53649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38A1FC-72C5-47DB-9E5B-4CE4099288AD}"/>
              </a:ext>
            </a:extLst>
          </p:cNvPr>
          <p:cNvSpPr>
            <a:spLocks noGrp="1"/>
          </p:cNvSpPr>
          <p:nvPr>
            <p:ph type="title"/>
          </p:nvPr>
        </p:nvSpPr>
        <p:spPr>
          <a:xfrm>
            <a:off x="217627" y="1012004"/>
            <a:ext cx="4381009" cy="4795408"/>
          </a:xfrm>
          <a:prstGeom prst="ellipse">
            <a:avLst/>
          </a:prstGeom>
        </p:spPr>
        <p:txBody>
          <a:bodyPr>
            <a:normAutofit/>
          </a:bodyPr>
          <a:lstStyle/>
          <a:p>
            <a:r>
              <a:rPr lang="en-US" sz="4400" dirty="0">
                <a:solidFill>
                  <a:srgbClr val="FFFFFF"/>
                </a:solidFill>
              </a:rPr>
              <a:t>Advising matters to students</a:t>
            </a:r>
          </a:p>
        </p:txBody>
      </p:sp>
      <p:graphicFrame>
        <p:nvGraphicFramePr>
          <p:cNvPr id="5" name="Content Placeholder 2">
            <a:extLst>
              <a:ext uri="{FF2B5EF4-FFF2-40B4-BE49-F238E27FC236}">
                <a16:creationId xmlns:a16="http://schemas.microsoft.com/office/drawing/2014/main" id="{FD5A9DA7-C960-4535-BBDE-E3255E1D036B}"/>
              </a:ext>
            </a:extLst>
          </p:cNvPr>
          <p:cNvGraphicFramePr>
            <a:graphicFrameLocks noGrp="1"/>
          </p:cNvGraphicFramePr>
          <p:nvPr>
            <p:ph idx="1"/>
            <p:extLst>
              <p:ext uri="{D42A27DB-BD31-4B8C-83A1-F6EECF244321}">
                <p14:modId xmlns:p14="http://schemas.microsoft.com/office/powerpoint/2010/main" val="898090159"/>
              </p:ext>
            </p:extLst>
          </p:nvPr>
        </p:nvGraphicFramePr>
        <p:xfrm>
          <a:off x="5194299" y="-7801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77A979B1-7725-4983-AF23-71D2C783844B}"/>
              </a:ext>
            </a:extLst>
          </p:cNvPr>
          <p:cNvSpPr/>
          <p:nvPr/>
        </p:nvSpPr>
        <p:spPr>
          <a:xfrm>
            <a:off x="5194299" y="4361104"/>
            <a:ext cx="6513603" cy="2096683"/>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 name="TextBox 2">
            <a:extLst>
              <a:ext uri="{FF2B5EF4-FFF2-40B4-BE49-F238E27FC236}">
                <a16:creationId xmlns:a16="http://schemas.microsoft.com/office/drawing/2014/main" id="{23906118-125D-46A0-8F08-8D86DA1E6584}"/>
              </a:ext>
            </a:extLst>
          </p:cNvPr>
          <p:cNvSpPr txBox="1"/>
          <p:nvPr/>
        </p:nvSpPr>
        <p:spPr>
          <a:xfrm>
            <a:off x="7183150" y="4655780"/>
            <a:ext cx="3472405" cy="1354217"/>
          </a:xfrm>
          <a:prstGeom prst="rect">
            <a:avLst/>
          </a:prstGeom>
          <a:noFill/>
        </p:spPr>
        <p:txBody>
          <a:bodyPr wrap="square" rtlCol="0">
            <a:spAutoFit/>
          </a:bodyPr>
          <a:lstStyle/>
          <a:p>
            <a:pPr lvl="0">
              <a:lnSpc>
                <a:spcPct val="100000"/>
              </a:lnSpc>
            </a:pPr>
            <a:r>
              <a:rPr lang="en-US" sz="2800" b="1" dirty="0"/>
              <a:t>Peyton Loomis</a:t>
            </a:r>
          </a:p>
          <a:p>
            <a:pPr lvl="0">
              <a:lnSpc>
                <a:spcPct val="100000"/>
              </a:lnSpc>
            </a:pPr>
            <a:r>
              <a:rPr lang="en-US" dirty="0"/>
              <a:t>Student</a:t>
            </a:r>
          </a:p>
          <a:p>
            <a:pPr lvl="0">
              <a:lnSpc>
                <a:spcPct val="100000"/>
              </a:lnSpc>
            </a:pPr>
            <a:r>
              <a:rPr lang="en-US" dirty="0"/>
              <a:t>Letters, Arts, and Sciences</a:t>
            </a:r>
          </a:p>
          <a:p>
            <a:pPr lvl="0">
              <a:lnSpc>
                <a:spcPct val="100000"/>
              </a:lnSpc>
            </a:pPr>
            <a:r>
              <a:rPr lang="en-US" dirty="0"/>
              <a:t>Altoona College</a:t>
            </a:r>
          </a:p>
        </p:txBody>
      </p:sp>
      <p:sp>
        <p:nvSpPr>
          <p:cNvPr id="7" name="Rectangle 6" descr="User">
            <a:extLst>
              <a:ext uri="{FF2B5EF4-FFF2-40B4-BE49-F238E27FC236}">
                <a16:creationId xmlns:a16="http://schemas.microsoft.com/office/drawing/2014/main" id="{3A7169D1-FBC0-42B3-BD5F-D9745B2B8F85}"/>
              </a:ext>
            </a:extLst>
          </p:cNvPr>
          <p:cNvSpPr/>
          <p:nvPr/>
        </p:nvSpPr>
        <p:spPr>
          <a:xfrm>
            <a:off x="5612137" y="4665976"/>
            <a:ext cx="1153175" cy="1153175"/>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179405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Freeform: Shape 4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C919F7-29CC-4121-ABF2-AD98939F640D}"/>
              </a:ext>
            </a:extLst>
          </p:cNvPr>
          <p:cNvSpPr>
            <a:spLocks noGrp="1"/>
          </p:cNvSpPr>
          <p:nvPr>
            <p:ph type="title"/>
          </p:nvPr>
        </p:nvSpPr>
        <p:spPr>
          <a:xfrm>
            <a:off x="863029" y="1012004"/>
            <a:ext cx="3416158" cy="4795408"/>
          </a:xfrm>
        </p:spPr>
        <p:txBody>
          <a:bodyPr>
            <a:normAutofit/>
          </a:bodyPr>
          <a:lstStyle/>
          <a:p>
            <a:r>
              <a:rPr lang="en-US" sz="4400" dirty="0">
                <a:solidFill>
                  <a:srgbClr val="FFFFFF"/>
                </a:solidFill>
              </a:rPr>
              <a:t>Advising matters to </a:t>
            </a:r>
            <a:br>
              <a:rPr lang="en-US" sz="4400" dirty="0">
                <a:solidFill>
                  <a:srgbClr val="FFFFFF"/>
                </a:solidFill>
              </a:rPr>
            </a:br>
            <a:r>
              <a:rPr lang="en-US" sz="4400" dirty="0">
                <a:solidFill>
                  <a:srgbClr val="FFFFFF"/>
                </a:solidFill>
              </a:rPr>
              <a:t>the institution</a:t>
            </a:r>
          </a:p>
        </p:txBody>
      </p:sp>
      <p:graphicFrame>
        <p:nvGraphicFramePr>
          <p:cNvPr id="5" name="Content Placeholder 2">
            <a:extLst>
              <a:ext uri="{FF2B5EF4-FFF2-40B4-BE49-F238E27FC236}">
                <a16:creationId xmlns:a16="http://schemas.microsoft.com/office/drawing/2014/main" id="{30AFF2B3-908A-40A0-B3D1-7387022D1B5D}"/>
              </a:ext>
            </a:extLst>
          </p:cNvPr>
          <p:cNvGraphicFramePr>
            <a:graphicFrameLocks noGrp="1"/>
          </p:cNvGraphicFramePr>
          <p:nvPr>
            <p:ph idx="1"/>
            <p:extLst>
              <p:ext uri="{D42A27DB-BD31-4B8C-83A1-F6EECF244321}">
                <p14:modId xmlns:p14="http://schemas.microsoft.com/office/powerpoint/2010/main" val="52540852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9514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919F7-29CC-4121-ABF2-AD98939F640D}"/>
              </a:ext>
            </a:extLst>
          </p:cNvPr>
          <p:cNvSpPr>
            <a:spLocks noGrp="1"/>
          </p:cNvSpPr>
          <p:nvPr>
            <p:ph type="title"/>
          </p:nvPr>
        </p:nvSpPr>
        <p:spPr/>
        <p:txBody>
          <a:bodyPr/>
          <a:lstStyle/>
          <a:p>
            <a:r>
              <a:rPr lang="en-US" dirty="0"/>
              <a:t>Advising matters to the institution</a:t>
            </a:r>
          </a:p>
        </p:txBody>
      </p:sp>
      <p:sp>
        <p:nvSpPr>
          <p:cNvPr id="3" name="Content Placeholder 2">
            <a:extLst>
              <a:ext uri="{FF2B5EF4-FFF2-40B4-BE49-F238E27FC236}">
                <a16:creationId xmlns:a16="http://schemas.microsoft.com/office/drawing/2014/main" id="{FB592C26-C90D-4D55-8C3F-E86D106291E1}"/>
              </a:ext>
            </a:extLst>
          </p:cNvPr>
          <p:cNvSpPr>
            <a:spLocks noGrp="1"/>
          </p:cNvSpPr>
          <p:nvPr>
            <p:ph idx="1"/>
          </p:nvPr>
        </p:nvSpPr>
        <p:spPr/>
        <p:txBody>
          <a:bodyPr>
            <a:normAutofit fontScale="92500" lnSpcReduction="10000"/>
          </a:bodyPr>
          <a:lstStyle/>
          <a:p>
            <a:r>
              <a:rPr lang="en-US" dirty="0"/>
              <a:t>As undergraduate demographics shift, we need to improve outcomes</a:t>
            </a:r>
          </a:p>
          <a:p>
            <a:endParaRPr lang="en-US" dirty="0"/>
          </a:p>
          <a:p>
            <a:endParaRPr lang="en-US" dirty="0"/>
          </a:p>
          <a:p>
            <a:endParaRPr lang="en-US" dirty="0"/>
          </a:p>
          <a:p>
            <a:endParaRPr lang="en-US" dirty="0"/>
          </a:p>
          <a:p>
            <a:endParaRPr lang="en-US" dirty="0"/>
          </a:p>
          <a:p>
            <a:endParaRPr lang="en-US" dirty="0"/>
          </a:p>
          <a:p>
            <a:endParaRPr lang="en-US" sz="1800" dirty="0">
              <a:hlinkClick r:id="rId3"/>
            </a:endParaRPr>
          </a:p>
          <a:p>
            <a:endParaRPr lang="en-US" sz="1800" dirty="0">
              <a:hlinkClick r:id="rId3"/>
            </a:endParaRPr>
          </a:p>
          <a:p>
            <a:r>
              <a:rPr lang="en-US" sz="1800" dirty="0">
                <a:hlinkClick r:id="rId3"/>
              </a:rPr>
              <a:t>https://budget.psu.edu/factbook/StudentDynamic/StudentTableOfContents.aspx#GraduationRates&amp;FBPlusIndc=N</a:t>
            </a:r>
            <a:endParaRPr lang="en-US" sz="1800" dirty="0"/>
          </a:p>
          <a:p>
            <a:endParaRPr lang="en-US" dirty="0"/>
          </a:p>
        </p:txBody>
      </p:sp>
      <p:graphicFrame>
        <p:nvGraphicFramePr>
          <p:cNvPr id="5" name="Content Placeholder 3">
            <a:extLst>
              <a:ext uri="{FF2B5EF4-FFF2-40B4-BE49-F238E27FC236}">
                <a16:creationId xmlns:a16="http://schemas.microsoft.com/office/drawing/2014/main" id="{D53F6AC4-E33B-4046-8801-F65B517FA786}"/>
              </a:ext>
            </a:extLst>
          </p:cNvPr>
          <p:cNvGraphicFramePr>
            <a:graphicFrameLocks/>
          </p:cNvGraphicFramePr>
          <p:nvPr>
            <p:extLst>
              <p:ext uri="{D42A27DB-BD31-4B8C-83A1-F6EECF244321}">
                <p14:modId xmlns:p14="http://schemas.microsoft.com/office/powerpoint/2010/main" val="2327282307"/>
              </p:ext>
            </p:extLst>
          </p:nvPr>
        </p:nvGraphicFramePr>
        <p:xfrm>
          <a:off x="922537" y="2379143"/>
          <a:ext cx="10183428" cy="3080624"/>
        </p:xfrm>
        <a:graphic>
          <a:graphicData uri="http://schemas.openxmlformats.org/drawingml/2006/table">
            <a:tbl>
              <a:tblPr firstRow="1" bandRow="1">
                <a:tableStyleId>{5C22544A-7EE6-4342-B048-85BDC9FD1C3A}</a:tableStyleId>
              </a:tblPr>
              <a:tblGrid>
                <a:gridCol w="2090840">
                  <a:extLst>
                    <a:ext uri="{9D8B030D-6E8A-4147-A177-3AD203B41FA5}">
                      <a16:colId xmlns:a16="http://schemas.microsoft.com/office/drawing/2014/main" val="91795726"/>
                    </a:ext>
                  </a:extLst>
                </a:gridCol>
                <a:gridCol w="1057983">
                  <a:extLst>
                    <a:ext uri="{9D8B030D-6E8A-4147-A177-3AD203B41FA5}">
                      <a16:colId xmlns:a16="http://schemas.microsoft.com/office/drawing/2014/main" val="3113111650"/>
                    </a:ext>
                  </a:extLst>
                </a:gridCol>
                <a:gridCol w="1379005">
                  <a:extLst>
                    <a:ext uri="{9D8B030D-6E8A-4147-A177-3AD203B41FA5}">
                      <a16:colId xmlns:a16="http://schemas.microsoft.com/office/drawing/2014/main" val="4071985603"/>
                    </a:ext>
                  </a:extLst>
                </a:gridCol>
                <a:gridCol w="1811689">
                  <a:extLst>
                    <a:ext uri="{9D8B030D-6E8A-4147-A177-3AD203B41FA5}">
                      <a16:colId xmlns:a16="http://schemas.microsoft.com/office/drawing/2014/main" val="299706587"/>
                    </a:ext>
                  </a:extLst>
                </a:gridCol>
                <a:gridCol w="1057983">
                  <a:extLst>
                    <a:ext uri="{9D8B030D-6E8A-4147-A177-3AD203B41FA5}">
                      <a16:colId xmlns:a16="http://schemas.microsoft.com/office/drawing/2014/main" val="295421317"/>
                    </a:ext>
                  </a:extLst>
                </a:gridCol>
                <a:gridCol w="1727945">
                  <a:extLst>
                    <a:ext uri="{9D8B030D-6E8A-4147-A177-3AD203B41FA5}">
                      <a16:colId xmlns:a16="http://schemas.microsoft.com/office/drawing/2014/main" val="2294099014"/>
                    </a:ext>
                  </a:extLst>
                </a:gridCol>
                <a:gridCol w="1057983">
                  <a:extLst>
                    <a:ext uri="{9D8B030D-6E8A-4147-A177-3AD203B41FA5}">
                      <a16:colId xmlns:a16="http://schemas.microsoft.com/office/drawing/2014/main" val="363979307"/>
                    </a:ext>
                  </a:extLst>
                </a:gridCol>
              </a:tblGrid>
              <a:tr h="770156">
                <a:tc>
                  <a:txBody>
                    <a:bodyPr/>
                    <a:lstStyle/>
                    <a:p>
                      <a:pPr algn="l"/>
                      <a:r>
                        <a:rPr lang="en-US" sz="2000" dirty="0"/>
                        <a:t>Graduation rates</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Total</a:t>
                      </a:r>
                    </a:p>
                  </a:txBody>
                  <a:tcPr marL="70936" marR="70936" marT="35468" marB="35468" anchor="ctr"/>
                </a:tc>
                <a:tc>
                  <a:txBody>
                    <a:bodyPr/>
                    <a:lstStyle/>
                    <a:p>
                      <a:pPr algn="ctr"/>
                      <a:r>
                        <a:rPr lang="en-US" sz="2000" dirty="0"/>
                        <a:t>Hispanic/</a:t>
                      </a:r>
                    </a:p>
                    <a:p>
                      <a:pPr algn="ctr"/>
                      <a:r>
                        <a:rPr lang="en-US" sz="2000" dirty="0"/>
                        <a:t>Latino</a:t>
                      </a:r>
                    </a:p>
                  </a:txBody>
                  <a:tcPr marL="70936" marR="70936" marT="35468" marB="35468" anchor="ctr"/>
                </a:tc>
                <a:tc>
                  <a:txBody>
                    <a:bodyPr/>
                    <a:lstStyle/>
                    <a:p>
                      <a:pPr algn="ctr"/>
                      <a:r>
                        <a:rPr lang="en-US" sz="2000" dirty="0"/>
                        <a:t>Black/African American</a:t>
                      </a:r>
                    </a:p>
                  </a:txBody>
                  <a:tcPr marL="70936" marR="70936" marT="35468" marB="35468" anchor="ctr"/>
                </a:tc>
                <a:tc>
                  <a:txBody>
                    <a:bodyPr/>
                    <a:lstStyle/>
                    <a:p>
                      <a:pPr algn="ctr"/>
                      <a:r>
                        <a:rPr lang="en-US" sz="2000"/>
                        <a:t>Asian</a:t>
                      </a:r>
                    </a:p>
                  </a:txBody>
                  <a:tcPr marL="70936" marR="70936" marT="35468" marB="35468" anchor="ctr"/>
                </a:tc>
                <a:tc>
                  <a:txBody>
                    <a:bodyPr/>
                    <a:lstStyle/>
                    <a:p>
                      <a:pPr algn="ctr"/>
                      <a:r>
                        <a:rPr lang="en-US" sz="2000" dirty="0"/>
                        <a:t>International</a:t>
                      </a:r>
                    </a:p>
                  </a:txBody>
                  <a:tcPr marL="70936" marR="70936" marT="35468" marB="35468" anchor="ctr"/>
                </a:tc>
                <a:tc>
                  <a:txBody>
                    <a:bodyPr/>
                    <a:lstStyle/>
                    <a:p>
                      <a:pPr algn="ctr"/>
                      <a:r>
                        <a:rPr lang="en-US" sz="2000" dirty="0"/>
                        <a:t>White</a:t>
                      </a:r>
                    </a:p>
                  </a:txBody>
                  <a:tcPr marL="70936" marR="70936" marT="35468" marB="35468" anchor="ctr"/>
                </a:tc>
                <a:extLst>
                  <a:ext uri="{0D108BD9-81ED-4DB2-BD59-A6C34878D82A}">
                    <a16:rowId xmlns:a16="http://schemas.microsoft.com/office/drawing/2014/main" val="179477333"/>
                  </a:ext>
                </a:extLst>
              </a:tr>
              <a:tr h="770156">
                <a:tc>
                  <a:txBody>
                    <a:bodyPr/>
                    <a:lstStyle/>
                    <a:p>
                      <a:pPr algn="l"/>
                      <a:r>
                        <a:rPr lang="en-US" sz="2000" dirty="0"/>
                        <a:t>University Park</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85.0%</a:t>
                      </a:r>
                    </a:p>
                  </a:txBody>
                  <a:tcPr marL="70936" marR="70936" marT="35468" marB="35468" anchor="ctr"/>
                </a:tc>
                <a:tc>
                  <a:txBody>
                    <a:bodyPr/>
                    <a:lstStyle/>
                    <a:p>
                      <a:pPr algn="ctr"/>
                      <a:r>
                        <a:rPr lang="en-US" sz="2000"/>
                        <a:t>77.9%</a:t>
                      </a:r>
                    </a:p>
                  </a:txBody>
                  <a:tcPr marL="70936" marR="70936" marT="35468" marB="35468" anchor="ctr"/>
                </a:tc>
                <a:tc>
                  <a:txBody>
                    <a:bodyPr/>
                    <a:lstStyle/>
                    <a:p>
                      <a:pPr algn="ctr"/>
                      <a:r>
                        <a:rPr lang="en-US" sz="2000" dirty="0"/>
                        <a:t>72.2%</a:t>
                      </a:r>
                    </a:p>
                  </a:txBody>
                  <a:tcPr marL="70936" marR="70936" marT="35468" marB="35468" anchor="ctr"/>
                </a:tc>
                <a:tc>
                  <a:txBody>
                    <a:bodyPr/>
                    <a:lstStyle/>
                    <a:p>
                      <a:pPr algn="ctr"/>
                      <a:r>
                        <a:rPr lang="en-US" sz="2000"/>
                        <a:t>81.1%</a:t>
                      </a:r>
                    </a:p>
                  </a:txBody>
                  <a:tcPr marL="70936" marR="70936" marT="35468" marB="35468" anchor="ctr"/>
                </a:tc>
                <a:tc>
                  <a:txBody>
                    <a:bodyPr/>
                    <a:lstStyle/>
                    <a:p>
                      <a:pPr algn="ctr"/>
                      <a:r>
                        <a:rPr lang="en-US" sz="2000"/>
                        <a:t>80.6%</a:t>
                      </a:r>
                    </a:p>
                  </a:txBody>
                  <a:tcPr marL="70936" marR="70936" marT="35468" marB="35468" anchor="ctr"/>
                </a:tc>
                <a:tc>
                  <a:txBody>
                    <a:bodyPr/>
                    <a:lstStyle/>
                    <a:p>
                      <a:pPr algn="ctr"/>
                      <a:r>
                        <a:rPr lang="en-US" sz="2000"/>
                        <a:t>87.2%</a:t>
                      </a:r>
                    </a:p>
                  </a:txBody>
                  <a:tcPr marL="70936" marR="70936" marT="35468" marB="35468" anchor="ctr"/>
                </a:tc>
                <a:extLst>
                  <a:ext uri="{0D108BD9-81ED-4DB2-BD59-A6C34878D82A}">
                    <a16:rowId xmlns:a16="http://schemas.microsoft.com/office/drawing/2014/main" val="2947193651"/>
                  </a:ext>
                </a:extLst>
              </a:tr>
              <a:tr h="770156">
                <a:tc>
                  <a:txBody>
                    <a:bodyPr/>
                    <a:lstStyle/>
                    <a:p>
                      <a:pPr algn="l"/>
                      <a:r>
                        <a:rPr lang="en-US" sz="2000"/>
                        <a:t>Commonwealth Campuses</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57.1%</a:t>
                      </a:r>
                    </a:p>
                  </a:txBody>
                  <a:tcPr marL="70936" marR="70936" marT="35468" marB="35468" anchor="ctr"/>
                </a:tc>
                <a:tc>
                  <a:txBody>
                    <a:bodyPr/>
                    <a:lstStyle/>
                    <a:p>
                      <a:pPr algn="ctr"/>
                      <a:r>
                        <a:rPr lang="en-US" sz="2000" dirty="0"/>
                        <a:t>47.0%</a:t>
                      </a:r>
                    </a:p>
                  </a:txBody>
                  <a:tcPr marL="70936" marR="70936" marT="35468" marB="35468" anchor="ctr"/>
                </a:tc>
                <a:tc>
                  <a:txBody>
                    <a:bodyPr/>
                    <a:lstStyle/>
                    <a:p>
                      <a:pPr algn="ctr"/>
                      <a:r>
                        <a:rPr lang="en-US" sz="2000" dirty="0"/>
                        <a:t>41.9%</a:t>
                      </a:r>
                    </a:p>
                  </a:txBody>
                  <a:tcPr marL="70936" marR="70936" marT="35468" marB="35468" anchor="ctr"/>
                </a:tc>
                <a:tc>
                  <a:txBody>
                    <a:bodyPr/>
                    <a:lstStyle/>
                    <a:p>
                      <a:pPr algn="ctr"/>
                      <a:r>
                        <a:rPr lang="en-US" sz="2000"/>
                        <a:t>59.3%</a:t>
                      </a:r>
                    </a:p>
                  </a:txBody>
                  <a:tcPr marL="70936" marR="70936" marT="35468" marB="35468" anchor="ctr"/>
                </a:tc>
                <a:tc>
                  <a:txBody>
                    <a:bodyPr/>
                    <a:lstStyle/>
                    <a:p>
                      <a:pPr algn="ctr"/>
                      <a:r>
                        <a:rPr lang="en-US" sz="2000"/>
                        <a:t>75.2%</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59.9%</a:t>
                      </a:r>
                    </a:p>
                    <a:p>
                      <a:pPr algn="ctr"/>
                      <a:endParaRPr lang="en-US" sz="2000" dirty="0"/>
                    </a:p>
                  </a:txBody>
                  <a:tcPr marL="70936" marR="70936" marT="35468" marB="35468" anchor="ctr"/>
                </a:tc>
                <a:extLst>
                  <a:ext uri="{0D108BD9-81ED-4DB2-BD59-A6C34878D82A}">
                    <a16:rowId xmlns:a16="http://schemas.microsoft.com/office/drawing/2014/main" val="96544118"/>
                  </a:ext>
                </a:extLst>
              </a:tr>
              <a:tr h="770156">
                <a:tc>
                  <a:txBody>
                    <a:bodyPr/>
                    <a:lstStyle/>
                    <a:p>
                      <a:pPr algn="l"/>
                      <a:r>
                        <a:rPr lang="en-US" sz="2000" b="1" dirty="0"/>
                        <a:t>Total</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71.4%</a:t>
                      </a:r>
                    </a:p>
                  </a:txBody>
                  <a:tcPr marL="70936" marR="70936" marT="35468" marB="35468" anchor="ctr"/>
                </a:tc>
                <a:tc>
                  <a:txBody>
                    <a:bodyPr/>
                    <a:lstStyle/>
                    <a:p>
                      <a:pPr algn="ctr"/>
                      <a:r>
                        <a:rPr lang="en-US" sz="2000" b="1" dirty="0"/>
                        <a:t>60.4%</a:t>
                      </a:r>
                    </a:p>
                  </a:txBody>
                  <a:tcPr marL="70936" marR="70936" marT="35468" marB="35468" anchor="ctr"/>
                </a:tc>
                <a:tc>
                  <a:txBody>
                    <a:bodyPr/>
                    <a:lstStyle/>
                    <a:p>
                      <a:pPr algn="ctr"/>
                      <a:r>
                        <a:rPr lang="en-US" sz="2000" b="1" dirty="0"/>
                        <a:t>49.2%</a:t>
                      </a:r>
                    </a:p>
                  </a:txBody>
                  <a:tcPr marL="70936" marR="70936" marT="35468" marB="35468" anchor="ctr"/>
                </a:tc>
                <a:tc>
                  <a:txBody>
                    <a:bodyPr/>
                    <a:lstStyle/>
                    <a:p>
                      <a:pPr algn="ctr"/>
                      <a:r>
                        <a:rPr lang="en-US" sz="2000" b="1" dirty="0"/>
                        <a:t>70.0%</a:t>
                      </a:r>
                    </a:p>
                  </a:txBody>
                  <a:tcPr marL="70936" marR="70936" marT="35468" marB="35468" anchor="ctr"/>
                </a:tc>
                <a:tc>
                  <a:txBody>
                    <a:bodyPr/>
                    <a:lstStyle/>
                    <a:p>
                      <a:pPr algn="ctr"/>
                      <a:r>
                        <a:rPr lang="en-US" sz="2000" b="1" dirty="0"/>
                        <a:t>78.9%</a:t>
                      </a:r>
                    </a:p>
                  </a:txBody>
                  <a:tcPr marL="70936" marR="70936" marT="35468" marB="3546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74.4%</a:t>
                      </a:r>
                    </a:p>
                  </a:txBody>
                  <a:tcPr marL="70936" marR="70936" marT="35468" marB="35468" anchor="ctr"/>
                </a:tc>
                <a:extLst>
                  <a:ext uri="{0D108BD9-81ED-4DB2-BD59-A6C34878D82A}">
                    <a16:rowId xmlns:a16="http://schemas.microsoft.com/office/drawing/2014/main" val="319012456"/>
                  </a:ext>
                </a:extLst>
              </a:tr>
            </a:tbl>
          </a:graphicData>
        </a:graphic>
      </p:graphicFrame>
    </p:spTree>
    <p:extLst>
      <p:ext uri="{BB962C8B-B14F-4D97-AF65-F5344CB8AC3E}">
        <p14:creationId xmlns:p14="http://schemas.microsoft.com/office/powerpoint/2010/main" val="18329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E67F-2FFA-4A4C-A1AB-F5B24429EC74}"/>
              </a:ext>
            </a:extLst>
          </p:cNvPr>
          <p:cNvSpPr>
            <a:spLocks noGrp="1"/>
          </p:cNvSpPr>
          <p:nvPr>
            <p:ph type="title"/>
          </p:nvPr>
        </p:nvSpPr>
        <p:spPr>
          <a:xfrm>
            <a:off x="1136428" y="627564"/>
            <a:ext cx="7954306" cy="1325563"/>
          </a:xfrm>
        </p:spPr>
        <p:txBody>
          <a:bodyPr>
            <a:normAutofit/>
          </a:bodyPr>
          <a:lstStyle/>
          <a:p>
            <a:r>
              <a:rPr lang="en-US" sz="2800" b="1" dirty="0"/>
              <a:t>University Senate Policy on Academic Advising (32-00)</a:t>
            </a:r>
            <a:br>
              <a:rPr lang="en-US" sz="2800" b="1" dirty="0"/>
            </a:br>
            <a:endParaRPr lang="en-US" sz="2800" dirty="0"/>
          </a:p>
        </p:txBody>
      </p:sp>
      <p:sp>
        <p:nvSpPr>
          <p:cNvPr id="3" name="Content Placeholder 2">
            <a:extLst>
              <a:ext uri="{FF2B5EF4-FFF2-40B4-BE49-F238E27FC236}">
                <a16:creationId xmlns:a16="http://schemas.microsoft.com/office/drawing/2014/main" id="{E00CA526-B309-4EF9-89D6-B92099B0E1C8}"/>
              </a:ext>
            </a:extLst>
          </p:cNvPr>
          <p:cNvSpPr>
            <a:spLocks noGrp="1"/>
          </p:cNvSpPr>
          <p:nvPr>
            <p:ph idx="1"/>
          </p:nvPr>
        </p:nvSpPr>
        <p:spPr>
          <a:xfrm>
            <a:off x="1136429" y="1882067"/>
            <a:ext cx="6467867" cy="3846720"/>
          </a:xfrm>
        </p:spPr>
        <p:txBody>
          <a:bodyPr anchor="ctr">
            <a:normAutofit/>
          </a:bodyPr>
          <a:lstStyle/>
          <a:p>
            <a:pPr marL="0" indent="0">
              <a:buNone/>
            </a:pPr>
            <a:r>
              <a:rPr lang="en-US" sz="2200" b="1" i="1" dirty="0"/>
              <a:t>Academic advising is a critical part of our educational and teaching mission, contributing to retention, student success, and building a citizenry that understands and values higher education</a:t>
            </a:r>
            <a:r>
              <a:rPr lang="en-US" sz="2200" i="1" dirty="0"/>
              <a:t>.</a:t>
            </a:r>
          </a:p>
          <a:p>
            <a:endParaRPr lang="en-US" sz="2200" i="1" dirty="0"/>
          </a:p>
          <a:p>
            <a:pPr marL="0" indent="0">
              <a:buNone/>
            </a:pPr>
            <a:r>
              <a:rPr lang="en-US" sz="2200" dirty="0"/>
              <a:t>Our new policy indicates advising should be</a:t>
            </a:r>
            <a:r>
              <a:rPr lang="en-US" sz="2200" i="1" dirty="0"/>
              <a:t> </a:t>
            </a:r>
          </a:p>
          <a:p>
            <a:r>
              <a:rPr lang="en-US" sz="2200" dirty="0"/>
              <a:t>An educational endeavor </a:t>
            </a:r>
          </a:p>
          <a:p>
            <a:r>
              <a:rPr lang="en-US" sz="2200" dirty="0"/>
              <a:t>Conducted by people who are knowledgeable and available</a:t>
            </a:r>
          </a:p>
        </p:txBody>
      </p:sp>
      <p:sp>
        <p:nvSpPr>
          <p:cNvPr id="18"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Education">
            <a:extLst>
              <a:ext uri="{FF2B5EF4-FFF2-40B4-BE49-F238E27FC236}">
                <a16:creationId xmlns:a16="http://schemas.microsoft.com/office/drawing/2014/main" id="{577BADB3-4D4C-4094-9462-400EBC6E6B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028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017F69-0E18-4EBC-B12F-E17C93449402}"/>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US" sz="2800"/>
              <a:t>An educational endeavor</a:t>
            </a:r>
          </a:p>
        </p:txBody>
      </p:sp>
      <p:sp>
        <p:nvSpPr>
          <p:cNvPr id="3" name="Content Placeholder 2">
            <a:extLst>
              <a:ext uri="{FF2B5EF4-FFF2-40B4-BE49-F238E27FC236}">
                <a16:creationId xmlns:a16="http://schemas.microsoft.com/office/drawing/2014/main" id="{81E54DAC-BC71-4AA8-BDB3-4ABEFA1E60AF}"/>
              </a:ext>
            </a:extLst>
          </p:cNvPr>
          <p:cNvSpPr>
            <a:spLocks noGrp="1"/>
          </p:cNvSpPr>
          <p:nvPr>
            <p:ph idx="1"/>
          </p:nvPr>
        </p:nvSpPr>
        <p:spPr>
          <a:xfrm>
            <a:off x="643468" y="2638043"/>
            <a:ext cx="3363974" cy="3415623"/>
          </a:xfrm>
        </p:spPr>
        <p:txBody>
          <a:bodyPr>
            <a:normAutofit/>
          </a:bodyPr>
          <a:lstStyle/>
          <a:p>
            <a:r>
              <a:rPr lang="en-US" sz="2000" dirty="0"/>
              <a:t>Academic advising has intentional learning outcomes and those outcomes are assessed</a:t>
            </a:r>
          </a:p>
          <a:p>
            <a:pPr marL="0" indent="0">
              <a:buNone/>
            </a:pPr>
            <a:endParaRPr lang="en-US" sz="2000" dirty="0"/>
          </a:p>
        </p:txBody>
      </p:sp>
      <p:pic>
        <p:nvPicPr>
          <p:cNvPr id="4" name="Picture Placeholder 10" descr="A close up of a logo&#10;&#10;Description automatically generated">
            <a:extLst>
              <a:ext uri="{FF2B5EF4-FFF2-40B4-BE49-F238E27FC236}">
                <a16:creationId xmlns:a16="http://schemas.microsoft.com/office/drawing/2014/main" id="{97ABD760-A0C4-466B-B2EE-C3CD1FC47EC6}"/>
              </a:ext>
            </a:extLst>
          </p:cNvPr>
          <p:cNvPicPr>
            <a:picLocks noChangeAspect="1"/>
          </p:cNvPicPr>
          <p:nvPr/>
        </p:nvPicPr>
        <p:blipFill rotWithShape="1">
          <a:blip r:embed="rId3">
            <a:extLst>
              <a:ext uri="{28A0092B-C50C-407E-A947-70E740481C1C}">
                <a14:useLocalDpi xmlns:a14="http://schemas.microsoft.com/office/drawing/2010/main" val="0"/>
              </a:ext>
            </a:extLst>
          </a:blip>
          <a:srcRect l="1882" t="9646" b="9646"/>
          <a:stretch/>
        </p:blipFill>
        <p:spPr>
          <a:xfrm>
            <a:off x="5415379" y="882887"/>
            <a:ext cx="6133153" cy="4931358"/>
          </a:xfrm>
          <a:prstGeom prst="rect">
            <a:avLst/>
          </a:prstGeom>
        </p:spPr>
      </p:pic>
      <p:sp>
        <p:nvSpPr>
          <p:cNvPr id="5" name="Rectangle 4">
            <a:extLst>
              <a:ext uri="{FF2B5EF4-FFF2-40B4-BE49-F238E27FC236}">
                <a16:creationId xmlns:a16="http://schemas.microsoft.com/office/drawing/2014/main" id="{31653E55-5DC3-4139-A9D7-FA4C0B715FAF}"/>
              </a:ext>
            </a:extLst>
          </p:cNvPr>
          <p:cNvSpPr/>
          <p:nvPr/>
        </p:nvSpPr>
        <p:spPr>
          <a:xfrm>
            <a:off x="330229" y="6091925"/>
            <a:ext cx="3990451" cy="646331"/>
          </a:xfrm>
          <a:prstGeom prst="rect">
            <a:avLst/>
          </a:prstGeom>
        </p:spPr>
        <p:txBody>
          <a:bodyPr wrap="none">
            <a:spAutoFit/>
          </a:bodyPr>
          <a:lstStyle/>
          <a:p>
            <a:r>
              <a:rPr lang="en-US" dirty="0"/>
              <a:t>Example outcomes:</a:t>
            </a:r>
          </a:p>
          <a:p>
            <a:r>
              <a:rPr lang="en-US" dirty="0"/>
              <a:t>https://dus.psu.edu/exploratory-process</a:t>
            </a:r>
          </a:p>
        </p:txBody>
      </p:sp>
      <p:sp>
        <p:nvSpPr>
          <p:cNvPr id="6" name="Rectangle 5">
            <a:extLst>
              <a:ext uri="{FF2B5EF4-FFF2-40B4-BE49-F238E27FC236}">
                <a16:creationId xmlns:a16="http://schemas.microsoft.com/office/drawing/2014/main" id="{BE5256C6-C1C3-4BCB-897B-8F5E00310DDA}"/>
              </a:ext>
            </a:extLst>
          </p:cNvPr>
          <p:cNvSpPr/>
          <p:nvPr/>
        </p:nvSpPr>
        <p:spPr>
          <a:xfrm>
            <a:off x="5289254" y="6091925"/>
            <a:ext cx="6385402" cy="369332"/>
          </a:xfrm>
          <a:prstGeom prst="rect">
            <a:avLst/>
          </a:prstGeom>
        </p:spPr>
        <p:txBody>
          <a:bodyPr wrap="none">
            <a:spAutoFit/>
          </a:bodyPr>
          <a:lstStyle/>
          <a:p>
            <a:r>
              <a:rPr lang="en-US" dirty="0">
                <a:solidFill>
                  <a:schemeClr val="bg1"/>
                </a:solidFill>
                <a:hlinkClick r:id="rId4"/>
              </a:rPr>
              <a:t>https://nacada.ksu.edu/Resources/Pillars/CoreCompetencies.aspx</a:t>
            </a:r>
            <a:endParaRPr lang="en-US" dirty="0">
              <a:solidFill>
                <a:schemeClr val="bg1"/>
              </a:solidFill>
            </a:endParaRPr>
          </a:p>
        </p:txBody>
      </p:sp>
    </p:spTree>
    <p:extLst>
      <p:ext uri="{BB962C8B-B14F-4D97-AF65-F5344CB8AC3E}">
        <p14:creationId xmlns:p14="http://schemas.microsoft.com/office/powerpoint/2010/main" val="54812708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Props1.xml><?xml version="1.0" encoding="utf-8"?>
<ds:datastoreItem xmlns:ds="http://schemas.openxmlformats.org/officeDocument/2006/customXml" ds:itemID="{BF3CB0DD-B2E1-4D3C-9BF6-0D1A5FC1B1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1CF70A-C99F-4EB3-9916-133219D569B3}">
  <ds:schemaRefs>
    <ds:schemaRef ds:uri="http://schemas.microsoft.com/sharepoint/v3/contenttype/forms"/>
  </ds:schemaRefs>
</ds:datastoreItem>
</file>

<file path=customXml/itemProps3.xml><?xml version="1.0" encoding="utf-8"?>
<ds:datastoreItem xmlns:ds="http://schemas.openxmlformats.org/officeDocument/2006/customXml" ds:itemID="{CAE080FC-2EC7-43E2-AF1B-8D6977831C0E}">
  <ds:schemaRefs>
    <ds:schemaRef ds:uri="http://schemas.openxmlformats.org/package/2006/metadata/core-properties"/>
    <ds:schemaRef ds:uri="http://purl.org/dc/dcmitype/"/>
    <ds:schemaRef ds:uri="http://schemas.microsoft.com/office/infopath/2007/PartnerControls"/>
    <ds:schemaRef ds:uri="dba65f00-9443-482a-bf30-bb5af139a501"/>
    <ds:schemaRef ds:uri="http://schemas.microsoft.com/office/2006/documentManagement/types"/>
    <ds:schemaRef ds:uri="http://purl.org/dc/elements/1.1/"/>
    <ds:schemaRef ds:uri="http://schemas.microsoft.com/office/2006/metadata/properties"/>
    <ds:schemaRef ds:uri="5596cf31-caaa-46ba-a55f-3befb4344fdf"/>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109</TotalTime>
  <Words>1710</Words>
  <Application>Microsoft Office PowerPoint</Application>
  <PresentationFormat>Widescreen</PresentationFormat>
  <Paragraphs>166</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Enhancing Academic Advising</vt:lpstr>
      <vt:lpstr>Panel Members</vt:lpstr>
      <vt:lpstr>The advisor has the unique opportunity to introduce the student to the idea that an education is not just a sum of its parts.                      (Lowenstein 2005, p. 71)</vt:lpstr>
      <vt:lpstr>Academic advising is an educational endeavor</vt:lpstr>
      <vt:lpstr>Advising matters to students</vt:lpstr>
      <vt:lpstr>Advising matters to  the institution</vt:lpstr>
      <vt:lpstr>Advising matters to the institution</vt:lpstr>
      <vt:lpstr>University Senate Policy on Academic Advising (32-00) </vt:lpstr>
      <vt:lpstr>An educational endeavor</vt:lpstr>
      <vt:lpstr>Conducted by people who are knowledgeable</vt:lpstr>
      <vt:lpstr>Conducted by people who are available</vt:lpstr>
      <vt:lpstr>PowerPoint Presentation</vt:lpstr>
      <vt:lpstr>Expertise</vt:lpstr>
      <vt:lpstr>PowerPoint Presentation</vt:lpstr>
      <vt:lpstr>Tools</vt:lpstr>
      <vt:lpstr>Proactive outreach</vt:lpstr>
      <vt:lpstr>Leadership</vt:lpstr>
      <vt:lpstr>Advising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Academic Advising</dc:title>
  <dc:creator>DAVID RAYMOND SMITH; JANET SCHULENBERG</dc:creator>
  <cp:lastModifiedBy>Blumenthal, Wendy J</cp:lastModifiedBy>
  <cp:revision>20</cp:revision>
  <dcterms:created xsi:type="dcterms:W3CDTF">2019-10-26T14:48:39Z</dcterms:created>
  <dcterms:modified xsi:type="dcterms:W3CDTF">2019-10-29T21:23:26Z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