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96" r:id="rId5"/>
    <p:sldId id="298" r:id="rId6"/>
    <p:sldId id="308" r:id="rId7"/>
    <p:sldId id="311" r:id="rId8"/>
    <p:sldId id="310" r:id="rId9"/>
    <p:sldId id="312" r:id="rId10"/>
    <p:sldId id="30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003B2A-8549-4148-A7A0-9FD6CA60BC1A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E2E39B-F230-48B3-87DF-9A29212F5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6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285D-0849-4AC4-A560-B256E5DDE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AD0A8-7362-4E51-8BC1-A20C9A380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E366A-93F0-40F2-9F76-190B0665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9465-4858-444B-BB01-F5E669506C9C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66CB-575B-49D0-B045-7E664BBF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8F34A-C840-4413-BD8C-0705C2FF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4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89B0-ADC9-4645-A979-21BE3075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36627-1488-40BC-8247-610BDBEAA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1ABB5-F5BE-48C1-BD5C-CE3D2F04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128E-049C-4C55-8E21-F57D718050B6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D03D2-E937-418F-B04C-EA7CC08F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E5694-D3D6-4F40-9443-19E608D5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80CEC-5340-45D3-A926-D4197FA0C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1A2E3-5CB9-4C67-8FF7-28811F5B9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26ED7-6235-4DB8-AF58-BDA6437B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2F8E-7117-4AC1-BE26-3C3EED986AA9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809A4-0D82-46E7-AFE7-D636A9BC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9DBA0-B5F9-40E0-9B7E-79108E6C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A7DC-66C9-42AA-BFAE-EA8B6178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2B629-DBC2-4163-B6EB-B6FF4CEA5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F2E67-0365-4FA6-84EA-AD6A4E81D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94BE-1EC7-45DE-BE07-1C6489720F24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6237-D2A6-4C7F-928C-D6A25A16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E1BAE-B45C-4492-A91C-014454C9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8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1D1E-6C8D-42D1-9AD7-0144E99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D76AA-409F-49B7-8E89-7F0A00CDA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CC2F-7A45-46C0-A319-CFCE0182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6FAE-2B96-4550-BAA6-2C4B5D92F54E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D7107-EABE-4558-A405-CA6FDA10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DEB4E-4769-4710-BF46-0DC13654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5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76F9-F92B-4D4E-BBB9-E559DF09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210B6-D431-451E-8735-6ED8B61B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51A6E-7FE4-421B-B9BF-7C9C01FF9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0BFC8-D4C0-4B1D-B2CB-DCE8F177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66FE-0F43-42D0-B408-E82B3B3A830F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47FE4-7367-4366-9D80-01C05F89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090E0-7FB5-46C5-9E4D-C424CA33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0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E15E-9E7E-4816-AE0A-106A88B0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14620-9184-4E5A-8F35-B7C65D2F1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C1623-5618-41C6-88DB-4C3AAB548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52968-8CBD-4977-B323-7070D3838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FB210-54CA-4FE4-A6AD-3D610A96F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825E2-1CE9-479C-B96B-CC2D5BFB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8242-48E1-44FE-A07A-D6C7612909F7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5F7AE-95DB-4D10-8E7A-1E53743F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F57AE-8856-43BB-B7B5-E56506DD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2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8DB67-5B1A-455D-A803-C3280C81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2630C-7E3A-4959-96FF-0A2F5750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429D-4FE3-42C3-8AF1-EA18730BB852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15A40-A093-4C66-B62F-209FFD3C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5D945-041E-480D-BAF8-1292536C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1BCE4-94B5-4EC8-80AD-516C0E13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7F2C-1295-405D-AD31-512DBB1F1E29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7E150-CAA4-4658-8AC2-8E64E937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34FA9-0396-4783-8BE6-6391FAFC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2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3229-1193-42F1-BE46-F480FA90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997B-70B4-4D90-93BD-3FC3EFA4C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B09BB-97D8-4398-92F4-60A245B8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56DA8-BE1B-4CFA-97FA-B5D6B17C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0BFD-7C87-425D-B9DA-58081EAAAE94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BD03B-76A3-4355-BB20-F6717F85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6DF7F-A29A-4EBA-A16B-23358FBE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5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7A0-4DD0-47A7-BD02-77783946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28D46B-25FF-42F1-89CA-8585E6ECD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97D0F-ABFB-4DAB-A25F-9AFDCD327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52D2A-B1F7-432D-AF5A-B1C97777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9BB1-A26B-43D7-A968-B59450155E44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38D6C-F54F-41E1-8D05-C5DF1F7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30F74-A021-458F-A0A2-94F9A7CA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4B5BD-18FD-40E4-8F44-6FBE98FF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79F54-A72E-44B3-BA5E-FFDDEF6E0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2E946-D7BB-425E-B720-A629E915F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7D5B-EA0D-4B20-B1C6-F19C1DD619EE}" type="datetime1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E928D-DFE3-4D66-89F7-F3B83BF33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52C8-C9D5-4533-A54C-3A900C97C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5305-1BD4-44C5-9077-1E0856A0A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0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tlt.psu.edu/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equity.psu.edu/sfm/classroom-disruption-protoco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nniferhamer@psu.edu" TargetMode="External"/><Relationship Id="rId5" Type="http://schemas.openxmlformats.org/officeDocument/2006/relationships/hyperlink" Target="mailto:seniorfacultymtr@psu.edu" TargetMode="External"/><Relationship Id="rId4" Type="http://schemas.openxmlformats.org/officeDocument/2006/relationships/hyperlink" Target="https://techtutors.psu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52A9-CA12-4034-A64F-F8D2E7744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678006"/>
            <a:ext cx="12192000" cy="11990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latin typeface="Avenir LT Std 35 Light" panose="020B0402020203020204" pitchFamily="34" charset="0"/>
              </a:rPr>
              <a:t>Classroom Disruption Protocols</a:t>
            </a:r>
            <a:br>
              <a:rPr lang="en-US" sz="5400" dirty="0">
                <a:latin typeface="Avenir LT Std 35 Light" panose="020B0402020203020204" pitchFamily="34" charset="0"/>
              </a:rPr>
            </a:br>
            <a:r>
              <a:rPr lang="en-US" sz="2800" dirty="0">
                <a:latin typeface="Avenir LT Std 35 Light" panose="020B0402020203020204" pitchFamily="34" charset="0"/>
              </a:rPr>
              <a:t>A Resource for Faculty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4CFA768-0AB7-466A-842E-90F4BADBA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403147"/>
            <a:ext cx="12192000" cy="10106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70C0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Jennifer Hamer,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70C0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Professor, Department of African American Studies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70C0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Senior Faculty Mentor, Office of Educational Equity</a:t>
            </a:r>
            <a:endParaRPr lang="en-US" sz="2600" dirty="0">
              <a:solidFill>
                <a:srgbClr val="0070C0"/>
              </a:solidFill>
              <a:latin typeface="Avenir LT Std 65 Medium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737BAF-66EC-4508-9419-8BF6A3AF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BDC5-7E89-B341-8DFC-A729978A81BA}" type="slidenum">
              <a:rPr lang="en-US" smtClean="0"/>
              <a:t>1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0924B4E-EA85-4519-9161-65E91F250F25}"/>
              </a:ext>
            </a:extLst>
          </p:cNvPr>
          <p:cNvSpPr txBox="1">
            <a:spLocks/>
          </p:cNvSpPr>
          <p:nvPr/>
        </p:nvSpPr>
        <p:spPr>
          <a:xfrm>
            <a:off x="8722895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7ABDC5-7E89-B341-8DFC-A729978A81BA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007CD6-07D2-4983-8514-AE1D0D7AEB87}"/>
              </a:ext>
            </a:extLst>
          </p:cNvPr>
          <p:cNvGrpSpPr/>
          <p:nvPr/>
        </p:nvGrpSpPr>
        <p:grpSpPr>
          <a:xfrm>
            <a:off x="1" y="5468246"/>
            <a:ext cx="12192000" cy="1389754"/>
            <a:chOff x="1" y="5468246"/>
            <a:chExt cx="12192000" cy="13897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E19B43-8944-458B-97DC-1BD86A855E66}"/>
                </a:ext>
              </a:extLst>
            </p:cNvPr>
            <p:cNvSpPr/>
            <p:nvPr/>
          </p:nvSpPr>
          <p:spPr>
            <a:xfrm>
              <a:off x="1" y="6400800"/>
              <a:ext cx="12192000" cy="457200"/>
            </a:xfrm>
            <a:prstGeom prst="rect">
              <a:avLst/>
            </a:prstGeom>
            <a:solidFill>
              <a:srgbClr val="072C6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E22DDB-6C3E-4F26-BA23-49982DE3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08" y="5468246"/>
              <a:ext cx="3164124" cy="1268464"/>
            </a:xfrm>
            <a:prstGeom prst="rect">
              <a:avLst/>
            </a:prstGeom>
          </p:spPr>
        </p:pic>
      </p:grpSp>
      <p:sp>
        <p:nvSpPr>
          <p:cNvPr id="9" name="Subtitle 7">
            <a:extLst>
              <a:ext uri="{FF2B5EF4-FFF2-40B4-BE49-F238E27FC236}">
                <a16:creationId xmlns:a16="http://schemas.microsoft.com/office/drawing/2014/main" id="{B1F0F8E6-F035-4E65-9708-3AC1844D8AB5}"/>
              </a:ext>
            </a:extLst>
          </p:cNvPr>
          <p:cNvSpPr txBox="1">
            <a:spLocks/>
          </p:cNvSpPr>
          <p:nvPr/>
        </p:nvSpPr>
        <p:spPr>
          <a:xfrm>
            <a:off x="0" y="3489252"/>
            <a:ext cx="12192000" cy="679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Thursday, August 20, 2020</a:t>
            </a:r>
            <a:endParaRPr lang="en-US" sz="2800" dirty="0">
              <a:solidFill>
                <a:srgbClr val="0070C0"/>
              </a:solidFill>
              <a:latin typeface="Avenir LT Std 65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667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64"/>
    </mc:Choice>
    <mc:Fallback xmlns="">
      <p:transition spd="slow" advTm="569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DFD7-A18E-4D78-8AA4-C4E9A40A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Avenir LT Std 45 Book" panose="020B0502020203020204" pitchFamily="34" charset="0"/>
              </a:rPr>
              <a:t>Inclusive Classrooms</a:t>
            </a:r>
          </a:p>
        </p:txBody>
      </p:sp>
      <p:pic>
        <p:nvPicPr>
          <p:cNvPr id="14" name="Picture 13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72EA8C1D-D03F-4B4A-9655-5537D761A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3896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148D-1A86-4C06-9165-A946A98D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venir LT Std 45 Book" panose="020B0502020203020204" pitchFamily="34" charset="0"/>
              </a:rPr>
              <a:t>Where the contributions and perspectives of students, </a:t>
            </a:r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regardless of social differences, are respected and valued</a:t>
            </a:r>
            <a:r>
              <a:rPr lang="en-US" sz="1800" dirty="0">
                <a:latin typeface="Avenir LT Std 45 Book" panose="020B0502020203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venir LT Std 45 Book" panose="020B0502020203020204" pitchFamily="34" charset="0"/>
              </a:rPr>
              <a:t>Where faculty are prepared and able to respond to incidents that negatively affect the learning environment, such as inappropriate classroom behaviors or </a:t>
            </a:r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minor and major disruptions </a:t>
            </a:r>
            <a:r>
              <a:rPr lang="en-US" sz="1800" dirty="0">
                <a:latin typeface="Avenir LT Std 45 Book" panose="020B0502020203020204" pitchFamily="34" charset="0"/>
              </a:rPr>
              <a:t>that distract from the course.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3F587-A129-4A76-87AC-4F5A92ECCE82}"/>
              </a:ext>
            </a:extLst>
          </p:cNvPr>
          <p:cNvGrpSpPr/>
          <p:nvPr/>
        </p:nvGrpSpPr>
        <p:grpSpPr>
          <a:xfrm>
            <a:off x="1" y="5468246"/>
            <a:ext cx="12192000" cy="1389754"/>
            <a:chOff x="1" y="5468246"/>
            <a:chExt cx="12192000" cy="13897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0B382D-4E05-4D6C-A86A-3162440656E5}"/>
                </a:ext>
              </a:extLst>
            </p:cNvPr>
            <p:cNvSpPr/>
            <p:nvPr/>
          </p:nvSpPr>
          <p:spPr>
            <a:xfrm>
              <a:off x="1" y="6400800"/>
              <a:ext cx="12192000" cy="457200"/>
            </a:xfrm>
            <a:prstGeom prst="rect">
              <a:avLst/>
            </a:prstGeom>
            <a:solidFill>
              <a:srgbClr val="072C6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7CE1EE-99D0-4DB8-903C-7961EE7A6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08" y="5468246"/>
              <a:ext cx="3164124" cy="1268464"/>
            </a:xfrm>
            <a:prstGeom prst="rect">
              <a:avLst/>
            </a:prstGeom>
          </p:spPr>
        </p:pic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DCE3A1-1741-4C4A-8856-87E76EF75757}"/>
              </a:ext>
            </a:extLst>
          </p:cNvPr>
          <p:cNvSpPr txBox="1">
            <a:spLocks/>
          </p:cNvSpPr>
          <p:nvPr/>
        </p:nvSpPr>
        <p:spPr>
          <a:xfrm>
            <a:off x="8722895" y="6467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47ABDC5-7E89-B341-8DFC-A729978A81BA}" type="slidenum">
              <a:rPr lang="en-US" smtClean="0">
                <a:solidFill>
                  <a:schemeClr val="bg1"/>
                </a:solidFill>
                <a:latin typeface="Avenir LT Std 45 Book" panose="020B0502020203020204" pitchFamily="34" charset="0"/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82"/>
    </mc:Choice>
    <mc:Fallback xmlns="">
      <p:transition spd="slow" advTm="1113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1DFD7-A18E-4D78-8AA4-C4E9A40A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 dirty="0">
                <a:latin typeface="Avenir LT Std 45 Book" panose="020B0502020203020204" pitchFamily="34" charset="0"/>
              </a:rPr>
              <a:t>Minor Disruptions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148D-1A86-4C06-9165-A946A98D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304288"/>
            <a:ext cx="4485861" cy="3163958"/>
          </a:xfrm>
          <a:ln>
            <a:noFill/>
          </a:ln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>
                <a:latin typeface="Avenir LT Std 45 Book" panose="020B0502020203020204" pitchFamily="34" charset="0"/>
              </a:rPr>
              <a:t>Some examples: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Sleeping in class	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Chronic lateness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Mobile phone use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Interruption of instructor/peers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latin typeface="Avenir LT Std 45 Book" panose="020B0502020203020204" pitchFamily="34" charset="0"/>
              </a:rPr>
              <a:t>A few appropriate faculty responses: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Speak with student privately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Remind student of expectations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Zoom lock classroom/control chat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DCE3A1-1741-4C4A-8856-87E76EF75757}"/>
              </a:ext>
            </a:extLst>
          </p:cNvPr>
          <p:cNvSpPr txBox="1">
            <a:spLocks/>
          </p:cNvSpPr>
          <p:nvPr/>
        </p:nvSpPr>
        <p:spPr>
          <a:xfrm>
            <a:off x="8722895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47ABDC5-7E89-B341-8DFC-A729978A81BA}" type="slidenum">
              <a:rPr lang="en-US" smtClean="0">
                <a:solidFill>
                  <a:schemeClr val="bg1"/>
                </a:solidFill>
                <a:latin typeface="Avenir LT Std 45 Book" panose="020B0502020203020204" pitchFamily="34" charset="0"/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7EB545-9A77-439B-8C31-413143C00323}"/>
              </a:ext>
            </a:extLst>
          </p:cNvPr>
          <p:cNvGrpSpPr/>
          <p:nvPr/>
        </p:nvGrpSpPr>
        <p:grpSpPr>
          <a:xfrm>
            <a:off x="1" y="5468246"/>
            <a:ext cx="12192000" cy="1389754"/>
            <a:chOff x="1" y="5468246"/>
            <a:chExt cx="12192000" cy="13897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448A7B-E4DB-499C-A1FB-705B6B3B2862}"/>
                </a:ext>
              </a:extLst>
            </p:cNvPr>
            <p:cNvSpPr/>
            <p:nvPr/>
          </p:nvSpPr>
          <p:spPr>
            <a:xfrm>
              <a:off x="1" y="6400800"/>
              <a:ext cx="12192000" cy="457200"/>
            </a:xfrm>
            <a:prstGeom prst="rect">
              <a:avLst/>
            </a:prstGeom>
            <a:solidFill>
              <a:srgbClr val="072C6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8F70E0-FBEA-46DF-8313-4866C5F09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08" y="5468246"/>
              <a:ext cx="3164124" cy="1268464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E3B45C-C8E6-4C86-BB1A-A320353D1219}"/>
              </a:ext>
            </a:extLst>
          </p:cNvPr>
          <p:cNvSpPr txBox="1">
            <a:spLocks/>
          </p:cNvSpPr>
          <p:nvPr/>
        </p:nvSpPr>
        <p:spPr>
          <a:xfrm>
            <a:off x="8722895" y="6467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47ABDC5-7E89-B341-8DFC-A729978A81BA}" type="slidenum">
              <a:rPr lang="en-US" smtClean="0">
                <a:solidFill>
                  <a:schemeClr val="bg1"/>
                </a:solidFill>
                <a:latin typeface="Avenir LT Std 45 Book" panose="020B0502020203020204" pitchFamily="34" charset="0"/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14" name="Picture 1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DB25F60-D84A-C940-B761-F7FD0DF15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/>
          <a:stretch/>
        </p:blipFill>
        <p:spPr>
          <a:xfrm>
            <a:off x="3930524" y="225680"/>
            <a:ext cx="8261478" cy="6003077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9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10"/>
    </mc:Choice>
    <mc:Fallback xmlns="">
      <p:transition spd="slow" advTm="791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DFD7-A18E-4D78-8AA4-C4E9A40A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venir LT Std 45 Book" panose="020B0502020203020204" pitchFamily="34" charset="0"/>
              </a:rPr>
              <a:t>Major Disruptions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148D-1A86-4C06-9165-A946A98D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7676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latin typeface="Avenir LT Std 45 Book" panose="020B0502020203020204" pitchFamily="34" charset="0"/>
              </a:rPr>
              <a:t>Some examples:			Impact on students: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500" dirty="0">
                <a:latin typeface="Avenir LT Std 45 Book" panose="020B0502020203020204" pitchFamily="34" charset="0"/>
              </a:rPr>
              <a:t>Progressive/chronic disruptions	</a:t>
            </a:r>
            <a:r>
              <a:rPr lang="en-US" sz="15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silence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500" dirty="0">
                <a:latin typeface="Avenir LT Std 45 Book" panose="020B0502020203020204" pitchFamily="34" charset="0"/>
              </a:rPr>
              <a:t>Erratic/irrational behavior	</a:t>
            </a:r>
            <a:r>
              <a:rPr lang="en-US" sz="15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fear/intimidation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latin typeface="Avenir LT Std 45 Book" panose="020B0502020203020204" pitchFamily="34" charset="0"/>
              </a:rPr>
              <a:t>Physical threat, verbal assault	</a:t>
            </a:r>
            <a:r>
              <a:rPr lang="en-US" sz="15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heightened emotion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500" b="1" dirty="0">
                <a:latin typeface="Avenir LT Std 45 Book" panose="020B0502020203020204" pitchFamily="34" charset="0"/>
              </a:rPr>
              <a:t>A few appropriate faculty responses:	</a:t>
            </a:r>
            <a:r>
              <a:rPr lang="en-US" sz="15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emotional trauma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latin typeface="Avenir LT Std 45 Book" panose="020B0502020203020204" pitchFamily="34" charset="0"/>
              </a:rPr>
              <a:t>Speak directly to student	</a:t>
            </a:r>
            <a:r>
              <a:rPr lang="en-US" sz="15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physical harm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latin typeface="Avenir LT Std 45 Book" panose="020B0502020203020204" pitchFamily="34" charset="0"/>
              </a:rPr>
              <a:t>Ask student to leave		</a:t>
            </a:r>
            <a:r>
              <a:rPr lang="en-US" sz="15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unwelcome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latin typeface="Avenir LT Std 45 Book" panose="020B0502020203020204" pitchFamily="34" charset="0"/>
              </a:rPr>
              <a:t>Dismiss class			</a:t>
            </a:r>
            <a:r>
              <a:rPr lang="en-US" sz="15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feel unsafe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latin typeface="Avenir LT Std 45 Book" panose="020B0502020203020204" pitchFamily="34" charset="0"/>
              </a:rPr>
              <a:t>Zoom—mute/stop video/remove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latin typeface="Avenir LT Std 45 Book" panose="020B0502020203020204" pitchFamily="34" charset="0"/>
              </a:rPr>
              <a:t>Report 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848EB3-F677-0346-8BAD-8B3811A0A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9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DCE3A1-1741-4C4A-8856-87E76EF75757}"/>
              </a:ext>
            </a:extLst>
          </p:cNvPr>
          <p:cNvSpPr txBox="1">
            <a:spLocks/>
          </p:cNvSpPr>
          <p:nvPr/>
        </p:nvSpPr>
        <p:spPr>
          <a:xfrm>
            <a:off x="8722895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47ABDC5-7E89-B341-8DFC-A729978A81BA}" type="slidenum">
              <a:rPr lang="en-US" smtClean="0">
                <a:solidFill>
                  <a:schemeClr val="bg1"/>
                </a:solidFill>
                <a:latin typeface="Avenir LT Std 45 Book" panose="020B0502020203020204" pitchFamily="34" charset="0"/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7EB545-9A77-439B-8C31-413143C00323}"/>
              </a:ext>
            </a:extLst>
          </p:cNvPr>
          <p:cNvGrpSpPr/>
          <p:nvPr/>
        </p:nvGrpSpPr>
        <p:grpSpPr>
          <a:xfrm>
            <a:off x="1" y="5468246"/>
            <a:ext cx="12192000" cy="1389754"/>
            <a:chOff x="1" y="5468246"/>
            <a:chExt cx="12192000" cy="13897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448A7B-E4DB-499C-A1FB-705B6B3B2862}"/>
                </a:ext>
              </a:extLst>
            </p:cNvPr>
            <p:cNvSpPr/>
            <p:nvPr/>
          </p:nvSpPr>
          <p:spPr>
            <a:xfrm>
              <a:off x="1" y="6400800"/>
              <a:ext cx="12192000" cy="457200"/>
            </a:xfrm>
            <a:prstGeom prst="rect">
              <a:avLst/>
            </a:prstGeom>
            <a:solidFill>
              <a:srgbClr val="072C6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8F70E0-FBEA-46DF-8313-4866C5F09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08" y="5468246"/>
              <a:ext cx="3164124" cy="1268464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E3B45C-C8E6-4C86-BB1A-A320353D1219}"/>
              </a:ext>
            </a:extLst>
          </p:cNvPr>
          <p:cNvSpPr txBox="1">
            <a:spLocks/>
          </p:cNvSpPr>
          <p:nvPr/>
        </p:nvSpPr>
        <p:spPr>
          <a:xfrm>
            <a:off x="8722895" y="6467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47ABDC5-7E89-B341-8DFC-A729978A81BA}" type="slidenum">
              <a:rPr lang="en-US" smtClean="0">
                <a:solidFill>
                  <a:schemeClr val="bg1"/>
                </a:solidFill>
                <a:latin typeface="Avenir LT Std 45 Book" panose="020B0502020203020204" pitchFamily="34" charset="0"/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37"/>
    </mc:Choice>
    <mc:Fallback xmlns="">
      <p:transition spd="slow" advTm="1646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DFD7-A18E-4D78-8AA4-C4E9A40A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Avenir LT Std 45 Book" panose="020B0502020203020204" pitchFamily="34" charset="0"/>
              </a:rPr>
              <a:t>Social Identities and Subject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148D-1A86-4C06-9165-A946A98D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27026"/>
            <a:ext cx="7485413" cy="228758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venir LT Std 45 Book" panose="020B0502020203020204" pitchFamily="34" charset="0"/>
              </a:rPr>
              <a:t>Faculty of all ranks and across social differences are </a:t>
            </a:r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increasingly</a:t>
            </a:r>
            <a:r>
              <a:rPr lang="en-US" sz="1800" dirty="0">
                <a:latin typeface="Avenir LT Std 45 Book" panose="020B0502020203020204" pitchFamily="34" charset="0"/>
              </a:rPr>
              <a:t> challenged by classroom disruptions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Visible social identities</a:t>
            </a:r>
            <a:r>
              <a:rPr lang="en-US" sz="1800" dirty="0">
                <a:latin typeface="Avenir LT Std 45 Book" panose="020B0502020203020204" pitchFamily="34" charset="0"/>
              </a:rPr>
              <a:t>, such as race, ethnicity, gender and gender expression, and physical disabilities affect the classroom experience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venir LT Std 45 Book" panose="020B0502020203020204" pitchFamily="34" charset="0"/>
              </a:rPr>
              <a:t>Those who teach “</a:t>
            </a:r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hot button</a:t>
            </a:r>
            <a:r>
              <a:rPr lang="en-US" sz="1800" dirty="0">
                <a:latin typeface="Avenir LT Std 45 Book" panose="020B0502020203020204" pitchFamily="34" charset="0"/>
              </a:rPr>
              <a:t>” subject matters such as race and ethnicity, gender and sexuality, religion and politics lend themselves to emotional disagreement among classroom participants</a:t>
            </a:r>
          </a:p>
        </p:txBody>
      </p:sp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77AFE2A-BF57-0B43-8B8E-AA614E1763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0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673F587-A129-4A76-87AC-4F5A92ECCE82}"/>
              </a:ext>
            </a:extLst>
          </p:cNvPr>
          <p:cNvGrpSpPr/>
          <p:nvPr/>
        </p:nvGrpSpPr>
        <p:grpSpPr>
          <a:xfrm>
            <a:off x="1" y="5491106"/>
            <a:ext cx="12192000" cy="1389754"/>
            <a:chOff x="1" y="5468246"/>
            <a:chExt cx="12192000" cy="13897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0B382D-4E05-4D6C-A86A-3162440656E5}"/>
                </a:ext>
              </a:extLst>
            </p:cNvPr>
            <p:cNvSpPr/>
            <p:nvPr/>
          </p:nvSpPr>
          <p:spPr>
            <a:xfrm>
              <a:off x="1" y="6400800"/>
              <a:ext cx="12192000" cy="457200"/>
            </a:xfrm>
            <a:prstGeom prst="rect">
              <a:avLst/>
            </a:prstGeom>
            <a:solidFill>
              <a:srgbClr val="072C6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7CE1EE-99D0-4DB8-903C-7961EE7A6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08" y="5468246"/>
              <a:ext cx="3164124" cy="1268464"/>
            </a:xfrm>
            <a:prstGeom prst="rect">
              <a:avLst/>
            </a:prstGeom>
          </p:spPr>
        </p:pic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DCE3A1-1741-4C4A-8856-87E76EF75757}"/>
              </a:ext>
            </a:extLst>
          </p:cNvPr>
          <p:cNvSpPr txBox="1">
            <a:spLocks/>
          </p:cNvSpPr>
          <p:nvPr/>
        </p:nvSpPr>
        <p:spPr>
          <a:xfrm>
            <a:off x="8722895" y="6467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47ABDC5-7E89-B341-8DFC-A729978A81BA}" type="slidenum">
              <a:rPr lang="en-US" smtClean="0">
                <a:solidFill>
                  <a:schemeClr val="bg1"/>
                </a:solidFill>
                <a:latin typeface="Avenir LT Std 45 Book" panose="020B0502020203020204" pitchFamily="34" charset="0"/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91"/>
    </mc:Choice>
    <mc:Fallback xmlns="">
      <p:transition spd="slow" advTm="981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DFD7-A18E-4D78-8AA4-C4E9A40A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724828"/>
            <a:ext cx="3290887" cy="2704172"/>
          </a:xfrm>
        </p:spPr>
        <p:txBody>
          <a:bodyPr anchor="ctr">
            <a:normAutofit fontScale="90000"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venir LT Std 45 Book" panose="020B0502020203020204" pitchFamily="34" charset="0"/>
              </a:rPr>
              <a:t>In sum…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  <a:latin typeface="Avenir LT Std 45 Book" panose="020B0502020203020204" pitchFamily="34" charset="0"/>
              </a:rPr>
            </a:br>
            <a:br>
              <a:rPr lang="en-US" sz="3600" dirty="0">
                <a:latin typeface="Avenir LT Std 45 Book" panose="020B0502020203020204" pitchFamily="34" charset="0"/>
              </a:rPr>
            </a:br>
            <a:r>
              <a:rPr lang="en-US" sz="3600" dirty="0">
                <a:latin typeface="Avenir LT Std 45 Book" panose="020B0502020203020204" pitchFamily="34" charset="0"/>
              </a:rPr>
              <a:t>Classroom Disruption Protocols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 LT Std 45 Book" panose="020B0502020203020204" pitchFamily="34" charset="0"/>
              </a:rPr>
            </a:b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 LT Std 45 Book" panose="020B0502020203020204" pitchFamily="34" charset="0"/>
              </a:rPr>
            </a:br>
            <a:r>
              <a:rPr lang="en-US" sz="20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are guidelines that</a:t>
            </a:r>
            <a:r>
              <a:rPr lang="en-US" sz="20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148D-1A86-4C06-9165-A946A98D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1" y="327026"/>
            <a:ext cx="4486274" cy="5773737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Avenir LT Std 45 Book" panose="020B0502020203020204" pitchFamily="34" charset="0"/>
              </a:rPr>
              <a:t>Acknowledge that the classroom experience </a:t>
            </a:r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differs by social identities </a:t>
            </a:r>
          </a:p>
          <a:p>
            <a:r>
              <a:rPr lang="en-US" sz="1800" dirty="0">
                <a:latin typeface="Avenir LT Std 45 Book" panose="020B0502020203020204" pitchFamily="34" charset="0"/>
              </a:rPr>
              <a:t>Offer quick assessment of misconduct by categorizing </a:t>
            </a:r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“minor” vs. “major”</a:t>
            </a:r>
          </a:p>
          <a:p>
            <a:r>
              <a:rPr lang="en-US" sz="1800" dirty="0">
                <a:latin typeface="Avenir LT Std 45 Book" panose="020B0502020203020204" pitchFamily="34" charset="0"/>
              </a:rPr>
              <a:t>Help instructors to </a:t>
            </a:r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strategize</a:t>
            </a:r>
            <a:r>
              <a:rPr lang="en-US" sz="1800" dirty="0">
                <a:latin typeface="Avenir LT Std 45 Book" panose="020B0502020203020204" pitchFamily="34" charset="0"/>
              </a:rPr>
              <a:t> how to manage disruptive and threatening behavior and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venir LT Std 45 Book" panose="020B0502020203020204" pitchFamily="34" charset="0"/>
              </a:rPr>
              <a:t>recognize the varying comfort levels in doing so</a:t>
            </a:r>
          </a:p>
          <a:p>
            <a:r>
              <a:rPr lang="en-US" sz="1800" dirty="0">
                <a:latin typeface="Avenir LT Std 45 Book" panose="020B0502020203020204" pitchFamily="34" charset="0"/>
              </a:rPr>
              <a:t>Provide </a:t>
            </a:r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appropriate faculty responses </a:t>
            </a:r>
            <a:r>
              <a:rPr lang="en-US" sz="1800" dirty="0">
                <a:latin typeface="Avenir LT Std 45 Book" panose="020B0502020203020204" pitchFamily="34" charset="0"/>
              </a:rPr>
              <a:t>to minor and major disruptions</a:t>
            </a:r>
          </a:p>
          <a:p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Point instructors to appropriate others </a:t>
            </a:r>
            <a:r>
              <a:rPr lang="en-US" sz="1800" dirty="0">
                <a:latin typeface="Avenir LT Std 45 Book" panose="020B0502020203020204" pitchFamily="34" charset="0"/>
              </a:rPr>
              <a:t>should they need advice, information, and/or support before, during, or following an incident</a:t>
            </a:r>
          </a:p>
          <a:p>
            <a:r>
              <a:rPr lang="en-US" sz="1800" dirty="0">
                <a:latin typeface="Avenir LT Std 45 Book" panose="020B0502020203020204" pitchFamily="34" charset="0"/>
              </a:rPr>
              <a:t>Facilitate an instructor’s ability to </a:t>
            </a:r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manage situations </a:t>
            </a:r>
            <a:r>
              <a:rPr lang="en-US" sz="1800" b="1" u="sng" dirty="0">
                <a:solidFill>
                  <a:srgbClr val="0070C0"/>
                </a:solidFill>
                <a:latin typeface="Avenir LT Std 45 Book" panose="020B0502020203020204" pitchFamily="34" charset="0"/>
              </a:rPr>
              <a:t>and</a:t>
            </a:r>
            <a:r>
              <a:rPr lang="en-US" sz="1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feel supported in the process</a:t>
            </a:r>
            <a:endParaRPr lang="en-US" sz="18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Avenir LT Std 45 Book" panose="020B0502020203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3F587-A129-4A76-87AC-4F5A92ECCE82}"/>
              </a:ext>
            </a:extLst>
          </p:cNvPr>
          <p:cNvGrpSpPr/>
          <p:nvPr/>
        </p:nvGrpSpPr>
        <p:grpSpPr>
          <a:xfrm>
            <a:off x="1" y="5479676"/>
            <a:ext cx="12192000" cy="1389754"/>
            <a:chOff x="1" y="5468246"/>
            <a:chExt cx="12192000" cy="13897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0B382D-4E05-4D6C-A86A-3162440656E5}"/>
                </a:ext>
              </a:extLst>
            </p:cNvPr>
            <p:cNvSpPr/>
            <p:nvPr/>
          </p:nvSpPr>
          <p:spPr>
            <a:xfrm>
              <a:off x="1" y="6400800"/>
              <a:ext cx="12192000" cy="457200"/>
            </a:xfrm>
            <a:prstGeom prst="rect">
              <a:avLst/>
            </a:prstGeom>
            <a:solidFill>
              <a:srgbClr val="072C6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7CE1EE-99D0-4DB8-903C-7961EE7A6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08" y="5468246"/>
              <a:ext cx="3164124" cy="1268464"/>
            </a:xfrm>
            <a:prstGeom prst="rect">
              <a:avLst/>
            </a:prstGeom>
          </p:spPr>
        </p:pic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DCE3A1-1741-4C4A-8856-87E76EF75757}"/>
              </a:ext>
            </a:extLst>
          </p:cNvPr>
          <p:cNvSpPr txBox="1">
            <a:spLocks/>
          </p:cNvSpPr>
          <p:nvPr/>
        </p:nvSpPr>
        <p:spPr>
          <a:xfrm>
            <a:off x="8722895" y="6467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47ABDC5-7E89-B341-8DFC-A729978A81BA}" type="slidenum">
              <a:rPr lang="en-US" smtClean="0">
                <a:solidFill>
                  <a:schemeClr val="bg1"/>
                </a:solidFill>
                <a:latin typeface="Avenir LT Std 45 Book" panose="020B0502020203020204" pitchFamily="34" charset="0"/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13" name="Picture 12" descr="guideposts">
            <a:extLst>
              <a:ext uri="{FF2B5EF4-FFF2-40B4-BE49-F238E27FC236}">
                <a16:creationId xmlns:a16="http://schemas.microsoft.com/office/drawing/2014/main" id="{001B90AE-0AA1-594F-B7B3-41927DD6BE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95" y="928689"/>
            <a:ext cx="3207168" cy="30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91"/>
    </mc:Choice>
    <mc:Fallback xmlns="">
      <p:transition spd="slow" advTm="9819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148D-1A86-4C06-9165-A946A98D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731520"/>
            <a:ext cx="5802657" cy="425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400" dirty="0">
              <a:latin typeface="Avenir LT Std 45 Book" panose="020B0502020203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For guidance on the management of inappropriate classroom behavior</a:t>
            </a:r>
            <a:r>
              <a:rPr lang="en-US" sz="14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</a:t>
            </a:r>
            <a:r>
              <a:rPr lang="en-US" sz="1400" dirty="0">
                <a:latin typeface="Avenir LT Std 45 Book" panose="020B0502020203020204" pitchFamily="34" charset="0"/>
              </a:rPr>
              <a:t>and steps to follow when you need assistance, please see</a:t>
            </a:r>
            <a:r>
              <a:rPr lang="en-US" sz="1400" b="1" dirty="0">
                <a:latin typeface="Avenir LT Std 45 Book" panose="020B0502020203020204" pitchFamily="34" charset="0"/>
              </a:rPr>
              <a:t>:  </a:t>
            </a:r>
            <a:r>
              <a:rPr lang="en-US" sz="1400" i="1" dirty="0">
                <a:latin typeface="Avenir LT Std 45 Book" panose="020B0502020203020204" pitchFamily="34" charset="0"/>
              </a:rPr>
              <a:t>Classroom Disruption Protocols:  Guidelines for Faculty and Academic Units </a:t>
            </a:r>
            <a:r>
              <a:rPr lang="en-US" sz="1400" dirty="0">
                <a:latin typeface="Avenir LT Std 45 Book" panose="020B0502020203020204" pitchFamily="34" charset="0"/>
              </a:rPr>
              <a:t>at</a:t>
            </a:r>
            <a:r>
              <a:rPr lang="en-US" sz="1400" i="1" dirty="0">
                <a:latin typeface="Avenir LT Std 45 Book" panose="020B0502020203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venir LT Std 45 Book" panose="020B05020202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http://equity.psu.edu/sfm/classroom-disruption-protocols</a:t>
            </a:r>
            <a:r>
              <a:rPr lang="en-US" sz="14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Avenir LT Std 45 Book" panose="020B05020202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Avenir LT Std 45 Book" panose="020B0502020203020204" pitchFamily="34" charset="0"/>
              </a:rPr>
              <a:t>For guidance on Zoom tools</a:t>
            </a:r>
            <a:r>
              <a:rPr lang="en-US" sz="1400" dirty="0">
                <a:latin typeface="Avenir LT Std 45 Book" panose="020B0502020203020204" pitchFamily="34" charset="0"/>
              </a:rPr>
              <a:t>:  Visit Teaching and Learning with Technology, </a:t>
            </a:r>
            <a:r>
              <a:rPr lang="en-US" sz="1400" dirty="0">
                <a:hlinkClick r:id="rId3"/>
              </a:rPr>
              <a:t>https://tlt.psu.edu/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Avenir LT Std 45 Book" panose="020B05020202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Avenir LT Std 45 Book" panose="020B0502020203020204" pitchFamily="34" charset="0"/>
              </a:rPr>
              <a:t>For direct classroom support</a:t>
            </a:r>
            <a:r>
              <a:rPr lang="en-US" sz="1400" dirty="0">
                <a:latin typeface="Avenir LT Std 45 Book" panose="020B0502020203020204" pitchFamily="34" charset="0"/>
              </a:rPr>
              <a:t>:  Consider Tech Tutors and Tech Teaching Assistants, </a:t>
            </a:r>
            <a:r>
              <a:rPr lang="en-US" sz="1400" dirty="0">
                <a:hlinkClick r:id="rId4"/>
              </a:rPr>
              <a:t>https://techtutors.psu.edu/</a:t>
            </a:r>
            <a:endParaRPr lang="en-US" sz="1400" dirty="0">
              <a:latin typeface="Avenir LT Std 45 Book" panose="020B05020202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Avenir LT Std 45 Book" panose="020B05020202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For guidance on the navigation of workplace concerns</a:t>
            </a:r>
            <a:r>
              <a:rPr lang="en-US" sz="1400" dirty="0">
                <a:latin typeface="Avenir LT Std 45 Book" panose="020B0502020203020204" pitchFamily="34" charset="0"/>
              </a:rPr>
              <a:t>, which can sometimes include the classroom, </a:t>
            </a:r>
            <a:r>
              <a:rPr lang="en-US" sz="14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contact Senior Faculty Mentors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venir LT Std 45 Book" panose="020B0502020203020204" pitchFamily="34" charset="0"/>
              </a:rPr>
              <a:t>Keith Gilyard, Departments of English and African American Studies and Jennifer Hamer, Department of African American Studies at </a:t>
            </a:r>
            <a:r>
              <a:rPr lang="en-US" sz="1400" dirty="0">
                <a:latin typeface="Avenir LT Std 45 Book" panose="020B0502020203020204" pitchFamily="34" charset="0"/>
                <a:hlinkClick r:id="rId5"/>
              </a:rPr>
              <a:t>seniorfacultymtr@psu.edu</a:t>
            </a:r>
            <a:r>
              <a:rPr lang="en-US" sz="1400" dirty="0">
                <a:latin typeface="Avenir LT Std 45 Book" panose="020B0502020203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Avenir LT Std 45 Book" panose="020B05020202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venir LT Std 45 Book" panose="020B0502020203020204" pitchFamily="34" charset="0"/>
              </a:rPr>
              <a:t>To continue the </a:t>
            </a:r>
            <a:r>
              <a:rPr lang="en-US" sz="14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conversation</a:t>
            </a:r>
            <a:r>
              <a:rPr lang="en-US" sz="1400" dirty="0">
                <a:latin typeface="Avenir LT Std 45 Book" panose="020B0502020203020204" pitchFamily="34" charset="0"/>
              </a:rPr>
              <a:t>, contact me, Jennifer Hamer, at </a:t>
            </a:r>
            <a:r>
              <a:rPr lang="en-US" sz="1400" dirty="0">
                <a:latin typeface="Avenir LT Std 45 Book" panose="020B0502020203020204" pitchFamily="34" charset="0"/>
                <a:hlinkClick r:id="rId6"/>
              </a:rPr>
              <a:t>jenniferhamer@psu.edu</a:t>
            </a:r>
            <a:r>
              <a:rPr lang="en-US" sz="1400" dirty="0">
                <a:latin typeface="Avenir LT Std 45 Book" panose="020B0502020203020204" pitchFamily="34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latin typeface="Avenir LT Std 45 Book" panose="020B0502020203020204" pitchFamily="34" charset="0"/>
            </a:endParaRPr>
          </a:p>
        </p:txBody>
      </p:sp>
      <p:pic>
        <p:nvPicPr>
          <p:cNvPr id="4" name="Picture 3" descr="A person standing in front of a window posing for the camera&#10;&#10;Description automatically generated">
            <a:extLst>
              <a:ext uri="{FF2B5EF4-FFF2-40B4-BE49-F238E27FC236}">
                <a16:creationId xmlns:a16="http://schemas.microsoft.com/office/drawing/2014/main" id="{82D4394E-1F66-4348-9A9C-49AA1F3E5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301"/>
          <a:stretch/>
        </p:blipFill>
        <p:spPr>
          <a:xfrm>
            <a:off x="7663528" y="731520"/>
            <a:ext cx="3750354" cy="425196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0A188B6-91BB-4F8B-93FC-8D0FC77CE9E2}"/>
              </a:ext>
            </a:extLst>
          </p:cNvPr>
          <p:cNvSpPr txBox="1">
            <a:spLocks/>
          </p:cNvSpPr>
          <p:nvPr/>
        </p:nvSpPr>
        <p:spPr>
          <a:xfrm>
            <a:off x="8722895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47ABDC5-7E89-B341-8DFC-A729978A81BA}" type="slidenum">
              <a:rPr lang="en-US" smtClean="0">
                <a:solidFill>
                  <a:schemeClr val="bg1"/>
                </a:solidFill>
                <a:latin typeface="Avenir LT Std 45 Book" panose="020B0502020203020204" pitchFamily="34" charset="0"/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6C3E10-0576-4D30-8AE5-B58CB426D16A}"/>
              </a:ext>
            </a:extLst>
          </p:cNvPr>
          <p:cNvGrpSpPr/>
          <p:nvPr/>
        </p:nvGrpSpPr>
        <p:grpSpPr>
          <a:xfrm>
            <a:off x="1" y="5468246"/>
            <a:ext cx="12192000" cy="1389754"/>
            <a:chOff x="1" y="5468246"/>
            <a:chExt cx="12192000" cy="13897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E4E028-26F2-4E70-8E54-8C37E95EAEE5}"/>
                </a:ext>
              </a:extLst>
            </p:cNvPr>
            <p:cNvSpPr/>
            <p:nvPr/>
          </p:nvSpPr>
          <p:spPr>
            <a:xfrm>
              <a:off x="1" y="6400800"/>
              <a:ext cx="12192000" cy="457200"/>
            </a:xfrm>
            <a:prstGeom prst="rect">
              <a:avLst/>
            </a:prstGeom>
            <a:solidFill>
              <a:srgbClr val="072C6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2D7D12-B13F-4E45-BB0D-50EEF87EE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08" y="5468246"/>
              <a:ext cx="3164124" cy="1268464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B174EA7-14E0-4D32-8A13-02F9F2FD402F}"/>
              </a:ext>
            </a:extLst>
          </p:cNvPr>
          <p:cNvSpPr txBox="1">
            <a:spLocks/>
          </p:cNvSpPr>
          <p:nvPr/>
        </p:nvSpPr>
        <p:spPr>
          <a:xfrm>
            <a:off x="8722895" y="6467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47ABDC5-7E89-B341-8DFC-A729978A81BA}" type="slidenum">
              <a:rPr lang="en-US" smtClean="0">
                <a:solidFill>
                  <a:schemeClr val="bg1"/>
                </a:solidFill>
                <a:latin typeface="Avenir LT Std 45 Book" panose="020B0502020203020204" pitchFamily="34" charset="0"/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41"/>
    </mc:Choice>
    <mc:Fallback xmlns="">
      <p:transition spd="slow" advTm="5024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8E53513A328D409F55B8FAAF09E099" ma:contentTypeVersion="4" ma:contentTypeDescription="Create a new document." ma:contentTypeScope="" ma:versionID="ea4d942c970ee79eaba794709f6079d6">
  <xsd:schema xmlns:xsd="http://www.w3.org/2001/XMLSchema" xmlns:xs="http://www.w3.org/2001/XMLSchema" xmlns:p="http://schemas.microsoft.com/office/2006/metadata/properties" xmlns:ns2="b976cd16-1b43-4e42-83b0-1309c2c7e012" targetNamespace="http://schemas.microsoft.com/office/2006/metadata/properties" ma:root="true" ma:fieldsID="df52b215252db1c019285d1d2b27a408" ns2:_="">
    <xsd:import namespace="b976cd16-1b43-4e42-83b0-1309c2c7e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6cd16-1b43-4e42-83b0-1309c2c7e0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9F43FF-9FCD-447F-86D1-DB2F790B16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E4732F-B4F4-4927-BD40-ABFC0126FE55}">
  <ds:schemaRefs>
    <ds:schemaRef ds:uri="http://schemas.microsoft.com/office/2006/metadata/properties"/>
    <ds:schemaRef ds:uri="http://schemas.microsoft.com/office/infopath/2007/PartnerControls"/>
    <ds:schemaRef ds:uri="5596cf31-caaa-46ba-a55f-3befb4344fdf"/>
  </ds:schemaRefs>
</ds:datastoreItem>
</file>

<file path=customXml/itemProps3.xml><?xml version="1.0" encoding="utf-8"?>
<ds:datastoreItem xmlns:ds="http://schemas.openxmlformats.org/officeDocument/2006/customXml" ds:itemID="{776DBF26-4747-4FEA-8591-633C9DD116BE}"/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538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LT Std 35 Light</vt:lpstr>
      <vt:lpstr>Avenir LT Std 45 Book</vt:lpstr>
      <vt:lpstr>Avenir LT Std 65 Medium</vt:lpstr>
      <vt:lpstr>Calibri</vt:lpstr>
      <vt:lpstr>Calibri Light</vt:lpstr>
      <vt:lpstr>Office Theme</vt:lpstr>
      <vt:lpstr>Classroom Disruption Protocols A Resource for Faculty</vt:lpstr>
      <vt:lpstr>Inclusive Classrooms</vt:lpstr>
      <vt:lpstr>Minor Disruptions</vt:lpstr>
      <vt:lpstr>Major Disruptions</vt:lpstr>
      <vt:lpstr>Social Identities and Subject Matter</vt:lpstr>
      <vt:lpstr>In sum…  Classroom Disruption Protocols   are guidelines that: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Disruption Protocols</dc:title>
  <dc:creator>Hamer, Jennifer F</dc:creator>
  <cp:lastModifiedBy>Blumenthal, Wendy J</cp:lastModifiedBy>
  <cp:revision>23</cp:revision>
  <dcterms:created xsi:type="dcterms:W3CDTF">2020-08-17T03:06:25Z</dcterms:created>
  <dcterms:modified xsi:type="dcterms:W3CDTF">2020-08-21T12:49:37Z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0x010100608E53513A328D409F55B8FAAF09E099</vt:lpwstr>
  </property>
</Properties>
</file>