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22" r:id="rId5"/>
  </p:sldMasterIdLst>
  <p:notesMasterIdLst>
    <p:notesMasterId r:id="rId13"/>
  </p:notesMasterIdLst>
  <p:handoutMasterIdLst>
    <p:handoutMasterId r:id="rId14"/>
  </p:handoutMasterIdLst>
  <p:sldIdLst>
    <p:sldId id="495" r:id="rId6"/>
    <p:sldId id="502" r:id="rId7"/>
    <p:sldId id="511" r:id="rId8"/>
    <p:sldId id="510" r:id="rId9"/>
    <p:sldId id="500" r:id="rId10"/>
    <p:sldId id="507" r:id="rId11"/>
    <p:sldId id="503"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0">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36" autoAdjust="0"/>
    <p:restoredTop sz="70973" autoAdjust="0"/>
  </p:normalViewPr>
  <p:slideViewPr>
    <p:cSldViewPr snapToGrid="0" snapToObjects="1">
      <p:cViewPr varScale="1">
        <p:scale>
          <a:sx n="80" d="100"/>
          <a:sy n="80" d="100"/>
        </p:scale>
        <p:origin x="1133" y="48"/>
      </p:cViewPr>
      <p:guideLst>
        <p:guide orient="horz" pos="1610"/>
        <p:guide pos="2886"/>
      </p:guideLst>
    </p:cSldViewPr>
  </p:slideViewPr>
  <p:outlineViewPr>
    <p:cViewPr>
      <p:scale>
        <a:sx n="33" d="100"/>
        <a:sy n="33" d="100"/>
      </p:scale>
      <p:origin x="0" y="-1920"/>
    </p:cViewPr>
  </p:outlineViewPr>
  <p:notesTextViewPr>
    <p:cViewPr>
      <p:scale>
        <a:sx n="72" d="100"/>
        <a:sy n="72" d="100"/>
      </p:scale>
      <p:origin x="0" y="0"/>
    </p:cViewPr>
  </p:notesTextViewPr>
  <p:sorterViewPr>
    <p:cViewPr>
      <p:scale>
        <a:sx n="120" d="100"/>
        <a:sy n="120" d="100"/>
      </p:scale>
      <p:origin x="0" y="-5814"/>
    </p:cViewPr>
  </p:sorterViewPr>
  <p:notesViewPr>
    <p:cSldViewPr snapToGrid="0" snapToObjects="1">
      <p:cViewPr varScale="1">
        <p:scale>
          <a:sx n="62" d="100"/>
          <a:sy n="62" d="100"/>
        </p:scale>
        <p:origin x="256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E3B4C0-1011-0B4A-BB54-31DF571664C0}" type="datetimeFigureOut">
              <a:rPr lang="en-US"/>
              <a:t>8/20/2020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8D9969-7CC6-6840-8DAC-E43D0366181D}" type="slidenum">
              <a:rPr/>
              <a:t>‹#›</a:t>
            </a:fld>
            <a:endParaRPr lang="en-US" dirty="0"/>
          </a:p>
        </p:txBody>
      </p:sp>
    </p:spTree>
    <p:extLst>
      <p:ext uri="{BB962C8B-B14F-4D97-AF65-F5344CB8AC3E}">
        <p14:creationId xmlns:p14="http://schemas.microsoft.com/office/powerpoint/2010/main" val="3173132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1C7CA-DF79-8846-9F95-E49BAB9BBD04}" type="datetimeFigureOut">
              <a:rPr lang="en-US"/>
              <a:t>8/20/2020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AE732A-A94D-7948-AC8A-EA6E2776516F}" type="slidenum">
              <a:rPr/>
              <a:t>‹#›</a:t>
            </a:fld>
            <a:endParaRPr lang="en-US" dirty="0"/>
          </a:p>
        </p:txBody>
      </p:sp>
    </p:spTree>
    <p:extLst>
      <p:ext uri="{BB962C8B-B14F-4D97-AF65-F5344CB8AC3E}">
        <p14:creationId xmlns:p14="http://schemas.microsoft.com/office/powerpoint/2010/main" val="4929139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kern="1200" baseline="0" dirty="0">
              <a:solidFill>
                <a:schemeClr val="tx1"/>
              </a:solidFill>
              <a:effectLst/>
              <a:latin typeface="Arial" charset="0"/>
              <a:ea typeface="Arial" charset="0"/>
              <a:cs typeface="Arial" charset="0"/>
            </a:endParaRPr>
          </a:p>
          <a:p>
            <a:pPr marL="171450" indent="-171450">
              <a:buFont typeface="Arial" charset="0"/>
              <a:buChar char="•"/>
            </a:pPr>
            <a:endParaRPr lang="en-US" sz="1400" kern="1200" dirty="0">
              <a:solidFill>
                <a:schemeClr val="tx1"/>
              </a:solidFill>
              <a:effectLst/>
              <a:latin typeface="Arial" charset="0"/>
              <a:ea typeface="Arial" charset="0"/>
              <a:cs typeface="Arial" charset="0"/>
            </a:endParaRPr>
          </a:p>
          <a:p>
            <a:endParaRPr lang="en-US" sz="1400" kern="1200" baseline="0" dirty="0">
              <a:solidFill>
                <a:schemeClr val="tx1"/>
              </a:solidFill>
              <a:effectLst/>
              <a:latin typeface="Arial" charset="0"/>
              <a:ea typeface="Arial" charset="0"/>
              <a:cs typeface="Arial" charset="0"/>
            </a:endParaRPr>
          </a:p>
          <a:p>
            <a:endParaRPr lang="en-US" sz="1200" kern="1200" dirty="0">
              <a:solidFill>
                <a:schemeClr val="tx1"/>
              </a:solidFill>
              <a:effectLst/>
              <a:latin typeface="Arial" charset="0"/>
              <a:ea typeface="Arial" charset="0"/>
              <a:cs typeface="Arial" charset="0"/>
            </a:endParaRPr>
          </a:p>
          <a:p>
            <a:r>
              <a:rPr lang="en-US" sz="1400" b="0" kern="1200" baseline="0" dirty="0">
                <a:solidFill>
                  <a:schemeClr val="tx1"/>
                </a:solidFill>
                <a:effectLst/>
                <a:latin typeface="Arial" charset="0"/>
                <a:ea typeface="Arial" charset="0"/>
                <a:cs typeface="Arial" charset="0"/>
              </a:rPr>
              <a:t>BIESCHKE– Slide 1: Welcome</a:t>
            </a:r>
          </a:p>
          <a:p>
            <a:endParaRPr lang="en-US" sz="1400" b="0" kern="1200" baseline="0" dirty="0">
              <a:solidFill>
                <a:schemeClr val="tx1"/>
              </a:solidFill>
              <a:effectLst/>
              <a:latin typeface="Arial" charset="0"/>
              <a:ea typeface="Arial" charset="0"/>
              <a:cs typeface="Arial" charset="0"/>
            </a:endParaRPr>
          </a:p>
          <a:p>
            <a:r>
              <a:rPr lang="en-US" sz="1400" b="0" kern="1200" baseline="0" dirty="0">
                <a:solidFill>
                  <a:schemeClr val="tx1"/>
                </a:solidFill>
                <a:effectLst/>
                <a:latin typeface="Arial" charset="0"/>
                <a:ea typeface="Arial" charset="0"/>
                <a:cs typeface="Arial" charset="0"/>
              </a:rPr>
              <a:t>Good morning and welcome to today’s orientation for new Penn State faculty. </a:t>
            </a:r>
          </a:p>
          <a:p>
            <a:endParaRPr lang="en-US" sz="1400" b="0" kern="1200" baseline="0" dirty="0">
              <a:solidFill>
                <a:schemeClr val="tx1"/>
              </a:solidFill>
              <a:effectLst/>
              <a:latin typeface="Arial" charset="0"/>
              <a:ea typeface="Arial" charset="0"/>
              <a:cs typeface="Arial" charset="0"/>
            </a:endParaRPr>
          </a:p>
          <a:p>
            <a:r>
              <a:rPr lang="en-US" sz="1400" b="0" kern="1200" baseline="0" dirty="0">
                <a:solidFill>
                  <a:schemeClr val="tx1"/>
                </a:solidFill>
                <a:effectLst/>
                <a:latin typeface="Arial" charset="0"/>
                <a:ea typeface="Arial" charset="0"/>
                <a:cs typeface="Arial" charset="0"/>
              </a:rPr>
              <a:t>My name is Kathy Bieschke, and I am the University’s Vice Provost for Faculty Affairs. I’ve been a Penn State faculty member in the College of Education since 1991 and I have been serving in this position for about two years.</a:t>
            </a:r>
          </a:p>
          <a:p>
            <a:endParaRPr lang="en-US" sz="1400" b="0" kern="1200" baseline="0" dirty="0">
              <a:solidFill>
                <a:schemeClr val="tx1"/>
              </a:solidFill>
              <a:effectLst/>
              <a:latin typeface="Arial" charset="0"/>
              <a:ea typeface="Arial" charset="0"/>
              <a:cs typeface="Arial" charset="0"/>
            </a:endParaRPr>
          </a:p>
          <a:p>
            <a:r>
              <a:rPr lang="en-US" sz="1400" b="0" kern="1200" baseline="0" dirty="0">
                <a:solidFill>
                  <a:schemeClr val="tx1"/>
                </a:solidFill>
                <a:effectLst/>
                <a:latin typeface="Arial" charset="0"/>
                <a:ea typeface="Arial" charset="0"/>
                <a:cs typeface="Arial" charset="0"/>
              </a:rPr>
              <a:t>I’m looking forward to our time together today. This is a high level overview and welcome to Penn State, and the first ever held via zoom! We hope it will provide you with the opportunity to learn more about this institution. I suspect that even though I’ve worked at Penn State for nearly 30 years, I will learn new information right along with all of you. As you’ll soon recognize, Penn State is a large and complex university.</a:t>
            </a:r>
          </a:p>
          <a:p>
            <a:endParaRPr lang="en-US" sz="1400" b="0" kern="1200" baseline="0" dirty="0">
              <a:solidFill>
                <a:schemeClr val="tx1"/>
              </a:solidFill>
              <a:effectLst/>
              <a:latin typeface="Arial" charset="0"/>
              <a:ea typeface="Arial" charset="0"/>
              <a:cs typeface="Arial" charset="0"/>
            </a:endParaRPr>
          </a:p>
          <a:p>
            <a:r>
              <a:rPr lang="en-US" sz="1400" b="0" kern="1200" baseline="0" dirty="0">
                <a:solidFill>
                  <a:schemeClr val="tx1"/>
                </a:solidFill>
                <a:effectLst/>
                <a:latin typeface="Arial" charset="0"/>
                <a:ea typeface="Arial" charset="0"/>
                <a:cs typeface="Arial" charset="0"/>
              </a:rPr>
              <a:t>There is a lot to cover and we cannot possibly give you everything you need to know in one short half day session. We see this session as the first in series of orientation sessions and you’ll learn more about those in the closing session. </a:t>
            </a:r>
          </a:p>
          <a:p>
            <a:endParaRPr lang="en-US" sz="1400" b="0" kern="1200" baseline="0" dirty="0">
              <a:solidFill>
                <a:schemeClr val="tx1"/>
              </a:solidFill>
              <a:effectLst/>
              <a:latin typeface="Arial" charset="0"/>
              <a:ea typeface="Arial" charset="0"/>
              <a:cs typeface="Arial" charset="0"/>
            </a:endParaRPr>
          </a:p>
          <a:p>
            <a:r>
              <a:rPr lang="en-US" sz="1400" b="0" kern="1200" baseline="0" dirty="0">
                <a:solidFill>
                  <a:schemeClr val="tx1"/>
                </a:solidFill>
                <a:effectLst/>
                <a:latin typeface="Arial" charset="0"/>
                <a:ea typeface="Arial" charset="0"/>
                <a:cs typeface="Arial" charset="0"/>
              </a:rPr>
              <a:t>Thank you in advance for your time, attention, and participation today. Make the most of it!</a:t>
            </a:r>
          </a:p>
          <a:p>
            <a:endParaRPr lang="en-US" sz="1400" b="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a:t>
            </a:fld>
            <a:endParaRPr lang="en-US" dirty="0"/>
          </a:p>
        </p:txBody>
      </p:sp>
    </p:spTree>
    <p:extLst>
      <p:ext uri="{BB962C8B-B14F-4D97-AF65-F5344CB8AC3E}">
        <p14:creationId xmlns:p14="http://schemas.microsoft.com/office/powerpoint/2010/main" val="418591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effectLst/>
                <a:latin typeface="Arial" charset="0"/>
                <a:ea typeface="Arial" charset="0"/>
                <a:cs typeface="Arial" charset="0"/>
              </a:rPr>
              <a:t>BIESCHKE – Slide 2: Today’s Agenda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tx1"/>
              </a:solidFill>
              <a:effectLst/>
              <a:latin typeface="Arial" charset="0"/>
              <a:ea typeface="Arial" charset="0"/>
              <a:cs typeface="Arial"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Arial" charset="0"/>
                <a:ea typeface="Arial" charset="0"/>
                <a:cs typeface="Arial" charset="0"/>
              </a:rPr>
              <a:t>This will be a busy day, as you can see from the slide.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Arial" charset="0"/>
                <a:ea typeface="Arial" charset="0"/>
                <a:cs typeface="Arial" charset="0"/>
              </a:rPr>
              <a:t>Today will be a combination of a high level overview as well as some “in the weeds” information we want you to have sooner rather than later. To that end, we’ve invited the Provost, Nick Jones, President, Eric Barron, and the Senior Vice President for Research, Lora Weiss to speak with you.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Arial" charset="0"/>
                <a:ea typeface="Arial" charset="0"/>
                <a:cs typeface="Arial" charset="0"/>
              </a:rPr>
              <a:t>We are also recognize that this semester is an unusual one, to put it mildly, due to the pandemic and other ongoing social and political issues. Classes begin Monday and in order to ensure that you feel as comfortable as possible walking in to teaching your class, we have a panel devoted to teaching in a </a:t>
            </a:r>
            <a:r>
              <a:rPr lang="en-US" sz="1400" kern="1200" baseline="0" dirty="0" err="1">
                <a:solidFill>
                  <a:schemeClr val="tx1"/>
                </a:solidFill>
                <a:effectLst/>
                <a:latin typeface="Arial" charset="0"/>
                <a:ea typeface="Arial" charset="0"/>
                <a:cs typeface="Arial" charset="0"/>
              </a:rPr>
              <a:t>covid</a:t>
            </a:r>
            <a:r>
              <a:rPr lang="en-US" sz="1400" kern="1200" baseline="0" dirty="0">
                <a:solidFill>
                  <a:schemeClr val="tx1"/>
                </a:solidFill>
                <a:effectLst/>
                <a:latin typeface="Arial" charset="0"/>
                <a:ea typeface="Arial" charset="0"/>
                <a:cs typeface="Arial" charset="0"/>
              </a:rPr>
              <a:t> era.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Arial" charset="0"/>
                <a:ea typeface="Arial" charset="0"/>
                <a:cs typeface="Arial" charset="0"/>
              </a:rPr>
              <a:t>Finally…we know that each of you likely has promotion and/or tenure on your mind. We will devote a bit of time to discussing those processes so that you will have on hand all the information you need.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Arial" charset="0"/>
                <a:ea typeface="Arial" charset="0"/>
                <a:cs typeface="Arial" charset="0"/>
              </a:rPr>
              <a:t>In short, our goal today is to ensure you have the tools, resources, and information you need to be successful at Penn State.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Arial" charset="0"/>
                <a:ea typeface="Arial" charset="0"/>
                <a:cs typeface="Arial" charset="0"/>
              </a:rPr>
              <a:t>Before we get started this morning, I’d like to share some information for context about our extraordinary faculty and how the Office of the Vice Provost for Faculty Affairs is set up to support you and your work at Penn State.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2</a:t>
            </a:fld>
            <a:endParaRPr lang="en-US" dirty="0"/>
          </a:p>
        </p:txBody>
      </p:sp>
    </p:spTree>
    <p:extLst>
      <p:ext uri="{BB962C8B-B14F-4D97-AF65-F5344CB8AC3E}">
        <p14:creationId xmlns:p14="http://schemas.microsoft.com/office/powerpoint/2010/main" val="298258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pPr marL="0" indent="0">
              <a:buFont typeface="Arial" charset="0"/>
              <a:buNone/>
            </a:pPr>
            <a:r>
              <a:rPr lang="en-US" sz="1400" b="0" kern="1200" baseline="0" dirty="0">
                <a:solidFill>
                  <a:schemeClr val="tx1"/>
                </a:solidFill>
                <a:effectLst/>
                <a:latin typeface="Arial" charset="0"/>
                <a:ea typeface="Arial" charset="0"/>
                <a:cs typeface="Arial" charset="0"/>
              </a:rPr>
              <a:t>BIESCHKE – Slide 3: Faculty Facts – Who We Are</a:t>
            </a:r>
          </a:p>
          <a:p>
            <a:pPr marL="0" indent="0">
              <a:buFont typeface="Arial" charset="0"/>
              <a:buNone/>
            </a:pPr>
            <a:endParaRPr lang="en-US" sz="1400" b="0" kern="1200" baseline="0" dirty="0">
              <a:solidFill>
                <a:schemeClr val="tx1"/>
              </a:solidFill>
              <a:effectLst/>
              <a:latin typeface="Arial" charset="0"/>
              <a:ea typeface="Arial" charset="0"/>
              <a:cs typeface="Arial" charset="0"/>
            </a:endParaRPr>
          </a:p>
          <a:p>
            <a:pPr marL="0" indent="0">
              <a:buFont typeface="Arial" charset="0"/>
              <a:buNone/>
            </a:pPr>
            <a:r>
              <a:rPr lang="en-US" sz="1400" b="0" kern="1200" baseline="0" dirty="0">
                <a:solidFill>
                  <a:schemeClr val="tx1"/>
                </a:solidFill>
                <a:effectLst/>
                <a:latin typeface="Arial" charset="0"/>
                <a:ea typeface="Arial" charset="0"/>
                <a:cs typeface="Arial" charset="0"/>
              </a:rPr>
              <a:t>As new Penn State faculty, you are joining an esteemed group. So, here’s a little information about this group of which you are all are now a vital part.</a:t>
            </a:r>
          </a:p>
          <a:p>
            <a:pPr marL="0" indent="0">
              <a:buFont typeface="Arial" charset="0"/>
              <a:buNone/>
            </a:pPr>
            <a:r>
              <a:rPr lang="en-US" sz="1400" b="0" kern="1200" baseline="0" dirty="0">
                <a:solidFill>
                  <a:schemeClr val="tx1"/>
                </a:solidFill>
                <a:effectLst/>
                <a:latin typeface="Arial" charset="0"/>
                <a:ea typeface="Arial" charset="0"/>
                <a:cs typeface="Arial" charset="0"/>
              </a:rPr>
              <a:t>Who are our faculty, by the numbers?</a:t>
            </a:r>
          </a:p>
          <a:p>
            <a:pPr marL="0" indent="0">
              <a:buFont typeface="Arial" charset="0"/>
              <a:buNone/>
            </a:pPr>
            <a:endParaRPr lang="en-US" sz="1400" b="0" kern="1200" baseline="0" dirty="0">
              <a:solidFill>
                <a:schemeClr val="tx1"/>
              </a:solidFill>
              <a:effectLst/>
              <a:latin typeface="Arial" charset="0"/>
              <a:ea typeface="Arial" charset="0"/>
              <a:cs typeface="Arial" charset="0"/>
            </a:endParaRPr>
          </a:p>
          <a:p>
            <a:pPr marL="0" indent="0">
              <a:buFont typeface="Arial" charset="0"/>
              <a:buNone/>
            </a:pPr>
            <a:r>
              <a:rPr lang="en-US" sz="1400" b="0" kern="1200" baseline="0" dirty="0">
                <a:solidFill>
                  <a:schemeClr val="tx1"/>
                </a:solidFill>
                <a:effectLst/>
                <a:latin typeface="Arial" charset="0"/>
                <a:ea typeface="Arial" charset="0"/>
                <a:cs typeface="Arial" charset="0"/>
              </a:rPr>
              <a:t>For the most recent academic year that began in Fall 2018, across Penn State University, we had:</a:t>
            </a:r>
          </a:p>
          <a:p>
            <a:pPr marL="0" indent="0">
              <a:buFont typeface="Arial" charset="0"/>
              <a:buNone/>
            </a:pPr>
            <a:endParaRPr lang="en-US" sz="1400" b="0" kern="1200" baseline="0" dirty="0">
              <a:solidFill>
                <a:schemeClr val="tx1"/>
              </a:solidFill>
              <a:effectLst/>
              <a:latin typeface="Arial" charset="0"/>
              <a:ea typeface="Arial" charset="0"/>
              <a:cs typeface="Arial" charset="0"/>
            </a:endParaRPr>
          </a:p>
          <a:p>
            <a:pPr marL="0" indent="0">
              <a:buFont typeface="Arial" charset="0"/>
              <a:buNone/>
            </a:pPr>
            <a:r>
              <a:rPr lang="en-US" sz="1400" b="0" kern="1200" baseline="0" dirty="0">
                <a:solidFill>
                  <a:schemeClr val="tx1"/>
                </a:solidFill>
                <a:effectLst/>
                <a:latin typeface="Arial" charset="0"/>
                <a:ea typeface="Arial" charset="0"/>
                <a:cs typeface="Arial" charset="0"/>
              </a:rPr>
              <a:t>•	6,388 full-time faculty, across all of Penn State’s campuses and </a:t>
            </a:r>
          </a:p>
          <a:p>
            <a:pPr marL="0" indent="0">
              <a:buFont typeface="Arial" charset="0"/>
              <a:buNone/>
            </a:pPr>
            <a:r>
              <a:rPr lang="en-US" sz="1400" b="0" kern="1200" baseline="0" dirty="0">
                <a:solidFill>
                  <a:schemeClr val="tx1"/>
                </a:solidFill>
                <a:effectLst/>
                <a:latin typeface="Arial" charset="0"/>
                <a:ea typeface="Arial" charset="0"/>
                <a:cs typeface="Arial" charset="0"/>
              </a:rPr>
              <a:t>•	1,654 part-time faculty …</a:t>
            </a:r>
          </a:p>
          <a:p>
            <a:pPr marL="0" indent="0">
              <a:buFont typeface="Arial" charset="0"/>
              <a:buNone/>
            </a:pPr>
            <a:r>
              <a:rPr lang="en-US" sz="1400" b="0" kern="1200" baseline="0" dirty="0">
                <a:solidFill>
                  <a:schemeClr val="tx1"/>
                </a:solidFill>
                <a:effectLst/>
                <a:latin typeface="Arial" charset="0"/>
                <a:ea typeface="Arial" charset="0"/>
                <a:cs typeface="Arial" charset="0"/>
              </a:rPr>
              <a:t>•	… for a total of 8,042.</a:t>
            </a:r>
          </a:p>
          <a:p>
            <a:pPr marL="0" indent="0">
              <a:buFont typeface="Arial" charset="0"/>
              <a:buNone/>
            </a:pPr>
            <a:endParaRPr lang="en-US" sz="1400" b="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3</a:t>
            </a:fld>
            <a:endParaRPr lang="en-US" dirty="0"/>
          </a:p>
        </p:txBody>
      </p:sp>
    </p:spTree>
    <p:extLst>
      <p:ext uri="{BB962C8B-B14F-4D97-AF65-F5344CB8AC3E}">
        <p14:creationId xmlns:p14="http://schemas.microsoft.com/office/powerpoint/2010/main" val="216670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pPr lvl="0"/>
            <a:r>
              <a:rPr lang="en-US" sz="1200" kern="1200" dirty="0">
                <a:solidFill>
                  <a:schemeClr val="tx1"/>
                </a:solidFill>
                <a:effectLst/>
                <a:latin typeface="+mn-lt"/>
                <a:ea typeface="+mn-ea"/>
                <a:cs typeface="+mn-cs"/>
              </a:rPr>
              <a:t>BIESCHKE – Slide 4: Faculty Facts – By Tenure Status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Who are our full-time faculty, by tenure status?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of Fall 2018, the numbers were: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Tenured: 31.6% </a:t>
            </a:r>
          </a:p>
          <a:p>
            <a:pPr lvl="0"/>
            <a:r>
              <a:rPr lang="en-US" sz="1200" kern="1200" dirty="0">
                <a:solidFill>
                  <a:schemeClr val="tx1"/>
                </a:solidFill>
                <a:effectLst/>
                <a:latin typeface="+mn-lt"/>
                <a:ea typeface="+mn-ea"/>
                <a:cs typeface="+mn-cs"/>
              </a:rPr>
              <a:t>•	Tenure-Track: 12.6% </a:t>
            </a:r>
          </a:p>
          <a:p>
            <a:pPr lvl="0"/>
            <a:r>
              <a:rPr lang="en-US" sz="1200" kern="1200" dirty="0">
                <a:solidFill>
                  <a:schemeClr val="tx1"/>
                </a:solidFill>
                <a:effectLst/>
                <a:latin typeface="+mn-lt"/>
                <a:ea typeface="+mn-ea"/>
                <a:cs typeface="+mn-cs"/>
              </a:rPr>
              <a:t>•	Non-tenured: 55.8%</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4</a:t>
            </a:fld>
            <a:endParaRPr lang="en-US" dirty="0"/>
          </a:p>
        </p:txBody>
      </p:sp>
    </p:spTree>
    <p:extLst>
      <p:ext uri="{BB962C8B-B14F-4D97-AF65-F5344CB8AC3E}">
        <p14:creationId xmlns:p14="http://schemas.microsoft.com/office/powerpoint/2010/main" val="209143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kern="1200" dirty="0">
                <a:solidFill>
                  <a:schemeClr val="tx1"/>
                </a:solidFill>
                <a:effectLst/>
                <a:latin typeface="Arial" charset="0"/>
                <a:ea typeface="Arial" charset="0"/>
                <a:cs typeface="Arial" charset="0"/>
              </a:rPr>
              <a:t>BIESCHKE – Slide 5: Full-Time Focus on Faculty Affairs</a:t>
            </a:r>
          </a:p>
          <a:p>
            <a:endParaRPr lang="en-US" sz="1400" b="0" kern="1200" dirty="0">
              <a:solidFill>
                <a:schemeClr val="tx1"/>
              </a:solidFill>
              <a:effectLst/>
              <a:latin typeface="Arial" charset="0"/>
              <a:ea typeface="Arial" charset="0"/>
              <a:cs typeface="Arial" charset="0"/>
            </a:endParaRPr>
          </a:p>
          <a:p>
            <a:r>
              <a:rPr lang="en-US" sz="1400" b="0" kern="1200" dirty="0">
                <a:solidFill>
                  <a:schemeClr val="tx1"/>
                </a:solidFill>
                <a:effectLst/>
                <a:latin typeface="Arial" charset="0"/>
                <a:ea typeface="Arial" charset="0"/>
                <a:cs typeface="Arial" charset="0"/>
              </a:rPr>
              <a:t>•	So, what is the role of the Vice Provost for Faculty Affairs in supporting all Penn State faculty?</a:t>
            </a:r>
          </a:p>
          <a:p>
            <a:r>
              <a:rPr lang="en-US" sz="1400" b="0" kern="1200" dirty="0">
                <a:solidFill>
                  <a:schemeClr val="tx1"/>
                </a:solidFill>
                <a:effectLst/>
                <a:latin typeface="Arial" charset="0"/>
                <a:ea typeface="Arial" charset="0"/>
                <a:cs typeface="Arial" charset="0"/>
              </a:rPr>
              <a:t>•	In a sentence:  My position is dedicated to ensuring that all faculty at Penn State have every opportunity to be successful. It’s an ever-evolving role, with a full-time focus on faculty affairs.</a:t>
            </a:r>
          </a:p>
          <a:p>
            <a:r>
              <a:rPr lang="en-US" sz="1400" b="0" kern="1200" dirty="0">
                <a:solidFill>
                  <a:schemeClr val="tx1"/>
                </a:solidFill>
                <a:effectLst/>
                <a:latin typeface="Arial" charset="0"/>
                <a:ea typeface="Arial" charset="0"/>
                <a:cs typeface="Arial" charset="0"/>
              </a:rPr>
              <a:t>•	Among other responsibilities, I work closely with Executive Vice President and Provost Nick Jones in areas including faculty development, leadership training, promotion and tenure, executive searches and reviews, and myriad issues related to academic personnel and their concerns. </a:t>
            </a:r>
          </a:p>
          <a:p>
            <a:r>
              <a:rPr lang="en-US" sz="1400" b="0" kern="1200" dirty="0">
                <a:solidFill>
                  <a:schemeClr val="tx1"/>
                </a:solidFill>
                <a:effectLst/>
                <a:latin typeface="Arial" charset="0"/>
                <a:ea typeface="Arial" charset="0"/>
                <a:cs typeface="Arial" charset="0"/>
              </a:rPr>
              <a:t>•	You can learn more about me, my background, and the Office of the Vice Provost for Faculty Affairs online at vpfa.psu.edu. </a:t>
            </a:r>
          </a:p>
          <a:p>
            <a:endParaRPr lang="en-US" sz="1400" b="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5</a:t>
            </a:fld>
            <a:endParaRPr lang="en-US" dirty="0"/>
          </a:p>
        </p:txBody>
      </p:sp>
    </p:spTree>
    <p:extLst>
      <p:ext uri="{BB962C8B-B14F-4D97-AF65-F5344CB8AC3E}">
        <p14:creationId xmlns:p14="http://schemas.microsoft.com/office/powerpoint/2010/main" val="180723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kern="1200" baseline="0" dirty="0">
                <a:solidFill>
                  <a:schemeClr val="tx1"/>
                </a:solidFill>
                <a:effectLst/>
                <a:latin typeface="Arial" charset="0"/>
                <a:ea typeface="Arial" charset="0"/>
                <a:cs typeface="Arial" charset="0"/>
              </a:rPr>
              <a:t>BIESCHKE – Slide 6: A Closer Look</a:t>
            </a:r>
          </a:p>
          <a:p>
            <a:endParaRPr lang="en-US" sz="1400" b="0" kern="1200" baseline="0" dirty="0">
              <a:solidFill>
                <a:schemeClr val="tx1"/>
              </a:solidFill>
              <a:effectLst/>
              <a:latin typeface="Arial" charset="0"/>
              <a:ea typeface="Arial" charset="0"/>
              <a:cs typeface="Arial" charset="0"/>
            </a:endParaRPr>
          </a:p>
          <a:p>
            <a:r>
              <a:rPr lang="en-US" sz="1400" b="0" kern="1200" baseline="0" dirty="0">
                <a:solidFill>
                  <a:schemeClr val="tx1"/>
                </a:solidFill>
                <a:effectLst/>
                <a:latin typeface="Arial" charset="0"/>
                <a:ea typeface="Arial" charset="0"/>
                <a:cs typeface="Arial" charset="0"/>
              </a:rPr>
              <a:t>A closer look at the content on the VPFA website reveals the depth and breadth of the office’s work.</a:t>
            </a:r>
          </a:p>
          <a:p>
            <a:endParaRPr lang="en-US" sz="1400" b="0" kern="1200" baseline="0" dirty="0">
              <a:solidFill>
                <a:schemeClr val="tx1"/>
              </a:solidFill>
              <a:effectLst/>
              <a:latin typeface="Arial" charset="0"/>
              <a:ea typeface="Arial" charset="0"/>
              <a:cs typeface="Arial" charset="0"/>
            </a:endParaRPr>
          </a:p>
          <a:p>
            <a:r>
              <a:rPr lang="en-US" sz="1400" b="0" kern="1200" baseline="0" dirty="0">
                <a:solidFill>
                  <a:schemeClr val="tx1"/>
                </a:solidFill>
                <a:effectLst/>
                <a:latin typeface="Arial" charset="0"/>
                <a:ea typeface="Arial" charset="0"/>
                <a:cs typeface="Arial" charset="0"/>
              </a:rPr>
              <a:t>Here you’ll see three of the main sections of the website and the extensive drop-down menus with links to information on a variety of important topics, some of which we will be covering today.</a:t>
            </a:r>
          </a:p>
          <a:p>
            <a:endParaRPr lang="en-US" sz="1400" b="0" kern="1200" baseline="0" dirty="0">
              <a:solidFill>
                <a:schemeClr val="tx1"/>
              </a:solidFill>
              <a:effectLst/>
              <a:latin typeface="Arial" charset="0"/>
              <a:ea typeface="Arial" charset="0"/>
              <a:cs typeface="Arial" charset="0"/>
            </a:endParaRPr>
          </a:p>
          <a:p>
            <a:r>
              <a:rPr lang="en-US" sz="1400" b="0" kern="1200" baseline="0" dirty="0">
                <a:solidFill>
                  <a:schemeClr val="tx1"/>
                </a:solidFill>
                <a:effectLst/>
                <a:latin typeface="Arial" charset="0"/>
                <a:ea typeface="Arial" charset="0"/>
                <a:cs typeface="Arial" charset="0"/>
              </a:rPr>
              <a:t>•	Administrator Resources – includes links to important policy documents, as well as information about Promotion and Tenure and the University Faculty Senate, which you will learn more about later from Senate Chair Nicholas Rowland.</a:t>
            </a:r>
          </a:p>
          <a:p>
            <a:r>
              <a:rPr lang="en-US" sz="1400" b="0" kern="1200" baseline="0" dirty="0">
                <a:solidFill>
                  <a:schemeClr val="tx1"/>
                </a:solidFill>
                <a:effectLst/>
                <a:latin typeface="Arial" charset="0"/>
                <a:ea typeface="Arial" charset="0"/>
                <a:cs typeface="Arial" charset="0"/>
              </a:rPr>
              <a:t>•	Faculty Resources – Here you’ll find more information about sabbatical leaves, SRTEs, and workload policies, among other topics. Always ask questions and consult specific University policies as needed for up-to-date information. You can find them at policy.psu.edu, and the Academic Policies section will be of particular interest to you. </a:t>
            </a:r>
          </a:p>
          <a:p>
            <a:r>
              <a:rPr lang="en-US" sz="1400" b="0" kern="1200" baseline="0" dirty="0">
                <a:solidFill>
                  <a:schemeClr val="tx1"/>
                </a:solidFill>
                <a:effectLst/>
                <a:latin typeface="Arial" charset="0"/>
                <a:ea typeface="Arial" charset="0"/>
                <a:cs typeface="Arial" charset="0"/>
              </a:rPr>
              <a:t>•	Programs and Events – Many of our events our tailored toward supporting faculty as they pursue administrative roles. Note, however, that here is where you will find our New Faculty Orientation page, and this is where select materials from today’s event will be posted for your future reference.</a:t>
            </a:r>
          </a:p>
          <a:p>
            <a:r>
              <a:rPr lang="en-US" sz="1400" b="0" kern="1200" baseline="0" dirty="0">
                <a:solidFill>
                  <a:schemeClr val="tx1"/>
                </a:solidFill>
                <a:effectLst/>
                <a:latin typeface="Arial" charset="0"/>
                <a:ea typeface="Arial" charset="0"/>
                <a:cs typeface="Arial" charset="0"/>
              </a:rPr>
              <a:t>•	And topical resources…such as COVID!</a:t>
            </a:r>
          </a:p>
          <a:p>
            <a:r>
              <a:rPr lang="en-US" sz="1400" b="0" kern="1200" baseline="0" dirty="0">
                <a:solidFill>
                  <a:schemeClr val="tx1"/>
                </a:solidFill>
                <a:effectLst/>
                <a:latin typeface="Arial" charset="0"/>
                <a:ea typeface="Arial" charset="0"/>
                <a:cs typeface="Arial" charset="0"/>
              </a:rPr>
              <a:t>The Bottom Line: The VPFA website is a great place to review material that all of you will consider relevant, in addition to and beyond everything we will cover today. </a:t>
            </a:r>
          </a:p>
        </p:txBody>
      </p:sp>
      <p:sp>
        <p:nvSpPr>
          <p:cNvPr id="4" name="Slide Number Placeholder 3"/>
          <p:cNvSpPr>
            <a:spLocks noGrp="1"/>
          </p:cNvSpPr>
          <p:nvPr>
            <p:ph type="sldNum" sz="quarter" idx="10"/>
          </p:nvPr>
        </p:nvSpPr>
        <p:spPr/>
        <p:txBody>
          <a:bodyPr/>
          <a:lstStyle/>
          <a:p>
            <a:fld id="{72AE732A-A94D-7948-AC8A-EA6E2776516F}" type="slidenum">
              <a:rPr lang="en-US" smtClean="0"/>
              <a:t>6</a:t>
            </a:fld>
            <a:endParaRPr lang="en-US" dirty="0"/>
          </a:p>
        </p:txBody>
      </p:sp>
    </p:spTree>
    <p:extLst>
      <p:ext uri="{BB962C8B-B14F-4D97-AF65-F5344CB8AC3E}">
        <p14:creationId xmlns:p14="http://schemas.microsoft.com/office/powerpoint/2010/main" val="171895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kern="1200" baseline="0" dirty="0">
              <a:solidFill>
                <a:schemeClr val="tx1"/>
              </a:solidFill>
              <a:effectLst/>
              <a:latin typeface="Arial" charset="0"/>
              <a:ea typeface="Arial" charset="0"/>
              <a:cs typeface="Arial" charset="0"/>
            </a:endParaRPr>
          </a:p>
          <a:p>
            <a:r>
              <a:rPr lang="en-US" sz="1200" b="1" kern="1200" dirty="0">
                <a:solidFill>
                  <a:schemeClr val="tx1"/>
                </a:solidFill>
                <a:effectLst/>
                <a:latin typeface="+mn-lt"/>
                <a:ea typeface="+mn-ea"/>
                <a:cs typeface="+mn-cs"/>
              </a:rPr>
              <a:t>BIESCHKE – Slide 7: Let’s Get Started!</a:t>
            </a:r>
          </a:p>
          <a:p>
            <a:r>
              <a:rPr lang="en-US" sz="1200" b="1" kern="1200" dirty="0">
                <a:solidFill>
                  <a:schemeClr val="tx1"/>
                </a:solidFill>
                <a:effectLst/>
                <a:latin typeface="+mn-lt"/>
                <a:ea typeface="+mn-ea"/>
                <a:cs typeface="+mn-cs"/>
              </a:rPr>
              <a:t>So, with that information for context, we can get started!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few housekeeping notes: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I’d also like to introduce the staff in my office who are here today. Abby Diehl is the Assistant Vice Provost for Faculty Affairs. Many thanks Abby, for organizing this session. Abby will serve as my co-moderator throughout the day. In the closing session, Abby will provide a brief wrap up and will close with a description of the orientation activities to come this academic year.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 also would like to thank Wendy Blumenthal. Wendy is a staff person in my office who has worked tirelessly behind the scene to ensure today’s event runs as smoothly as possible.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In conjunction with today’s presentations, there will be some opportunities to take your questions or comments. Please submit your questions via the Q&amp;A feature on the bottom of your screen</a:t>
            </a:r>
            <a:r>
              <a:rPr lang="en-US" sz="1200" b="1" kern="120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Now I’d like to introduce and welcome our first speaker and special guest: Dr. Nick Jones, Executive Vice President and Provost at Penn State. I’ve worked with Nick for 3 years and I can tell you that from my perspective, we are fortunate to have him in that role. </a:t>
            </a: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7</a:t>
            </a:fld>
            <a:endParaRPr lang="en-US" dirty="0"/>
          </a:p>
        </p:txBody>
      </p:sp>
    </p:spTree>
    <p:extLst>
      <p:ext uri="{BB962C8B-B14F-4D97-AF65-F5344CB8AC3E}">
        <p14:creationId xmlns:p14="http://schemas.microsoft.com/office/powerpoint/2010/main" val="208471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PSUrev_sht285.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532" y="2475539"/>
            <a:ext cx="1895079" cy="1092287"/>
          </a:xfrm>
          <a:prstGeom prst="rect">
            <a:avLst/>
          </a:prstGeom>
        </p:spPr>
      </p:pic>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latin typeface="Franklin Gothic Book"/>
            </a:endParaRPr>
          </a:p>
        </p:txBody>
      </p:sp>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597474"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solidFill>
                <a:prstClr val="white"/>
              </a:solidFill>
              <a:latin typeface="Franklin Gothic Book"/>
            </a:endParaRPr>
          </a:p>
        </p:txBody>
      </p:sp>
      <p:pic>
        <p:nvPicPr>
          <p:cNvPr id="16" name="Picture 15"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9" name="Picture 8"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10" name="Picture 9" descr="PSUrev_sht285.ai"/>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57200" y="4549270"/>
            <a:ext cx="1087967" cy="594230"/>
          </a:xfrm>
          <a:prstGeom prst="rect">
            <a:avLst/>
          </a:prstGeom>
        </p:spPr>
      </p:pic>
      <p:sp>
        <p:nvSpPr>
          <p:cNvPr id="6" name="Footer Placeholder 5"/>
          <p:cNvSpPr>
            <a:spLocks noGrp="1"/>
          </p:cNvSpPr>
          <p:nvPr>
            <p:ph type="ftr" sz="quarter" idx="3"/>
          </p:nvPr>
        </p:nvSpPr>
        <p:spPr>
          <a:xfrm>
            <a:off x="1576310" y="4728648"/>
            <a:ext cx="6352715"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4.emf"/><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454" y="409433"/>
            <a:ext cx="8141870" cy="1514901"/>
          </a:xfrm>
        </p:spPr>
        <p:txBody>
          <a:bodyPr>
            <a:noAutofit/>
          </a:bodyPr>
          <a:lstStyle/>
          <a:p>
            <a:pPr>
              <a:lnSpc>
                <a:spcPct val="100000"/>
              </a:lnSpc>
            </a:pPr>
            <a:br>
              <a:rPr lang="en-US" sz="4000" dirty="0"/>
            </a:br>
            <a:r>
              <a:rPr lang="en-US" sz="4000" dirty="0"/>
              <a:t>Welcome to Penn State’s </a:t>
            </a:r>
            <a:br>
              <a:rPr lang="en-US" sz="4000" dirty="0"/>
            </a:br>
            <a:r>
              <a:rPr lang="en-US" sz="4000" dirty="0"/>
              <a:t>2020 New Faculty Orientation</a:t>
            </a:r>
            <a:br>
              <a:rPr lang="en-US" sz="4000" dirty="0"/>
            </a:br>
            <a:endParaRPr lang="en-US" sz="4000" dirty="0"/>
          </a:p>
        </p:txBody>
      </p:sp>
      <p:sp>
        <p:nvSpPr>
          <p:cNvPr id="3" name="Subtitle 2"/>
          <p:cNvSpPr>
            <a:spLocks noGrp="1"/>
          </p:cNvSpPr>
          <p:nvPr>
            <p:ph type="subTitle" idx="1"/>
          </p:nvPr>
        </p:nvSpPr>
        <p:spPr>
          <a:xfrm>
            <a:off x="0" y="1924334"/>
            <a:ext cx="9143999" cy="1780246"/>
          </a:xfrm>
        </p:spPr>
        <p:txBody>
          <a:bodyPr>
            <a:noAutofit/>
          </a:bodyPr>
          <a:lstStyle/>
          <a:p>
            <a:pPr algn="ctr">
              <a:spcBef>
                <a:spcPts val="0"/>
              </a:spcBef>
            </a:pPr>
            <a:endParaRPr lang="en-US" sz="1800" dirty="0"/>
          </a:p>
          <a:p>
            <a:pPr algn="ctr">
              <a:spcBef>
                <a:spcPts val="0"/>
              </a:spcBef>
            </a:pPr>
            <a:r>
              <a:rPr lang="en-US" sz="2400" dirty="0"/>
              <a:t>Dr. Kathleen Bieschke</a:t>
            </a:r>
          </a:p>
          <a:p>
            <a:pPr algn="ctr">
              <a:spcBef>
                <a:spcPts val="0"/>
              </a:spcBef>
            </a:pPr>
            <a:r>
              <a:rPr lang="en-US" sz="2400" dirty="0"/>
              <a:t>Vice Provost for Faculty Affairs</a:t>
            </a:r>
          </a:p>
          <a:p>
            <a:pPr algn="ctr">
              <a:spcBef>
                <a:spcPts val="0"/>
              </a:spcBef>
            </a:pPr>
            <a:r>
              <a:rPr lang="en-US" sz="2400" dirty="0"/>
              <a:t>Thursday, August 20, 2020</a:t>
            </a:r>
            <a:br>
              <a:rPr lang="en-US" sz="2000" dirty="0"/>
            </a:br>
            <a:br>
              <a:rPr lang="en-US" sz="1800" b="1" dirty="0"/>
            </a:br>
            <a:endParaRPr lang="en-US" sz="1800" b="1" dirty="0"/>
          </a:p>
        </p:txBody>
      </p:sp>
      <p:sp>
        <p:nvSpPr>
          <p:cNvPr id="5" name="Text Placeholder 3"/>
          <p:cNvSpPr>
            <a:spLocks noGrp="1"/>
          </p:cNvSpPr>
          <p:nvPr>
            <p:ph type="body" sz="quarter" idx="11"/>
          </p:nvPr>
        </p:nvSpPr>
        <p:spPr>
          <a:xfrm>
            <a:off x="2627085" y="4107543"/>
            <a:ext cx="5950858" cy="725714"/>
          </a:xfrm>
        </p:spPr>
        <p:txBody>
          <a:bodyPr>
            <a:normAutofit/>
          </a:bodyPr>
          <a:lstStyle/>
          <a:p>
            <a:r>
              <a:rPr lang="en-US" dirty="0"/>
              <a:t>Office of the Vice provost for faculty affairs</a:t>
            </a:r>
          </a:p>
        </p:txBody>
      </p:sp>
      <p:pic>
        <p:nvPicPr>
          <p:cNvPr id="6" name="Picture 5"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82" y="4036164"/>
            <a:ext cx="2170243" cy="684460"/>
          </a:xfrm>
          <a:prstGeom prst="rect">
            <a:avLst/>
          </a:prstGeom>
        </p:spPr>
      </p:pic>
    </p:spTree>
    <p:extLst>
      <p:ext uri="{BB962C8B-B14F-4D97-AF65-F5344CB8AC3E}">
        <p14:creationId xmlns:p14="http://schemas.microsoft.com/office/powerpoint/2010/main" val="6383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239486"/>
            <a:ext cx="8723443" cy="1983631"/>
          </a:xfrm>
        </p:spPr>
        <p:txBody>
          <a:bodyPr>
            <a:noAutofit/>
          </a:bodyPr>
          <a:lstStyle/>
          <a:p>
            <a:r>
              <a:rPr lang="en-US" sz="4000" dirty="0"/>
              <a:t>Today’s Agenda</a:t>
            </a:r>
            <a:br>
              <a:rPr lang="en-US" sz="4000" dirty="0"/>
            </a:br>
            <a:br>
              <a:rPr lang="en-US" sz="4000" dirty="0"/>
            </a:br>
            <a:endParaRPr lang="en-US" sz="4000" dirty="0"/>
          </a:p>
        </p:txBody>
      </p:sp>
      <p:sp>
        <p:nvSpPr>
          <p:cNvPr id="8" name="Content Placeholder 5"/>
          <p:cNvSpPr>
            <a:spLocks noGrp="1"/>
          </p:cNvSpPr>
          <p:nvPr>
            <p:ph idx="1"/>
          </p:nvPr>
        </p:nvSpPr>
        <p:spPr>
          <a:xfrm>
            <a:off x="638828" y="1057619"/>
            <a:ext cx="4071196" cy="3428363"/>
          </a:xfrm>
        </p:spPr>
        <p:txBody>
          <a:bodyPr>
            <a:noAutofit/>
          </a:bodyPr>
          <a:lstStyle/>
          <a:p>
            <a:pPr marL="0" indent="0">
              <a:spcBef>
                <a:spcPts val="600"/>
              </a:spcBef>
              <a:buNone/>
            </a:pPr>
            <a:r>
              <a:rPr lang="en-US" sz="2400" b="1" dirty="0">
                <a:solidFill>
                  <a:schemeClr val="tx1"/>
                </a:solidFill>
              </a:rPr>
              <a:t>Key Topics Include:</a:t>
            </a:r>
          </a:p>
          <a:p>
            <a:pPr marL="685800" lvl="1" indent="-274320">
              <a:spcBef>
                <a:spcPts val="0"/>
              </a:spcBef>
              <a:buFont typeface="Arial" panose="020B0604020202020204" pitchFamily="34" charset="0"/>
              <a:buChar char="•"/>
            </a:pPr>
            <a:endParaRPr lang="en-US" sz="1200" dirty="0">
              <a:solidFill>
                <a:schemeClr val="tx1"/>
              </a:solidFill>
            </a:endParaRPr>
          </a:p>
          <a:p>
            <a:pPr marL="685800" lvl="1" indent="-274320">
              <a:spcBef>
                <a:spcPts val="0"/>
              </a:spcBef>
              <a:buFont typeface="Arial" panose="020B0604020202020204" pitchFamily="34" charset="0"/>
              <a:buChar char="•"/>
            </a:pPr>
            <a:r>
              <a:rPr lang="en-US" sz="2400" dirty="0">
                <a:solidFill>
                  <a:schemeClr val="tx1"/>
                </a:solidFill>
              </a:rPr>
              <a:t>Conversation with Provost Jones</a:t>
            </a:r>
          </a:p>
          <a:p>
            <a:pPr marL="685800" lvl="1" indent="-274320">
              <a:spcBef>
                <a:spcPts val="0"/>
              </a:spcBef>
              <a:buFont typeface="Arial" panose="020B0604020202020204" pitchFamily="34" charset="0"/>
              <a:buChar char="•"/>
            </a:pPr>
            <a:r>
              <a:rPr lang="en-US" sz="2400" dirty="0">
                <a:solidFill>
                  <a:schemeClr val="tx1"/>
                </a:solidFill>
              </a:rPr>
              <a:t>Research and Development</a:t>
            </a:r>
          </a:p>
          <a:p>
            <a:pPr marL="685800" lvl="1" indent="-274320">
              <a:spcBef>
                <a:spcPts val="0"/>
              </a:spcBef>
              <a:buFont typeface="Arial" panose="020B0604020202020204" pitchFamily="34" charset="0"/>
              <a:buChar char="•"/>
            </a:pPr>
            <a:r>
              <a:rPr lang="en-US" sz="2400" dirty="0">
                <a:solidFill>
                  <a:schemeClr val="tx1"/>
                </a:solidFill>
              </a:rPr>
              <a:t>Teaching in the COVID Era</a:t>
            </a:r>
          </a:p>
          <a:p>
            <a:pPr marL="411480" lvl="1" indent="0">
              <a:spcBef>
                <a:spcPts val="0"/>
              </a:spcBef>
              <a:buNone/>
            </a:pPr>
            <a:endParaRPr lang="en-US" sz="2400" dirty="0">
              <a:solidFill>
                <a:schemeClr val="tx1"/>
              </a:solidFill>
            </a:endParaRPr>
          </a:p>
          <a:p>
            <a:pPr>
              <a:spcBef>
                <a:spcPts val="0"/>
              </a:spcBef>
            </a:pPr>
            <a:endParaRPr lang="en-US" sz="2000" dirty="0">
              <a:solidFill>
                <a:schemeClr val="tx1"/>
              </a:solidFill>
            </a:endParaRPr>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THE </a:t>
            </a:r>
            <a:r>
              <a:rPr lang="en-US" sz="1100" dirty="0">
                <a:solidFill>
                  <a:prstClr val="black">
                    <a:tint val="75000"/>
                  </a:prstClr>
                </a:solidFill>
                <a:latin typeface="Franklin Gothic Book"/>
              </a:rPr>
              <a:t>VICE </a:t>
            </a:r>
            <a:r>
              <a:rPr lang="en-US" sz="1100" kern="1200" dirty="0">
                <a:solidFill>
                  <a:prstClr val="black">
                    <a:tint val="75000"/>
                  </a:prstClr>
                </a:solidFill>
                <a:latin typeface="Franklin Gothic Book"/>
              </a:rPr>
              <a:t>PROVOST FOR FACULTY AFFAIRS</a:t>
            </a:r>
          </a:p>
        </p:txBody>
      </p:sp>
      <p:sp>
        <p:nvSpPr>
          <p:cNvPr id="13" name="Content Placeholder 5"/>
          <p:cNvSpPr txBox="1">
            <a:spLocks/>
          </p:cNvSpPr>
          <p:nvPr/>
        </p:nvSpPr>
        <p:spPr>
          <a:xfrm>
            <a:off x="4834539" y="694063"/>
            <a:ext cx="3990284" cy="379191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1" indent="-274320">
              <a:spcBef>
                <a:spcPts val="0"/>
              </a:spcBef>
              <a:buFont typeface="Arial" panose="020B0604020202020204" pitchFamily="34" charset="0"/>
              <a:buChar char="•"/>
            </a:pPr>
            <a:endParaRPr lang="en-US" sz="2400" dirty="0">
              <a:solidFill>
                <a:schemeClr val="tx1"/>
              </a:solidFill>
            </a:endParaRPr>
          </a:p>
          <a:p>
            <a:pPr marL="685800" lvl="1" indent="-274320">
              <a:spcBef>
                <a:spcPts val="0"/>
              </a:spcBef>
              <a:buFont typeface="Arial" panose="020B0604020202020204" pitchFamily="34" charset="0"/>
              <a:buChar char="•"/>
            </a:pPr>
            <a:endParaRPr lang="en-US" sz="2400" dirty="0">
              <a:solidFill>
                <a:schemeClr val="tx1"/>
              </a:solidFill>
            </a:endParaRPr>
          </a:p>
          <a:p>
            <a:pPr marL="411480" lvl="1" indent="0">
              <a:spcBef>
                <a:spcPts val="0"/>
              </a:spcBef>
              <a:buNone/>
            </a:pPr>
            <a:endParaRPr lang="en-US" sz="1200" dirty="0">
              <a:solidFill>
                <a:schemeClr val="tx1"/>
              </a:solidFill>
            </a:endParaRPr>
          </a:p>
          <a:p>
            <a:pPr marL="754380" lvl="1" indent="-342900">
              <a:spcBef>
                <a:spcPts val="0"/>
              </a:spcBef>
              <a:buFont typeface="Arial" panose="020B0604020202020204" pitchFamily="34" charset="0"/>
              <a:buChar char="•"/>
            </a:pPr>
            <a:r>
              <a:rPr lang="en-US" sz="2400" dirty="0">
                <a:solidFill>
                  <a:schemeClr val="tx1"/>
                </a:solidFill>
              </a:rPr>
              <a:t>Conversation with </a:t>
            </a:r>
            <a:r>
              <a:rPr lang="en-US" sz="2400">
                <a:solidFill>
                  <a:schemeClr val="tx1"/>
                </a:solidFill>
              </a:rPr>
              <a:t>the President</a:t>
            </a:r>
            <a:endParaRPr lang="en-US" sz="2400" dirty="0">
              <a:solidFill>
                <a:schemeClr val="tx1"/>
              </a:solidFill>
            </a:endParaRPr>
          </a:p>
          <a:p>
            <a:pPr marL="754380" lvl="1" indent="-342900">
              <a:spcBef>
                <a:spcPts val="0"/>
              </a:spcBef>
              <a:buFont typeface="Arial" panose="020B0604020202020204" pitchFamily="34" charset="0"/>
              <a:buChar char="•"/>
            </a:pPr>
            <a:r>
              <a:rPr lang="en-US" sz="2400" dirty="0">
                <a:solidFill>
                  <a:schemeClr val="tx1"/>
                </a:solidFill>
              </a:rPr>
              <a:t>Promotion, Tenure, and Annual Reviews</a:t>
            </a:r>
          </a:p>
          <a:p>
            <a:pPr marL="754380" lvl="1" indent="-342900">
              <a:spcBef>
                <a:spcPts val="0"/>
              </a:spcBef>
              <a:buFont typeface="Arial" panose="020B0604020202020204" pitchFamily="34" charset="0"/>
              <a:buChar char="•"/>
            </a:pPr>
            <a:r>
              <a:rPr lang="en-US" sz="2400" dirty="0">
                <a:solidFill>
                  <a:schemeClr val="tx1"/>
                </a:solidFill>
              </a:rPr>
              <a:t>Closing Remarks</a:t>
            </a:r>
          </a:p>
          <a:p>
            <a:pPr marL="685800" lvl="1" indent="-274320">
              <a:spcBef>
                <a:spcPts val="0"/>
              </a:spcBef>
              <a:buFont typeface="Arial" panose="020B0604020202020204" pitchFamily="34" charset="0"/>
              <a:buChar char="•"/>
            </a:pPr>
            <a:endParaRPr lang="en-US" sz="2400" dirty="0">
              <a:solidFill>
                <a:schemeClr val="tx1"/>
              </a:solidFill>
            </a:endParaRPr>
          </a:p>
          <a:p>
            <a:pPr marL="685800" lvl="1" indent="-274320">
              <a:spcBef>
                <a:spcPts val="0"/>
              </a:spcBef>
              <a:buFont typeface="Arial" panose="020B0604020202020204" pitchFamily="34" charset="0"/>
              <a:buChar char="•"/>
            </a:pPr>
            <a:endParaRPr lang="en-US" sz="24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62647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239486"/>
            <a:ext cx="8723443" cy="1983631"/>
          </a:xfrm>
        </p:spPr>
        <p:txBody>
          <a:bodyPr>
            <a:noAutofit/>
          </a:bodyPr>
          <a:lstStyle/>
          <a:p>
            <a:r>
              <a:rPr lang="en-US" sz="4000" dirty="0"/>
              <a:t>Faculty Facts </a:t>
            </a:r>
            <a:r>
              <a:rPr lang="mr-IN" sz="4000" dirty="0"/>
              <a:t>–</a:t>
            </a:r>
            <a:r>
              <a:rPr lang="en-US" sz="4000" dirty="0"/>
              <a:t> Who We Are</a:t>
            </a:r>
            <a:br>
              <a:rPr lang="en-US" sz="4000" dirty="0"/>
            </a:br>
            <a:br>
              <a:rPr lang="en-US" sz="4000" dirty="0"/>
            </a:br>
            <a:endParaRPr lang="en-US" sz="4000" dirty="0"/>
          </a:p>
        </p:txBody>
      </p:sp>
      <p:sp>
        <p:nvSpPr>
          <p:cNvPr id="8" name="Content Placeholder 5"/>
          <p:cNvSpPr>
            <a:spLocks noGrp="1"/>
          </p:cNvSpPr>
          <p:nvPr>
            <p:ph idx="1"/>
          </p:nvPr>
        </p:nvSpPr>
        <p:spPr>
          <a:xfrm>
            <a:off x="638827" y="1175657"/>
            <a:ext cx="4874869" cy="3310325"/>
          </a:xfrm>
        </p:spPr>
        <p:txBody>
          <a:bodyPr>
            <a:noAutofit/>
          </a:bodyPr>
          <a:lstStyle/>
          <a:p>
            <a:pPr marL="0" indent="0">
              <a:spcBef>
                <a:spcPts val="600"/>
              </a:spcBef>
              <a:buNone/>
            </a:pPr>
            <a:r>
              <a:rPr lang="en-US" sz="2400" b="1" dirty="0">
                <a:solidFill>
                  <a:schemeClr val="tx1"/>
                </a:solidFill>
              </a:rPr>
              <a:t>Fall 2019</a:t>
            </a:r>
          </a:p>
          <a:p>
            <a:pPr marL="685800" lvl="1" indent="-274320">
              <a:spcBef>
                <a:spcPts val="0"/>
              </a:spcBef>
              <a:buFont typeface="Arial" panose="020B0604020202020204" pitchFamily="34" charset="0"/>
              <a:buChar char="•"/>
            </a:pPr>
            <a:r>
              <a:rPr lang="en-US" sz="2400" dirty="0">
                <a:solidFill>
                  <a:schemeClr val="tx1"/>
                </a:solidFill>
              </a:rPr>
              <a:t>Full-Time Faculty: 6,388</a:t>
            </a:r>
          </a:p>
          <a:p>
            <a:pPr marL="685800" lvl="1" indent="-274320">
              <a:spcBef>
                <a:spcPts val="0"/>
              </a:spcBef>
              <a:buFont typeface="Arial" panose="020B0604020202020204" pitchFamily="34" charset="0"/>
              <a:buChar char="•"/>
            </a:pPr>
            <a:r>
              <a:rPr lang="en-US" sz="2400" dirty="0">
                <a:solidFill>
                  <a:schemeClr val="tx1"/>
                </a:solidFill>
              </a:rPr>
              <a:t>Part-Time Faculty: 1,654</a:t>
            </a:r>
          </a:p>
          <a:p>
            <a:pPr marL="685800" lvl="1" indent="-274320">
              <a:spcBef>
                <a:spcPts val="0"/>
              </a:spcBef>
              <a:buFont typeface="Arial" panose="020B0604020202020204" pitchFamily="34" charset="0"/>
              <a:buChar char="•"/>
            </a:pPr>
            <a:r>
              <a:rPr lang="en-US" sz="2400" dirty="0">
                <a:solidFill>
                  <a:schemeClr val="tx1"/>
                </a:solidFill>
              </a:rPr>
              <a:t>Total Faculty: 8,042</a:t>
            </a:r>
          </a:p>
          <a:p>
            <a:pPr marL="685800" lvl="1" indent="-274320">
              <a:spcBef>
                <a:spcPts val="0"/>
              </a:spcBef>
              <a:buFont typeface="Arial" panose="020B0604020202020204" pitchFamily="34" charset="0"/>
              <a:buChar char="•"/>
            </a:pPr>
            <a:endParaRPr lang="en-US" sz="2400" dirty="0">
              <a:solidFill>
                <a:schemeClr val="tx1"/>
              </a:solidFill>
            </a:endParaRPr>
          </a:p>
          <a:p>
            <a:pPr marL="685800" lvl="1" indent="-274320">
              <a:spcBef>
                <a:spcPts val="0"/>
              </a:spcBef>
              <a:buFont typeface="Arial" panose="020B0604020202020204" pitchFamily="34" charset="0"/>
              <a:buChar char="•"/>
            </a:pPr>
            <a:endParaRPr lang="en-US" sz="2400" dirty="0">
              <a:solidFill>
                <a:schemeClr val="tx1"/>
              </a:solidFill>
            </a:endParaRPr>
          </a:p>
          <a:p>
            <a:pPr marL="411480" lvl="1" indent="0">
              <a:spcBef>
                <a:spcPts val="0"/>
              </a:spcBef>
              <a:buNone/>
            </a:pPr>
            <a:endParaRPr lang="en-US" sz="1600" dirty="0">
              <a:solidFill>
                <a:schemeClr val="tx1"/>
              </a:solidFill>
            </a:endParaRPr>
          </a:p>
          <a:p>
            <a:pPr marL="411480" lvl="1" indent="0">
              <a:spcBef>
                <a:spcPts val="0"/>
              </a:spcBef>
              <a:buNone/>
            </a:pPr>
            <a:r>
              <a:rPr lang="en-US" sz="1200" dirty="0">
                <a:solidFill>
                  <a:schemeClr val="tx1"/>
                </a:solidFill>
              </a:rPr>
              <a:t>Sources: University Budget </a:t>
            </a:r>
          </a:p>
          <a:p>
            <a:pPr marL="411480" lvl="1" indent="0">
              <a:spcBef>
                <a:spcPts val="0"/>
              </a:spcBef>
              <a:buNone/>
            </a:pPr>
            <a:r>
              <a:rPr lang="en-US" sz="1200" dirty="0">
                <a:solidFill>
                  <a:schemeClr val="tx1"/>
                </a:solidFill>
              </a:rPr>
              <a:t>Office / Penn State Factbook</a:t>
            </a:r>
          </a:p>
          <a:p>
            <a:pPr>
              <a:spcBef>
                <a:spcPts val="0"/>
              </a:spcBef>
            </a:pPr>
            <a:endParaRPr lang="en-US" sz="2000" dirty="0">
              <a:solidFill>
                <a:schemeClr val="tx1"/>
              </a:solidFill>
            </a:endParaRPr>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THE </a:t>
            </a:r>
            <a:r>
              <a:rPr lang="en-US" sz="1100" dirty="0">
                <a:solidFill>
                  <a:prstClr val="black">
                    <a:tint val="75000"/>
                  </a:prstClr>
                </a:solidFill>
                <a:latin typeface="Franklin Gothic Book"/>
              </a:rPr>
              <a:t>VICE </a:t>
            </a:r>
            <a:r>
              <a:rPr lang="en-US" sz="1100" kern="1200" dirty="0">
                <a:solidFill>
                  <a:prstClr val="black">
                    <a:tint val="75000"/>
                  </a:prstClr>
                </a:solidFill>
                <a:latin typeface="Franklin Gothic Book"/>
              </a:rPr>
              <a:t>PROVOST FOR FACULTY AFFAIRS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315" y="2838817"/>
            <a:ext cx="2294901" cy="163054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0065" y="1175657"/>
            <a:ext cx="2356513" cy="156119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0065" y="2819707"/>
            <a:ext cx="2356513" cy="164965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5900" y="1159402"/>
            <a:ext cx="1587688" cy="1577445"/>
          </a:xfrm>
          <a:prstGeom prst="rect">
            <a:avLst/>
          </a:prstGeom>
        </p:spPr>
      </p:pic>
    </p:spTree>
    <p:extLst>
      <p:ext uri="{BB962C8B-B14F-4D97-AF65-F5344CB8AC3E}">
        <p14:creationId xmlns:p14="http://schemas.microsoft.com/office/powerpoint/2010/main" val="61011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239486"/>
            <a:ext cx="8723443" cy="1983631"/>
          </a:xfrm>
        </p:spPr>
        <p:txBody>
          <a:bodyPr>
            <a:noAutofit/>
          </a:bodyPr>
          <a:lstStyle/>
          <a:p>
            <a:r>
              <a:rPr lang="en-US" sz="4000" dirty="0"/>
              <a:t>Faculty Facts </a:t>
            </a:r>
            <a:r>
              <a:rPr lang="mr-IN" sz="4000" dirty="0"/>
              <a:t>–</a:t>
            </a:r>
            <a:r>
              <a:rPr lang="en-US" sz="4000" dirty="0"/>
              <a:t> By Tenure Status</a:t>
            </a:r>
            <a:br>
              <a:rPr lang="en-US" sz="4000" dirty="0"/>
            </a:b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THE </a:t>
            </a:r>
            <a:r>
              <a:rPr lang="en-US" sz="1100" dirty="0">
                <a:solidFill>
                  <a:prstClr val="black">
                    <a:tint val="75000"/>
                  </a:prstClr>
                </a:solidFill>
                <a:latin typeface="Franklin Gothic Book"/>
              </a:rPr>
              <a:t>VICE </a:t>
            </a:r>
            <a:r>
              <a:rPr lang="en-US" sz="1100" kern="1200" dirty="0">
                <a:solidFill>
                  <a:prstClr val="black">
                    <a:tint val="75000"/>
                  </a:prstClr>
                </a:solidFill>
                <a:latin typeface="Franklin Gothic Book"/>
              </a:rPr>
              <a:t>PROVOST FOR FACULTY AFFAIRS</a:t>
            </a:r>
          </a:p>
        </p:txBody>
      </p:sp>
      <p:sp>
        <p:nvSpPr>
          <p:cNvPr id="4" name="Content Placeholder 3"/>
          <p:cNvSpPr>
            <a:spLocks noGrp="1"/>
          </p:cNvSpPr>
          <p:nvPr>
            <p:ph idx="1"/>
          </p:nvPr>
        </p:nvSpPr>
        <p:spPr>
          <a:xfrm>
            <a:off x="-20476" y="4110955"/>
            <a:ext cx="2477069" cy="389988"/>
          </a:xfrm>
        </p:spPr>
        <p:txBody>
          <a:bodyPr>
            <a:normAutofit fontScale="77500" lnSpcReduction="20000"/>
          </a:bodyPr>
          <a:lstStyle/>
          <a:p>
            <a:pPr marL="411480" lvl="1" indent="0">
              <a:spcBef>
                <a:spcPts val="0"/>
              </a:spcBef>
              <a:buNone/>
            </a:pPr>
            <a:r>
              <a:rPr lang="en-US" sz="1600" dirty="0">
                <a:solidFill>
                  <a:schemeClr val="tx1"/>
                </a:solidFill>
              </a:rPr>
              <a:t>Sources: University Budget Office / Penn State Factbook</a:t>
            </a:r>
          </a:p>
          <a:p>
            <a:endParaRPr lang="en-US" dirty="0"/>
          </a:p>
        </p:txBody>
      </p:sp>
      <p:pic>
        <p:nvPicPr>
          <p:cNvPr id="3" name="Picture 2">
            <a:extLst>
              <a:ext uri="{FF2B5EF4-FFF2-40B4-BE49-F238E27FC236}">
                <a16:creationId xmlns:a16="http://schemas.microsoft.com/office/drawing/2014/main" id="{71780DD8-8B7C-46C1-9408-E3BC4DD0B4B3}"/>
              </a:ext>
            </a:extLst>
          </p:cNvPr>
          <p:cNvPicPr>
            <a:picLocks noChangeAspect="1"/>
          </p:cNvPicPr>
          <p:nvPr/>
        </p:nvPicPr>
        <p:blipFill>
          <a:blip r:embed="rId4"/>
          <a:srcRect/>
          <a:stretch/>
        </p:blipFill>
        <p:spPr>
          <a:xfrm>
            <a:off x="987897" y="1028063"/>
            <a:ext cx="7168206" cy="3087373"/>
          </a:xfrm>
          <a:prstGeom prst="rect">
            <a:avLst/>
          </a:prstGeom>
        </p:spPr>
      </p:pic>
    </p:spTree>
    <p:extLst>
      <p:ext uri="{BB962C8B-B14F-4D97-AF65-F5344CB8AC3E}">
        <p14:creationId xmlns:p14="http://schemas.microsoft.com/office/powerpoint/2010/main" val="83232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3" name="Title 2"/>
          <p:cNvSpPr>
            <a:spLocks noGrp="1"/>
          </p:cNvSpPr>
          <p:nvPr>
            <p:ph type="title"/>
          </p:nvPr>
        </p:nvSpPr>
        <p:spPr>
          <a:xfrm>
            <a:off x="457200" y="227263"/>
            <a:ext cx="8432800" cy="835966"/>
          </a:xfrm>
        </p:spPr>
        <p:txBody>
          <a:bodyPr>
            <a:normAutofit fontScale="90000"/>
          </a:bodyPr>
          <a:lstStyle/>
          <a:p>
            <a:r>
              <a:rPr lang="en-US" sz="4000" dirty="0"/>
              <a:t>Full-Time Focus on Faculty Affairs</a:t>
            </a:r>
          </a:p>
        </p:txBody>
      </p:sp>
      <p:pic>
        <p:nvPicPr>
          <p:cNvPr id="6" name="Picture 5"/>
          <p:cNvPicPr>
            <a:picLocks noChangeAspect="1"/>
          </p:cNvPicPr>
          <p:nvPr/>
        </p:nvPicPr>
        <p:blipFill>
          <a:blip r:embed="rId4"/>
          <a:stretch>
            <a:fillRect/>
          </a:stretch>
        </p:blipFill>
        <p:spPr>
          <a:xfrm>
            <a:off x="420557" y="1265958"/>
            <a:ext cx="2023367" cy="923544"/>
          </a:xfrm>
          <a:prstGeom prst="rect">
            <a:avLst/>
          </a:prstGeom>
        </p:spPr>
      </p:pic>
      <p:sp>
        <p:nvSpPr>
          <p:cNvPr id="8" name="Rectangle 7"/>
          <p:cNvSpPr/>
          <p:nvPr/>
        </p:nvSpPr>
        <p:spPr>
          <a:xfrm>
            <a:off x="682387" y="2180252"/>
            <a:ext cx="1446663" cy="1754326"/>
          </a:xfrm>
          <a:prstGeom prst="rect">
            <a:avLst/>
          </a:prstGeom>
        </p:spPr>
        <p:txBody>
          <a:bodyPr wrap="square">
            <a:spAutoFit/>
          </a:bodyPr>
          <a:lstStyle/>
          <a:p>
            <a:pPr algn="ctr"/>
            <a:r>
              <a:rPr lang="en-US" b="1" dirty="0"/>
              <a:t>Office of the Vice Provost for Faculty Affairs</a:t>
            </a:r>
          </a:p>
          <a:p>
            <a:pPr algn="ctr"/>
            <a:endParaRPr lang="en-US" b="1" dirty="0"/>
          </a:p>
          <a:p>
            <a:pPr algn="ctr"/>
            <a:r>
              <a:rPr lang="en-US" b="1" dirty="0"/>
              <a:t>vpfa.psu.edu</a:t>
            </a:r>
          </a:p>
        </p:txBody>
      </p:sp>
      <p:pic>
        <p:nvPicPr>
          <p:cNvPr id="2" name="Picture 1"/>
          <p:cNvPicPr>
            <a:picLocks noChangeAspect="1"/>
          </p:cNvPicPr>
          <p:nvPr/>
        </p:nvPicPr>
        <p:blipFill>
          <a:blip r:embed="rId5"/>
          <a:srcRect/>
          <a:stretch/>
        </p:blipFill>
        <p:spPr>
          <a:xfrm>
            <a:off x="3290048" y="1063228"/>
            <a:ext cx="4336274" cy="3529257"/>
          </a:xfrm>
          <a:prstGeom prst="rect">
            <a:avLst/>
          </a:prstGeom>
        </p:spPr>
      </p:pic>
    </p:spTree>
    <p:extLst>
      <p:ext uri="{BB962C8B-B14F-4D97-AF65-F5344CB8AC3E}">
        <p14:creationId xmlns:p14="http://schemas.microsoft.com/office/powerpoint/2010/main" val="315894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3" name="Title 2"/>
          <p:cNvSpPr>
            <a:spLocks noGrp="1"/>
          </p:cNvSpPr>
          <p:nvPr>
            <p:ph type="title"/>
          </p:nvPr>
        </p:nvSpPr>
        <p:spPr>
          <a:xfrm>
            <a:off x="431362" y="224743"/>
            <a:ext cx="8432800" cy="835966"/>
          </a:xfrm>
        </p:spPr>
        <p:txBody>
          <a:bodyPr>
            <a:normAutofit/>
          </a:bodyPr>
          <a:lstStyle/>
          <a:p>
            <a:r>
              <a:rPr lang="en-US" sz="4000" dirty="0"/>
              <a:t>A Closer Look</a:t>
            </a:r>
          </a:p>
        </p:txBody>
      </p:sp>
      <p:pic>
        <p:nvPicPr>
          <p:cNvPr id="6" name="Picture 5"/>
          <p:cNvPicPr>
            <a:picLocks noChangeAspect="1"/>
          </p:cNvPicPr>
          <p:nvPr/>
        </p:nvPicPr>
        <p:blipFill>
          <a:blip r:embed="rId4"/>
          <a:stretch>
            <a:fillRect/>
          </a:stretch>
        </p:blipFill>
        <p:spPr>
          <a:xfrm>
            <a:off x="420557" y="1265958"/>
            <a:ext cx="2023367" cy="923544"/>
          </a:xfrm>
          <a:prstGeom prst="rect">
            <a:avLst/>
          </a:prstGeom>
        </p:spPr>
      </p:pic>
      <p:sp>
        <p:nvSpPr>
          <p:cNvPr id="8" name="Rectangle 7"/>
          <p:cNvSpPr/>
          <p:nvPr/>
        </p:nvSpPr>
        <p:spPr>
          <a:xfrm>
            <a:off x="588715" y="2180252"/>
            <a:ext cx="1795031" cy="2031325"/>
          </a:xfrm>
          <a:prstGeom prst="rect">
            <a:avLst/>
          </a:prstGeom>
        </p:spPr>
        <p:txBody>
          <a:bodyPr wrap="square">
            <a:spAutoFit/>
          </a:bodyPr>
          <a:lstStyle/>
          <a:p>
            <a:pPr algn="ctr"/>
            <a:r>
              <a:rPr lang="en-US" b="1" dirty="0"/>
              <a:t>Office of the Vice Provost for Faculty Affairs</a:t>
            </a:r>
          </a:p>
          <a:p>
            <a:pPr algn="ctr"/>
            <a:endParaRPr lang="en-US" b="1" dirty="0"/>
          </a:p>
          <a:p>
            <a:pPr algn="ctr"/>
            <a:r>
              <a:rPr lang="en-US" b="1" dirty="0"/>
              <a:t>vpfa.psu.edu</a:t>
            </a:r>
          </a:p>
          <a:p>
            <a:pPr algn="ctr"/>
            <a:endParaRPr lang="en-US" b="1" dirty="0"/>
          </a:p>
          <a:p>
            <a:pPr algn="ctr"/>
            <a:r>
              <a:rPr lang="en-US" b="1" i="1" dirty="0"/>
              <a:t>policy.psu.edu</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133" y="1374128"/>
            <a:ext cx="2061213" cy="293301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8386" y="1374129"/>
            <a:ext cx="1910337" cy="294697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4764" y="1374128"/>
            <a:ext cx="1825770" cy="2933011"/>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86444" y="1003974"/>
            <a:ext cx="5954090" cy="318719"/>
          </a:xfrm>
          <a:prstGeom prst="rect">
            <a:avLst/>
          </a:prstGeom>
        </p:spPr>
      </p:pic>
    </p:spTree>
    <p:extLst>
      <p:ext uri="{BB962C8B-B14F-4D97-AF65-F5344CB8AC3E}">
        <p14:creationId xmlns:p14="http://schemas.microsoft.com/office/powerpoint/2010/main" val="195298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3" name="Title 2"/>
          <p:cNvSpPr>
            <a:spLocks noGrp="1"/>
          </p:cNvSpPr>
          <p:nvPr>
            <p:ph type="title"/>
          </p:nvPr>
        </p:nvSpPr>
        <p:spPr>
          <a:xfrm>
            <a:off x="457200" y="112143"/>
            <a:ext cx="8432800" cy="1007632"/>
          </a:xfrm>
        </p:spPr>
        <p:txBody>
          <a:bodyPr>
            <a:normAutofit/>
          </a:bodyPr>
          <a:lstStyle/>
          <a:p>
            <a:r>
              <a:rPr lang="en-US" sz="4000" dirty="0"/>
              <a:t>Let’s Get Started!</a:t>
            </a:r>
          </a:p>
        </p:txBody>
      </p:sp>
      <p:sp>
        <p:nvSpPr>
          <p:cNvPr id="6" name="Content Placeholder 5"/>
          <p:cNvSpPr>
            <a:spLocks noGrp="1"/>
          </p:cNvSpPr>
          <p:nvPr>
            <p:ph idx="1"/>
          </p:nvPr>
        </p:nvSpPr>
        <p:spPr>
          <a:xfrm>
            <a:off x="638827" y="1242204"/>
            <a:ext cx="6370812" cy="1842190"/>
          </a:xfrm>
        </p:spPr>
        <p:txBody>
          <a:bodyPr>
            <a:noAutofit/>
          </a:bodyPr>
          <a:lstStyle/>
          <a:p>
            <a:pPr marL="0" indent="0">
              <a:spcBef>
                <a:spcPts val="600"/>
              </a:spcBef>
              <a:buNone/>
            </a:pPr>
            <a:r>
              <a:rPr lang="en-US" sz="2400" b="1" dirty="0">
                <a:solidFill>
                  <a:schemeClr val="tx1"/>
                </a:solidFill>
              </a:rPr>
              <a:t>“Housekeeping” Notes:</a:t>
            </a:r>
          </a:p>
          <a:p>
            <a:pPr marL="685800" lvl="1" indent="-274320">
              <a:spcBef>
                <a:spcPts val="0"/>
              </a:spcBef>
              <a:buFont typeface="Arial" panose="020B0604020202020204" pitchFamily="34" charset="0"/>
              <a:buChar char="•"/>
            </a:pPr>
            <a:endParaRPr lang="en-US" sz="2400" dirty="0">
              <a:solidFill>
                <a:schemeClr val="tx1"/>
              </a:solidFill>
            </a:endParaRPr>
          </a:p>
          <a:p>
            <a:pPr marL="685800" lvl="1" indent="-274320">
              <a:spcBef>
                <a:spcPts val="0"/>
              </a:spcBef>
              <a:buFont typeface="Arial" panose="020B0604020202020204" pitchFamily="34" charset="0"/>
              <a:buChar char="•"/>
            </a:pPr>
            <a:r>
              <a:rPr lang="en-US" sz="2400" dirty="0">
                <a:solidFill>
                  <a:schemeClr val="tx1"/>
                </a:solidFill>
              </a:rPr>
              <a:t>Scheduled breaks</a:t>
            </a:r>
          </a:p>
          <a:p>
            <a:pPr marL="685800" lvl="1" indent="-274320">
              <a:spcBef>
                <a:spcPts val="0"/>
              </a:spcBef>
              <a:buFont typeface="Arial" panose="020B0604020202020204" pitchFamily="34" charset="0"/>
              <a:buChar char="•"/>
            </a:pPr>
            <a:r>
              <a:rPr lang="en-US" sz="2400" dirty="0">
                <a:solidFill>
                  <a:schemeClr val="tx1"/>
                </a:solidFill>
              </a:rPr>
              <a:t>Questions and comments</a:t>
            </a:r>
          </a:p>
          <a:p>
            <a:pPr marL="411480" lvl="1" indent="0">
              <a:spcBef>
                <a:spcPts val="0"/>
              </a:spcBef>
              <a:buNone/>
            </a:pPr>
            <a:endParaRPr lang="en-US" sz="2400" dirty="0">
              <a:solidFill>
                <a:schemeClr val="tx1"/>
              </a:solidFill>
            </a:endParaRPr>
          </a:p>
          <a:p>
            <a:pPr>
              <a:spcBef>
                <a:spcPts val="0"/>
              </a:spcBef>
            </a:pPr>
            <a:endParaRPr lang="en-US" sz="2000" dirty="0">
              <a:solidFill>
                <a:schemeClr val="tx1"/>
              </a:solidFill>
            </a:endParaRPr>
          </a:p>
        </p:txBody>
      </p:sp>
      <p:sp>
        <p:nvSpPr>
          <p:cNvPr id="9" name="Content Placeholder 5"/>
          <p:cNvSpPr txBox="1">
            <a:spLocks/>
          </p:cNvSpPr>
          <p:nvPr/>
        </p:nvSpPr>
        <p:spPr>
          <a:xfrm>
            <a:off x="638827" y="2964346"/>
            <a:ext cx="6359436" cy="12823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b="1" dirty="0">
                <a:solidFill>
                  <a:schemeClr val="tx1"/>
                </a:solidFill>
              </a:rPr>
              <a:t>Our First Speaker: </a:t>
            </a:r>
            <a:r>
              <a:rPr lang="en-US" sz="2400" dirty="0">
                <a:solidFill>
                  <a:schemeClr val="tx1"/>
                </a:solidFill>
              </a:rPr>
              <a:t>Dr. Nick Jones, Penn State Executive Vice President and Provost</a:t>
            </a:r>
            <a:endParaRPr lang="en-US" sz="2000" dirty="0">
              <a:solidFill>
                <a:schemeClr val="tx1"/>
              </a:solidFill>
            </a:endParaRPr>
          </a:p>
        </p:txBody>
      </p:sp>
      <p:pic>
        <p:nvPicPr>
          <p:cNvPr id="2" name="Picture 1"/>
          <p:cNvPicPr>
            <a:picLocks noChangeAspect="1"/>
          </p:cNvPicPr>
          <p:nvPr/>
        </p:nvPicPr>
        <p:blipFill>
          <a:blip r:embed="rId4"/>
          <a:stretch>
            <a:fillRect/>
          </a:stretch>
        </p:blipFill>
        <p:spPr>
          <a:xfrm>
            <a:off x="5671033" y="1067372"/>
            <a:ext cx="3218967" cy="1469263"/>
          </a:xfrm>
          <a:prstGeom prst="rect">
            <a:avLst/>
          </a:prstGeom>
        </p:spPr>
      </p:pic>
      <p:sp>
        <p:nvSpPr>
          <p:cNvPr id="4" name="Rectangle 3"/>
          <p:cNvSpPr/>
          <p:nvPr/>
        </p:nvSpPr>
        <p:spPr>
          <a:xfrm>
            <a:off x="6349042" y="2387084"/>
            <a:ext cx="2260119" cy="369332"/>
          </a:xfrm>
          <a:prstGeom prst="rect">
            <a:avLst/>
          </a:prstGeom>
        </p:spPr>
        <p:txBody>
          <a:bodyPr wrap="square">
            <a:spAutoFit/>
          </a:bodyPr>
          <a:lstStyle/>
          <a:p>
            <a:pPr algn="ctr"/>
            <a:r>
              <a:rPr lang="en-US" b="1" dirty="0"/>
              <a:t>vpfa.psu.edu</a:t>
            </a:r>
          </a:p>
        </p:txBody>
      </p:sp>
    </p:spTree>
    <p:extLst>
      <p:ext uri="{BB962C8B-B14F-4D97-AF65-F5344CB8AC3E}">
        <p14:creationId xmlns:p14="http://schemas.microsoft.com/office/powerpoint/2010/main" val="3879353436"/>
      </p:ext>
    </p:extLst>
  </p:cSld>
  <p:clrMapOvr>
    <a:masterClrMapping/>
  </p:clrMapOvr>
</p:sld>
</file>

<file path=ppt/theme/theme1.xml><?xml version="1.0" encoding="utf-8"?>
<a:theme xmlns:a="http://schemas.openxmlformats.org/drawingml/2006/main" name="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8E53513A328D409F55B8FAAF09E099" ma:contentTypeVersion="2" ma:contentTypeDescription="Create a new document." ma:contentTypeScope="" ma:versionID="02831a0a59516ae1ac15c7f102f62a47">
  <xsd:schema xmlns:xsd="http://www.w3.org/2001/XMLSchema" xmlns:xs="http://www.w3.org/2001/XMLSchema" xmlns:p="http://schemas.microsoft.com/office/2006/metadata/properties" xmlns:ns2="b976cd16-1b43-4e42-83b0-1309c2c7e012" targetNamespace="http://schemas.microsoft.com/office/2006/metadata/properties" ma:root="true" ma:fieldsID="e7b513f10c04c725e264c575c1d32096" ns2:_="">
    <xsd:import namespace="b976cd16-1b43-4e42-83b0-1309c2c7e01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6cd16-1b43-4e42-83b0-1309c2c7e0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9B0950-672A-440B-9AE3-623B17C076D0}">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9b80e145-7f39-4cce-b421-a16eaa22d21f"/>
    <ds:schemaRef ds:uri="http://www.w3.org/XML/1998/namespace"/>
  </ds:schemaRefs>
</ds:datastoreItem>
</file>

<file path=customXml/itemProps2.xml><?xml version="1.0" encoding="utf-8"?>
<ds:datastoreItem xmlns:ds="http://schemas.openxmlformats.org/officeDocument/2006/customXml" ds:itemID="{A2A1DF8A-53DD-432A-9C5C-03000D2D75EB}">
  <ds:schemaRefs>
    <ds:schemaRef ds:uri="http://schemas.microsoft.com/sharepoint/v3/contenttype/forms"/>
  </ds:schemaRefs>
</ds:datastoreItem>
</file>

<file path=customXml/itemProps3.xml><?xml version="1.0" encoding="utf-8"?>
<ds:datastoreItem xmlns:ds="http://schemas.openxmlformats.org/officeDocument/2006/customXml" ds:itemID="{46378C69-5E3F-4D4C-A956-EC7E921DA695}"/>
</file>

<file path=docProps/app.xml><?xml version="1.0" encoding="utf-8"?>
<Properties xmlns="http://schemas.openxmlformats.org/officeDocument/2006/extended-properties" xmlns:vt="http://schemas.openxmlformats.org/officeDocument/2006/docPropsVTypes">
  <Template/>
  <TotalTime>9827</TotalTime>
  <Words>1510</Words>
  <Application>Microsoft Office PowerPoint</Application>
  <PresentationFormat>On-screen Show (16:9)</PresentationFormat>
  <Paragraphs>134</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Franklin Gothic Book</vt:lpstr>
      <vt:lpstr>Rockwell</vt:lpstr>
      <vt:lpstr>PSLH master</vt:lpstr>
      <vt:lpstr>2_PSLH master</vt:lpstr>
      <vt:lpstr> Welcome to Penn State’s  2020 New Faculty Orientation </vt:lpstr>
      <vt:lpstr>Today’s Agenda  </vt:lpstr>
      <vt:lpstr>Faculty Facts – Who We Are  </vt:lpstr>
      <vt:lpstr>Faculty Facts – By Tenure Status  </vt:lpstr>
      <vt:lpstr>Full-Time Focus on Faculty Affairs</vt:lpstr>
      <vt:lpstr>A Closer Look</vt:lpstr>
      <vt:lpstr>Let’s Get Started!</vt:lpstr>
    </vt:vector>
  </TitlesOfParts>
  <Manager/>
  <Company>Penn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New Faculty Orientation - Bieschke</dc:title>
  <dc:subject/>
  <dc:creator>kxb11@psu.edu</dc:creator>
  <cp:keywords>Faculty Affairs</cp:keywords>
  <dc:description/>
  <cp:lastModifiedBy>Blumenthal, Wendy J</cp:lastModifiedBy>
  <cp:revision>767</cp:revision>
  <cp:lastPrinted>2015-01-14T16:17:38Z</cp:lastPrinted>
  <dcterms:created xsi:type="dcterms:W3CDTF">2014-01-15T19:58:58Z</dcterms:created>
  <dcterms:modified xsi:type="dcterms:W3CDTF">2020-08-20T13:08:52Z</dcterms:modified>
  <cp:category>Faculty Affairs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0x010100608E53513A328D409F55B8FAAF09E099</vt:lpwstr>
  </property>
</Properties>
</file>