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722" r:id="rId5"/>
  </p:sldMasterIdLst>
  <p:notesMasterIdLst>
    <p:notesMasterId r:id="rId22"/>
  </p:notesMasterIdLst>
  <p:handoutMasterIdLst>
    <p:handoutMasterId r:id="rId23"/>
  </p:handoutMasterIdLst>
  <p:sldIdLst>
    <p:sldId id="495" r:id="rId6"/>
    <p:sldId id="500" r:id="rId7"/>
    <p:sldId id="503" r:id="rId8"/>
    <p:sldId id="511" r:id="rId9"/>
    <p:sldId id="512" r:id="rId10"/>
    <p:sldId id="513" r:id="rId11"/>
    <p:sldId id="520" r:id="rId12"/>
    <p:sldId id="521" r:id="rId13"/>
    <p:sldId id="519" r:id="rId14"/>
    <p:sldId id="514" r:id="rId15"/>
    <p:sldId id="515" r:id="rId16"/>
    <p:sldId id="516" r:id="rId17"/>
    <p:sldId id="517" r:id="rId18"/>
    <p:sldId id="518" r:id="rId19"/>
    <p:sldId id="505" r:id="rId20"/>
    <p:sldId id="464"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0">
          <p15:clr>
            <a:srgbClr val="A4A3A4"/>
          </p15:clr>
        </p15:guide>
        <p15:guide id="2" pos="28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4" autoAdjust="0"/>
    <p:restoredTop sz="71469" autoAdjust="0"/>
  </p:normalViewPr>
  <p:slideViewPr>
    <p:cSldViewPr snapToGrid="0" snapToObjects="1">
      <p:cViewPr varScale="1">
        <p:scale>
          <a:sx n="81" d="100"/>
          <a:sy n="81" d="100"/>
        </p:scale>
        <p:origin x="1234" y="62"/>
      </p:cViewPr>
      <p:guideLst>
        <p:guide orient="horz" pos="1610"/>
        <p:guide pos="2886"/>
      </p:guideLst>
    </p:cSldViewPr>
  </p:slideViewPr>
  <p:outlineViewPr>
    <p:cViewPr>
      <p:scale>
        <a:sx n="33" d="100"/>
        <a:sy n="33" d="100"/>
      </p:scale>
      <p:origin x="0" y="-1920"/>
    </p:cViewPr>
  </p:outlineViewPr>
  <p:notesTextViewPr>
    <p:cViewPr>
      <p:scale>
        <a:sx n="72" d="100"/>
        <a:sy n="72" d="100"/>
      </p:scale>
      <p:origin x="0" y="0"/>
    </p:cViewPr>
  </p:notesTextViewPr>
  <p:sorterViewPr>
    <p:cViewPr>
      <p:scale>
        <a:sx n="120" d="100"/>
        <a:sy n="120" d="100"/>
      </p:scale>
      <p:origin x="0" y="-5814"/>
    </p:cViewPr>
  </p:sorterViewPr>
  <p:notesViewPr>
    <p:cSldViewPr snapToGrid="0" snapToObjects="1">
      <p:cViewPr varScale="1">
        <p:scale>
          <a:sx n="62" d="100"/>
          <a:sy n="62" d="100"/>
        </p:scale>
        <p:origin x="256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umenthal, Wendy J" userId="7243bebc-f072-4a94-8e2d-a01cc175bf25" providerId="ADAL" clId="{0DEE6C9C-E349-4469-B946-869EEB514320}"/>
    <pc:docChg chg="modSld">
      <pc:chgData name="Blumenthal, Wendy J" userId="7243bebc-f072-4a94-8e2d-a01cc175bf25" providerId="ADAL" clId="{0DEE6C9C-E349-4469-B946-869EEB514320}" dt="2020-08-19T15:30:29.872" v="0" actId="20577"/>
      <pc:docMkLst>
        <pc:docMk/>
      </pc:docMkLst>
      <pc:sldChg chg="modSp mod">
        <pc:chgData name="Blumenthal, Wendy J" userId="7243bebc-f072-4a94-8e2d-a01cc175bf25" providerId="ADAL" clId="{0DEE6C9C-E349-4469-B946-869EEB514320}" dt="2020-08-19T15:30:29.872" v="0" actId="20577"/>
        <pc:sldMkLst>
          <pc:docMk/>
          <pc:sldMk cId="75860300" sldId="519"/>
        </pc:sldMkLst>
        <pc:spChg chg="mod">
          <ac:chgData name="Blumenthal, Wendy J" userId="7243bebc-f072-4a94-8e2d-a01cc175bf25" providerId="ADAL" clId="{0DEE6C9C-E349-4469-B946-869EEB514320}" dt="2020-08-19T15:30:29.872" v="0" actId="20577"/>
          <ac:spMkLst>
            <pc:docMk/>
            <pc:sldMk cId="75860300" sldId="519"/>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E3B4C0-1011-0B4A-BB54-31DF571664C0}" type="datetimeFigureOut">
              <a:rPr lang="en-US"/>
              <a:t>8/19/2020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8D9969-7CC6-6840-8DAC-E43D0366181D}" type="slidenum">
              <a:rPr/>
              <a:t>‹#›</a:t>
            </a:fld>
            <a:endParaRPr lang="en-US" dirty="0"/>
          </a:p>
        </p:txBody>
      </p:sp>
    </p:spTree>
    <p:extLst>
      <p:ext uri="{BB962C8B-B14F-4D97-AF65-F5344CB8AC3E}">
        <p14:creationId xmlns:p14="http://schemas.microsoft.com/office/powerpoint/2010/main" val="31731327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1C7CA-DF79-8846-9F95-E49BAB9BBD04}" type="datetimeFigureOut">
              <a:rPr lang="en-US"/>
              <a:t>8/19/2020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AE732A-A94D-7948-AC8A-EA6E2776516F}" type="slidenum">
              <a:rPr/>
              <a:t>‹#›</a:t>
            </a:fld>
            <a:endParaRPr lang="en-US" dirty="0"/>
          </a:p>
        </p:txBody>
      </p:sp>
    </p:spTree>
    <p:extLst>
      <p:ext uri="{BB962C8B-B14F-4D97-AF65-F5344CB8AC3E}">
        <p14:creationId xmlns:p14="http://schemas.microsoft.com/office/powerpoint/2010/main" val="49291394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Slide 1: Title/Introduction</a:t>
            </a: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I know it’s been a busy day, with a lot of information conveyed to you. It’s a bit like “drinking from a fire hose.” Thank you for your continued time, attention, and participation today.</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Here’s how I plan to use this time:</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First, I want to offer some reminders about material I covered briefly this morning – regarding the work of my office and the composition of Penn State’s faculty, of which you all are now a part. </a:t>
            </a:r>
          </a:p>
          <a:p>
            <a:pPr mar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Then, I want to discuss some key topics – Performance Reviews and Promotion and Tenure – and allow time for your comments and questions.</a:t>
            </a:r>
          </a:p>
          <a:p>
            <a:endParaRPr lang="en-US" sz="1200" kern="1200" baseline="0" dirty="0">
              <a:solidFill>
                <a:schemeClr val="tx1"/>
              </a:solidFill>
              <a:effectLst/>
              <a:latin typeface="Arial" panose="020B0604020202020204" pitchFamily="34" charset="0"/>
              <a:ea typeface="Arial" charset="0"/>
              <a:cs typeface="Arial" panose="020B0604020202020204" pitchFamily="34" charset="0"/>
            </a:endParaRPr>
          </a:p>
          <a:p>
            <a:endParaRPr lang="en-US" sz="1200" kern="1200" dirty="0">
              <a:solidFill>
                <a:schemeClr val="tx1"/>
              </a:solidFill>
              <a:effectLst/>
              <a:latin typeface="Arial" charset="0"/>
              <a:ea typeface="Arial" charset="0"/>
              <a:cs typeface="Arial" charset="0"/>
            </a:endParaRPr>
          </a:p>
          <a:p>
            <a:endParaRPr lang="en-US" sz="1400" b="0" kern="1200" baseline="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a:t>
            </a:fld>
            <a:endParaRPr lang="en-US" dirty="0"/>
          </a:p>
        </p:txBody>
      </p:sp>
    </p:spTree>
    <p:extLst>
      <p:ext uri="{BB962C8B-B14F-4D97-AF65-F5344CB8AC3E}">
        <p14:creationId xmlns:p14="http://schemas.microsoft.com/office/powerpoint/2010/main" val="418591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10: Promotion and Tenure</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Policy AC23</a:t>
            </a: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All of you here today have tenure-line appointments so I want to highlight a few key elements of Policy AC23, Promotion and Tenure Procedures and Regulations:</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policy provides guidance on determining the criteria, procedures, and conditions of the review of University academic personnel and for the awarding of promotion and tenure.</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policy is useful to review. You will also want to review two documents on my website: The Administrative Guidelines for Policy AC23 and the Promotion and Tenure FAQ. These documents are updated annually.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list of members serving on the University Promotion and Tenure Review Committee is also posted on this webpage.</a:t>
            </a:r>
          </a:p>
        </p:txBody>
      </p:sp>
      <p:sp>
        <p:nvSpPr>
          <p:cNvPr id="4" name="Slide Number Placeholder 3"/>
          <p:cNvSpPr>
            <a:spLocks noGrp="1"/>
          </p:cNvSpPr>
          <p:nvPr>
            <p:ph type="sldNum" sz="quarter" idx="10"/>
          </p:nvPr>
        </p:nvSpPr>
        <p:spPr/>
        <p:txBody>
          <a:bodyPr/>
          <a:lstStyle/>
          <a:p>
            <a:fld id="{72AE732A-A94D-7948-AC8A-EA6E2776516F}" type="slidenum">
              <a:rPr lang="en-US" smtClean="0"/>
              <a:t>10</a:t>
            </a:fld>
            <a:endParaRPr lang="en-US" dirty="0"/>
          </a:p>
        </p:txBody>
      </p:sp>
    </p:spTree>
    <p:extLst>
      <p:ext uri="{BB962C8B-B14F-4D97-AF65-F5344CB8AC3E}">
        <p14:creationId xmlns:p14="http://schemas.microsoft.com/office/powerpoint/2010/main" val="23039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BIESCHKE – Slide 11: Promotion and Tenure: Three Levels of Review</a:t>
            </a:r>
          </a:p>
          <a:p>
            <a:endParaRPr lang="en-US" sz="1200" b="1" kern="1200" baseline="0" dirty="0">
              <a:solidFill>
                <a:schemeClr val="tx1"/>
              </a:solidFill>
              <a:effectLst/>
              <a:latin typeface="Arial" panose="020B0604020202020204" pitchFamily="34" charset="0"/>
              <a:ea typeface="+mn-ea"/>
              <a:cs typeface="Arial" panose="020B0604020202020204" pitchFamily="34" charset="0"/>
            </a:endParaRPr>
          </a:p>
          <a:p>
            <a:r>
              <a:rPr lang="en-US" sz="1200" b="0" kern="1200" baseline="0" dirty="0">
                <a:solidFill>
                  <a:schemeClr val="tx1"/>
                </a:solidFill>
                <a:effectLst/>
                <a:latin typeface="Arial" panose="020B0604020202020204" pitchFamily="34" charset="0"/>
                <a:ea typeface="+mn-ea"/>
                <a:cs typeface="Arial" panose="020B0604020202020204" pitchFamily="34" charset="0"/>
              </a:rPr>
              <a:t>There are three levels of review and it’s important to note that there are three sets of guidelines to accompany each level of review. Each set is consistent with AC-23, our policy for promotion and tenure of tenure-line faculty members. </a:t>
            </a:r>
          </a:p>
          <a:p>
            <a:r>
              <a:rPr lang="en-US" sz="1200" b="1"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Level One: Department/Campus –</a:t>
            </a:r>
            <a:r>
              <a:rPr lang="en-US" sz="1200" kern="1200" dirty="0">
                <a:solidFill>
                  <a:schemeClr val="tx1"/>
                </a:solidFill>
                <a:effectLst/>
                <a:latin typeface="Arial" panose="020B0604020202020204" pitchFamily="34" charset="0"/>
                <a:ea typeface="+mn-ea"/>
                <a:cs typeface="Arial" panose="020B0604020202020204" pitchFamily="34" charset="0"/>
              </a:rPr>
              <a:t> Most familiar with candidate’s discipline and quality and quantity standards. At this level, your materials will be reviewed by a committee elected at the unit level as well as the leader of the unit (e.g., DAA/Department Head). </a:t>
            </a: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Level Two: College –</a:t>
            </a:r>
            <a:r>
              <a:rPr lang="en-US" sz="1200" kern="1200" dirty="0">
                <a:solidFill>
                  <a:schemeClr val="tx1"/>
                </a:solidFill>
                <a:effectLst/>
                <a:latin typeface="Arial" panose="020B0604020202020204" pitchFamily="34" charset="0"/>
                <a:ea typeface="+mn-ea"/>
                <a:cs typeface="Arial" panose="020B0604020202020204" pitchFamily="34" charset="0"/>
              </a:rPr>
              <a:t> Evaluates using a specific college’s criteria and expectations. Similarly, you will be reviewed by a committee elected by the larger unit as well as the unit leader (e.g., Chancellor, Dean).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effectLst/>
                <a:latin typeface="Arial" panose="020B0604020202020204" pitchFamily="34" charset="0"/>
                <a:ea typeface="+mn-ea"/>
                <a:cs typeface="Arial" panose="020B0604020202020204" pitchFamily="34" charset="0"/>
              </a:rPr>
              <a:t>Level Three: University –</a:t>
            </a:r>
            <a:r>
              <a:rPr lang="en-US" sz="1200" kern="1200" dirty="0">
                <a:solidFill>
                  <a:schemeClr val="tx1"/>
                </a:solidFill>
                <a:effectLst/>
                <a:latin typeface="Arial" panose="020B0604020202020204" pitchFamily="34" charset="0"/>
                <a:ea typeface="+mn-ea"/>
                <a:cs typeface="Arial" panose="020B0604020202020204" pitchFamily="34" charset="0"/>
              </a:rPr>
              <a:t> Focused on ensuring compliance with college and institutional standards and consistency of excellence across Penn State. Again, your materials will be reviewed by a committee elected by your peers as well as the unit leader, which in your case is the Provost and, ultimately, the President of the University.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p>
            <a:endParaRPr lang="en-US" sz="2400" dirty="0">
              <a:solidFill>
                <a:schemeClr val="tx1"/>
              </a:solidFill>
            </a:endParaRPr>
          </a:p>
          <a:p>
            <a:br>
              <a:rPr lang="en-US" sz="800" kern="1200" baseline="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11</a:t>
            </a:fld>
            <a:endParaRPr lang="en-US" dirty="0"/>
          </a:p>
        </p:txBody>
      </p:sp>
    </p:spTree>
    <p:extLst>
      <p:ext uri="{BB962C8B-B14F-4D97-AF65-F5344CB8AC3E}">
        <p14:creationId xmlns:p14="http://schemas.microsoft.com/office/powerpoint/2010/main" val="1779375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12: Promotion and Tenure</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Criteria</a:t>
            </a: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b="1" kern="1200" dirty="0">
                <a:solidFill>
                  <a:schemeClr val="tx1"/>
                </a:solidFill>
                <a:effectLst/>
                <a:latin typeface="Arial" panose="020B0604020202020204" pitchFamily="34" charset="0"/>
                <a:ea typeface="Arial" charset="0"/>
                <a:cs typeface="Arial" panose="020B0604020202020204" pitchFamily="34" charset="0"/>
              </a:rPr>
              <a:t>Here’s a snapshot</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of the key areas of Promotion and Tenure-related evaluation and assessment:</a:t>
            </a:r>
          </a:p>
          <a:p>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pPr marL="285750" indent="-285750">
              <a:buFont typeface="Arial" charset="0"/>
              <a:buChar char="•"/>
            </a:pPr>
            <a:r>
              <a:rPr lang="en-US" sz="1200" dirty="0">
                <a:solidFill>
                  <a:schemeClr val="tx1"/>
                </a:solidFill>
                <a:latin typeface="Arial" panose="020B0604020202020204" pitchFamily="34" charset="0"/>
                <a:ea typeface="Arial" charset="0"/>
                <a:cs typeface="Arial" panose="020B0604020202020204" pitchFamily="34" charset="0"/>
              </a:rPr>
              <a:t>Scholarship of Teaching and Learning (SOTL)</a:t>
            </a:r>
          </a:p>
          <a:p>
            <a:pPr marL="285750" indent="-285750">
              <a:buFont typeface="Arial" charset="0"/>
              <a:buChar char="•"/>
            </a:pPr>
            <a:r>
              <a:rPr lang="en-US" sz="1200" dirty="0">
                <a:solidFill>
                  <a:schemeClr val="tx1"/>
                </a:solidFill>
                <a:latin typeface="Arial" panose="020B0604020202020204" pitchFamily="34" charset="0"/>
                <a:ea typeface="Arial" charset="0"/>
                <a:cs typeface="Arial" panose="020B0604020202020204" pitchFamily="34" charset="0"/>
              </a:rPr>
              <a:t>Scholarship of Research and Creative Accomplishments</a:t>
            </a:r>
          </a:p>
          <a:p>
            <a:pPr marL="285750" indent="-285750">
              <a:buFont typeface="Arial" charset="0"/>
              <a:buChar char="•"/>
            </a:pPr>
            <a:r>
              <a:rPr lang="en-US" sz="1200" dirty="0">
                <a:solidFill>
                  <a:schemeClr val="tx1"/>
                </a:solidFill>
                <a:latin typeface="Arial" panose="020B0604020202020204" pitchFamily="34" charset="0"/>
                <a:ea typeface="Arial" charset="0"/>
                <a:cs typeface="Arial" panose="020B0604020202020204" pitchFamily="34" charset="0"/>
              </a:rPr>
              <a:t>Service and scholarship of service to the University, society, and one’s profession</a:t>
            </a:r>
          </a:p>
          <a:p>
            <a:pPr marL="285750" marR="0" lvl="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200" b="1" dirty="0">
                <a:solidFill>
                  <a:schemeClr val="tx1"/>
                </a:solidFill>
                <a:latin typeface="Arial" panose="020B0604020202020204" pitchFamily="34" charset="0"/>
                <a:ea typeface="Arial" charset="0"/>
                <a:cs typeface="Arial" panose="020B0604020202020204" pitchFamily="34" charset="0"/>
              </a:rPr>
              <a:t>Important: </a:t>
            </a:r>
            <a:r>
              <a:rPr lang="en-US" sz="1200" kern="1200" dirty="0">
                <a:solidFill>
                  <a:schemeClr val="tx1"/>
                </a:solidFill>
                <a:effectLst/>
                <a:latin typeface="Arial" panose="020B0604020202020204" pitchFamily="34" charset="0"/>
                <a:ea typeface="+mn-ea"/>
                <a:cs typeface="Arial" panose="020B0604020202020204" pitchFamily="34" charset="0"/>
              </a:rPr>
              <a:t>The 2019-2020 Administrative Guidelines for Policy AC23 are posted on the VPFA website </a:t>
            </a:r>
            <a:r>
              <a:rPr lang="en-US" sz="1200" b="1" kern="1200" dirty="0">
                <a:solidFill>
                  <a:schemeClr val="tx1"/>
                </a:solidFill>
                <a:effectLst/>
                <a:latin typeface="Arial" panose="020B0604020202020204" pitchFamily="34" charset="0"/>
                <a:ea typeface="+mn-ea"/>
                <a:cs typeface="Arial" panose="020B0604020202020204" pitchFamily="34" charset="0"/>
              </a:rPr>
              <a:t>–</a:t>
            </a:r>
            <a:r>
              <a:rPr lang="en-US" sz="1200" kern="1200" dirty="0">
                <a:solidFill>
                  <a:schemeClr val="tx1"/>
                </a:solidFill>
                <a:effectLst/>
                <a:latin typeface="Arial" panose="020B0604020202020204" pitchFamily="34" charset="0"/>
                <a:ea typeface="+mn-ea"/>
                <a:cs typeface="Arial" panose="020B0604020202020204" pitchFamily="34" charset="0"/>
              </a:rPr>
              <a:t> more</a:t>
            </a:r>
            <a:r>
              <a:rPr lang="en-US" sz="1200" kern="1200" baseline="0" dirty="0">
                <a:solidFill>
                  <a:schemeClr val="tx1"/>
                </a:solidFill>
                <a:effectLst/>
                <a:latin typeface="Arial" panose="020B0604020202020204" pitchFamily="34" charset="0"/>
                <a:ea typeface="+mn-ea"/>
                <a:cs typeface="Arial" panose="020B0604020202020204" pitchFamily="34" charset="0"/>
              </a:rPr>
              <a:t> than 60 </a:t>
            </a:r>
            <a:r>
              <a:rPr lang="en-US" sz="1200" kern="1200" dirty="0">
                <a:solidFill>
                  <a:schemeClr val="tx1"/>
                </a:solidFill>
                <a:effectLst/>
                <a:latin typeface="Arial" panose="020B0604020202020204" pitchFamily="34" charset="0"/>
                <a:ea typeface="+mn-ea"/>
                <a:cs typeface="Arial" panose="020B0604020202020204" pitchFamily="34" charset="0"/>
              </a:rPr>
              <a:t>pages of vital information and forms related to all of these area, including an appendix on dossier sections and format. The document can be found on the site’s Promotion and Tenure page; it’s the third one under the “Key Policies and Guidelines” header. </a:t>
            </a:r>
          </a:p>
          <a:p>
            <a:pPr marL="0" indent="0">
              <a:buFont typeface="Arial" charset="0"/>
              <a:buNone/>
            </a:pPr>
            <a:br>
              <a:rPr lang="en-US" sz="1400" kern="1200" baseline="0" dirty="0">
                <a:solidFill>
                  <a:schemeClr val="tx1"/>
                </a:solidFill>
                <a:effectLst/>
                <a:latin typeface="Arial" charset="0"/>
                <a:ea typeface="Arial" charset="0"/>
                <a:cs typeface="Arial" charset="0"/>
              </a:rPr>
            </a:br>
            <a:endParaRPr lang="en-US" sz="140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12</a:t>
            </a:fld>
            <a:endParaRPr lang="en-US" dirty="0"/>
          </a:p>
        </p:txBody>
      </p:sp>
    </p:spTree>
    <p:extLst>
      <p:ext uri="{BB962C8B-B14F-4D97-AF65-F5344CB8AC3E}">
        <p14:creationId xmlns:p14="http://schemas.microsoft.com/office/powerpoint/2010/main" val="199140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13: Promotion and Tenure: Additional, Periodic</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a:t>
            </a:r>
            <a:r>
              <a:rPr lang="en-US" sz="1200" b="1" kern="1200" dirty="0">
                <a:solidFill>
                  <a:schemeClr val="tx1"/>
                </a:solidFill>
                <a:effectLst/>
                <a:latin typeface="Arial" panose="020B0604020202020204" pitchFamily="34" charset="0"/>
                <a:ea typeface="Arial" charset="0"/>
                <a:cs typeface="Arial" panose="020B0604020202020204" pitchFamily="34" charset="0"/>
              </a:rPr>
              <a:t>Reviews</a:t>
            </a:r>
          </a:p>
          <a:p>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Arial" charset="0"/>
                <a:cs typeface="Arial" panose="020B0604020202020204" pitchFamily="34" charset="0"/>
              </a:rPr>
              <a:t>Individuals</a:t>
            </a:r>
            <a:r>
              <a:rPr lang="en-US" sz="1200" kern="1200" baseline="0" dirty="0">
                <a:solidFill>
                  <a:schemeClr val="tx1"/>
                </a:solidFill>
                <a:effectLst/>
                <a:latin typeface="Arial" panose="020B0604020202020204" pitchFamily="34" charset="0"/>
                <a:ea typeface="Arial" charset="0"/>
                <a:cs typeface="Arial" panose="020B0604020202020204" pitchFamily="34" charset="0"/>
              </a:rPr>
              <a:t> </a:t>
            </a:r>
            <a:r>
              <a:rPr lang="en-US" sz="1200" kern="1200" dirty="0">
                <a:solidFill>
                  <a:schemeClr val="tx1"/>
                </a:solidFill>
                <a:effectLst/>
                <a:latin typeface="Arial" panose="020B0604020202020204" pitchFamily="34" charset="0"/>
                <a:ea typeface="Arial" charset="0"/>
                <a:cs typeface="Arial" panose="020B0604020202020204" pitchFamily="34" charset="0"/>
              </a:rPr>
              <a:t>seeking tenure or promotion undergo additional, periodic reviews. </a:t>
            </a:r>
          </a:p>
          <a:p>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200" b="1" dirty="0">
                <a:solidFill>
                  <a:schemeClr val="tx1"/>
                </a:solidFill>
                <a:latin typeface="Arial" panose="020B0604020202020204" pitchFamily="34" charset="0"/>
                <a:ea typeface="Arial" charset="0"/>
                <a:cs typeface="Arial" panose="020B0604020202020204" pitchFamily="34" charset="0"/>
              </a:rPr>
              <a:t>Pre-Tenure Reviews in 2</a:t>
            </a:r>
            <a:r>
              <a:rPr lang="en-US" sz="1200" b="1" baseline="30000" dirty="0">
                <a:solidFill>
                  <a:schemeClr val="tx1"/>
                </a:solidFill>
                <a:latin typeface="Arial" panose="020B0604020202020204" pitchFamily="34" charset="0"/>
                <a:ea typeface="Arial" charset="0"/>
                <a:cs typeface="Arial" panose="020B0604020202020204" pitchFamily="34" charset="0"/>
              </a:rPr>
              <a:t>nd</a:t>
            </a:r>
            <a:r>
              <a:rPr lang="en-US" sz="1200" b="1" dirty="0">
                <a:solidFill>
                  <a:schemeClr val="tx1"/>
                </a:solidFill>
                <a:latin typeface="Arial" panose="020B0604020202020204" pitchFamily="34" charset="0"/>
                <a:ea typeface="Arial" charset="0"/>
                <a:cs typeface="Arial" panose="020B0604020202020204" pitchFamily="34" charset="0"/>
              </a:rPr>
              <a:t> and 4</a:t>
            </a:r>
            <a:r>
              <a:rPr lang="en-US" sz="1200" b="1" baseline="30000" dirty="0">
                <a:solidFill>
                  <a:schemeClr val="tx1"/>
                </a:solidFill>
                <a:latin typeface="Arial" panose="020B0604020202020204" pitchFamily="34" charset="0"/>
                <a:ea typeface="Arial" charset="0"/>
                <a:cs typeface="Arial" panose="020B0604020202020204" pitchFamily="34" charset="0"/>
              </a:rPr>
              <a:t>th</a:t>
            </a:r>
            <a:r>
              <a:rPr lang="en-US" sz="1200" b="1" dirty="0">
                <a:solidFill>
                  <a:schemeClr val="tx1"/>
                </a:solidFill>
                <a:latin typeface="Arial" panose="020B0604020202020204" pitchFamily="34" charset="0"/>
                <a:ea typeface="Arial" charset="0"/>
                <a:cs typeface="Arial" panose="020B0604020202020204" pitchFamily="34" charset="0"/>
              </a:rPr>
              <a:t> Years</a:t>
            </a:r>
            <a:r>
              <a:rPr lang="en-US" sz="1200" b="1" baseline="0" dirty="0">
                <a:solidFill>
                  <a:schemeClr val="tx1"/>
                </a:solidFill>
                <a:latin typeface="Arial" panose="020B0604020202020204" pitchFamily="34" charset="0"/>
                <a:ea typeface="Arial" charset="0"/>
                <a:cs typeface="Arial" panose="020B0604020202020204" pitchFamily="34" charset="0"/>
              </a:rPr>
              <a:t> </a:t>
            </a:r>
            <a:r>
              <a:rPr lang="mr-IN" sz="1200" dirty="0">
                <a:solidFill>
                  <a:schemeClr val="tx1"/>
                </a:solidFill>
                <a:latin typeface="Arial" panose="020B0604020202020204" pitchFamily="34" charset="0"/>
                <a:ea typeface="Arial" charset="0"/>
                <a:cs typeface="Arial" charset="0"/>
              </a:rPr>
              <a:t>–</a:t>
            </a:r>
            <a:r>
              <a:rPr lang="en-US" sz="1200" dirty="0">
                <a:solidFill>
                  <a:schemeClr val="tx1"/>
                </a:solidFill>
                <a:latin typeface="Arial" panose="020B0604020202020204" pitchFamily="34" charset="0"/>
                <a:ea typeface="Arial" charset="0"/>
                <a:cs typeface="Arial" panose="020B0604020202020204" pitchFamily="34" charset="0"/>
              </a:rPr>
              <a:t> These</a:t>
            </a:r>
            <a:r>
              <a:rPr lang="en-US" sz="1200" baseline="0" dirty="0">
                <a:solidFill>
                  <a:schemeClr val="tx1"/>
                </a:solidFill>
                <a:latin typeface="Arial" panose="020B0604020202020204" pitchFamily="34" charset="0"/>
                <a:ea typeface="Arial" charset="0"/>
                <a:cs typeface="Arial" panose="020B0604020202020204" pitchFamily="34" charset="0"/>
              </a:rPr>
              <a:t> are developmental and evaluative processes that sometimes involve college committees. The second-year review typically occurs during the spring semester of your second year of service. You can be denied tenure as a result of the review processes in your second and/or fourth years. If improvement opportunities are noted, a plan is developed to focus specifically on those areas. Deans may request special third and/or fifth-year reviews as they deem appropriate.</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200" b="1" dirty="0">
                <a:solidFill>
                  <a:schemeClr val="tx1"/>
                </a:solidFill>
                <a:latin typeface="Arial" panose="020B0604020202020204" pitchFamily="34" charset="0"/>
                <a:ea typeface="Arial" charset="0"/>
                <a:cs typeface="Arial" panose="020B0604020202020204" pitchFamily="34" charset="0"/>
              </a:rPr>
              <a:t>6</a:t>
            </a:r>
            <a:r>
              <a:rPr lang="en-US" sz="1200" b="1" baseline="30000" dirty="0">
                <a:solidFill>
                  <a:schemeClr val="tx1"/>
                </a:solidFill>
                <a:latin typeface="Arial" panose="020B0604020202020204" pitchFamily="34" charset="0"/>
                <a:ea typeface="Arial" charset="0"/>
                <a:cs typeface="Arial" panose="020B0604020202020204" pitchFamily="34" charset="0"/>
              </a:rPr>
              <a:t>th</a:t>
            </a:r>
            <a:r>
              <a:rPr lang="en-US" sz="1200" b="1" dirty="0">
                <a:solidFill>
                  <a:schemeClr val="tx1"/>
                </a:solidFill>
                <a:latin typeface="Arial" panose="020B0604020202020204" pitchFamily="34" charset="0"/>
                <a:ea typeface="Arial" charset="0"/>
                <a:cs typeface="Arial" panose="020B0604020202020204" pitchFamily="34" charset="0"/>
              </a:rPr>
              <a:t> Year Tenure Reviews </a:t>
            </a:r>
            <a:r>
              <a:rPr lang="mr-IN" sz="1200" dirty="0">
                <a:solidFill>
                  <a:schemeClr val="tx1"/>
                </a:solidFill>
                <a:latin typeface="Arial" panose="020B0604020202020204" pitchFamily="34" charset="0"/>
                <a:ea typeface="Arial" charset="0"/>
                <a:cs typeface="Arial" charset="0"/>
              </a:rPr>
              <a:t>–</a:t>
            </a:r>
            <a:r>
              <a:rPr lang="en-US" sz="1200" dirty="0">
                <a:solidFill>
                  <a:schemeClr val="tx1"/>
                </a:solidFill>
                <a:latin typeface="Arial" panose="020B0604020202020204" pitchFamily="34" charset="0"/>
                <a:ea typeface="Arial" charset="0"/>
                <a:cs typeface="Arial" panose="020B0604020202020204" pitchFamily="34" charset="0"/>
              </a:rPr>
              <a:t> This is the final review for tenure.  I</a:t>
            </a:r>
            <a:r>
              <a:rPr lang="en-US" sz="1200" kern="1200" dirty="0">
                <a:solidFill>
                  <a:schemeClr val="tx1"/>
                </a:solidFill>
                <a:effectLst/>
                <a:latin typeface="Arial" panose="020B0604020202020204" pitchFamily="34" charset="0"/>
                <a:ea typeface="+mn-ea"/>
                <a:cs typeface="Arial" panose="020B0604020202020204" pitchFamily="34" charset="0"/>
              </a:rPr>
              <a:t>n the 2019-2020 academic year, there were a total of 95 sixth-year tenure cases. Of those, 95 ultimately received tenure, 100 percent of those who sought it. </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13</a:t>
            </a:fld>
            <a:endParaRPr lang="en-US" dirty="0"/>
          </a:p>
        </p:txBody>
      </p:sp>
    </p:spTree>
    <p:extLst>
      <p:ext uri="{BB962C8B-B14F-4D97-AF65-F5344CB8AC3E}">
        <p14:creationId xmlns:p14="http://schemas.microsoft.com/office/powerpoint/2010/main" val="2140311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14: Promotion and Tenure in 2019-2020</a:t>
            </a:r>
          </a:p>
          <a:p>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Arial" charset="0"/>
                <a:cs typeface="Arial" panose="020B0604020202020204" pitchFamily="34" charset="0"/>
              </a:rPr>
              <a:t>I’d like to share additional details regarding promotion and tenure cases during the last academic year.</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University Promotion and Tenure Committee reviewed 167 cases during the 2019-20 academic year. Of the 167 cases, all but one carried positive recommendations by the submitting dean. The University Committee recommended 167 cases, and the President approved 167 cases and denied zero. </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Dossiers for promotion to the rank of professor, librarian, and research professor for 72 candidates were forwarded by the deans to the University Committee with all positively recommended by the submitting dean. Of those 72 cases, one case carried with it an accompanying recommendation for tenure. The President approved 72 cases presented. </a:t>
            </a:r>
          </a:p>
          <a:p>
            <a:pPr marL="285750" marR="0" indent="-285750" algn="l" defTabSz="457200" rtl="0" eaLnBrk="1" fontAlgn="auto" latinLnBrk="0" hangingPunct="1">
              <a:lnSpc>
                <a:spcPct val="100000"/>
              </a:lnSpc>
              <a:spcBef>
                <a:spcPts val="0"/>
              </a:spcBef>
              <a:spcAft>
                <a:spcPts val="0"/>
              </a:spcAft>
              <a:buClrTx/>
              <a:buSzTx/>
              <a:buFont typeface="Arial"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Dossiers for promotion to the rank of associate professor, associate librarian and associate research professor for 88 candidates were forwarded by the deans to the University Committee. All but one case carried positive recommendations by the submitting dean. Of those 88 cases, 86 also included a recommendation for tenure. The University Committee recommended 88 cases, and the President approved 88 cases. </a:t>
            </a:r>
          </a:p>
          <a:p>
            <a:pPr marL="0" marR="0" indent="0" algn="l" defTabSz="457200" rtl="0" eaLnBrk="1" fontAlgn="auto" latinLnBrk="0" hangingPunct="1">
              <a:lnSpc>
                <a:spcPct val="100000"/>
              </a:lnSpc>
              <a:spcBef>
                <a:spcPts val="0"/>
              </a:spcBef>
              <a:spcAft>
                <a:spcPts val="0"/>
              </a:spcAft>
              <a:buClrTx/>
              <a:buSzTx/>
              <a:buFont typeface="Arial"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14</a:t>
            </a:fld>
            <a:endParaRPr lang="en-US" dirty="0"/>
          </a:p>
        </p:txBody>
      </p:sp>
    </p:spTree>
    <p:extLst>
      <p:ext uri="{BB962C8B-B14F-4D97-AF65-F5344CB8AC3E}">
        <p14:creationId xmlns:p14="http://schemas.microsoft.com/office/powerpoint/2010/main" val="1622452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BIESCHKE – Slide 15: Tips and Takeaways</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Be aware of and understand the policies at the department, college, campus, and University levels. Ask questions if you need clarification or guidance about anything.</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For example, the typical probationary review period is six years. We know that some of you may run into unforeseen circumstances that might make achieving the criteria for promotion and tenure challenging within the time frame (e.g., pregnancy, medical concerns, etc.).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Arial" panose="020B0604020202020204" pitchFamily="34" charset="0"/>
                <a:ea typeface="+mn-ea"/>
                <a:cs typeface="Arial" panose="020B0604020202020204" pitchFamily="34" charset="0"/>
              </a:rPr>
              <a:t>We do allow for “stays of tenure” to accommodate such concerns (and level the playing field), and the guidelines for how to obtain a stay can be found in the Administrative Guidelines document.</a:t>
            </a:r>
          </a:p>
          <a:p>
            <a:pPr marL="0" lvl="0" indent="0">
              <a:buFont typeface="Arial" panose="020B0604020202020204" pitchFamily="34" charset="0"/>
              <a:buNone/>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Pay attention to any of your performance review letters, especially those that are for the 2</a:t>
            </a:r>
            <a:r>
              <a:rPr lang="en-US" sz="1200" kern="1200" baseline="30000" dirty="0">
                <a:solidFill>
                  <a:schemeClr val="tx1"/>
                </a:solidFill>
                <a:effectLst/>
                <a:latin typeface="Arial" panose="020B0604020202020204" pitchFamily="34" charset="0"/>
                <a:ea typeface="+mn-ea"/>
                <a:cs typeface="Arial" panose="020B0604020202020204" pitchFamily="34" charset="0"/>
              </a:rPr>
              <a:t>nd</a:t>
            </a:r>
            <a:r>
              <a:rPr lang="en-US" sz="1200" kern="1200" dirty="0">
                <a:solidFill>
                  <a:schemeClr val="tx1"/>
                </a:solidFill>
                <a:effectLst/>
                <a:latin typeface="Arial" panose="020B0604020202020204" pitchFamily="34" charset="0"/>
                <a:ea typeface="+mn-ea"/>
                <a:cs typeface="Arial" panose="020B0604020202020204" pitchFamily="34" charset="0"/>
              </a:rPr>
              <a:t> and 4</a:t>
            </a:r>
            <a:r>
              <a:rPr lang="en-US" sz="1200" kern="1200" baseline="30000" dirty="0">
                <a:solidFill>
                  <a:schemeClr val="tx1"/>
                </a:solidFill>
                <a:effectLst/>
                <a:latin typeface="Arial" panose="020B0604020202020204" pitchFamily="34" charset="0"/>
                <a:ea typeface="+mn-ea"/>
                <a:cs typeface="Arial" panose="020B0604020202020204" pitchFamily="34" charset="0"/>
              </a:rPr>
              <a:t>th</a:t>
            </a:r>
            <a:r>
              <a:rPr lang="en-US" sz="1200" kern="1200" dirty="0">
                <a:solidFill>
                  <a:schemeClr val="tx1"/>
                </a:solidFill>
                <a:effectLst/>
                <a:latin typeface="Arial" panose="020B0604020202020204" pitchFamily="34" charset="0"/>
                <a:ea typeface="+mn-ea"/>
                <a:cs typeface="Arial" panose="020B0604020202020204" pitchFamily="34" charset="0"/>
              </a:rPr>
              <a:t> year reviews if you are on the tenure track. They will contain specific information about how to be successful moving forward.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Identify colleagues with whom you can consult about the process, as well as coaches and mentors. Take your time and choose wisely; they will be enormous assets to you if you do.</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Establish your independence as a scholar. Focus on doing high-quality work with high impact.</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Avail yourselves of the many resources we have available to improve your teaching.  </a:t>
            </a: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Arial" panose="020B0604020202020204" pitchFamily="34" charset="0"/>
              </a:rPr>
              <a:t>Ultimately, have a strategy! </a:t>
            </a:r>
            <a:r>
              <a:rPr lang="en-US" sz="1200" kern="1200" dirty="0">
                <a:solidFill>
                  <a:schemeClr val="tx1"/>
                </a:solidFill>
                <a:effectLst/>
                <a:latin typeface="Arial" panose="020B0604020202020204" pitchFamily="34" charset="0"/>
                <a:ea typeface="+mn-ea"/>
                <a:cs typeface="Arial" panose="020B0604020202020204" pitchFamily="34" charset="0"/>
              </a:rPr>
              <a:t>For those seeking tenure, you have a fixed amount of time. Spend most of your time on those tasks that will allow you to accomplish your goals. Avoid the trap of doing what’s easy UNLESS it helps you along the way to your ultimate goal. </a:t>
            </a:r>
          </a:p>
          <a:p>
            <a:pPr marL="171450" lvl="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Please know that my office provides a Promotion and Tenure Workshop every year. You may attend this year’s workshop on Thursday, September 26</a:t>
            </a:r>
            <a:r>
              <a:rPr lang="en-US" sz="1200" kern="1200" baseline="30000" dirty="0">
                <a:solidFill>
                  <a:schemeClr val="tx1"/>
                </a:solidFill>
                <a:effectLst/>
                <a:latin typeface="Arial" panose="020B0604020202020204" pitchFamily="34" charset="0"/>
                <a:ea typeface="+mn-ea"/>
                <a:cs typeface="Arial" panose="020B0604020202020204" pitchFamily="34" charset="0"/>
              </a:rPr>
              <a:t>th</a:t>
            </a:r>
            <a:r>
              <a:rPr lang="en-US" sz="1200" kern="1200" dirty="0">
                <a:solidFill>
                  <a:schemeClr val="tx1"/>
                </a:solidFill>
                <a:effectLst/>
                <a:latin typeface="Arial" panose="020B0604020202020204" pitchFamily="34" charset="0"/>
                <a:ea typeface="+mn-ea"/>
                <a:cs typeface="Arial" panose="020B0604020202020204" pitchFamily="34" charset="0"/>
              </a:rPr>
              <a:t>, from 10-11:30 a.m. in the Pattee Library’s Foster Auditorium or view a video recording on the VPFA website. Your units also will provide workshops or other resources specific to your campus or discipline. </a:t>
            </a:r>
            <a:br>
              <a:rPr lang="en-US" sz="1200" kern="1200" dirty="0">
                <a:solidFill>
                  <a:schemeClr val="tx1"/>
                </a:solidFill>
                <a:effectLst/>
                <a:latin typeface="Arial" panose="020B0604020202020204" pitchFamily="34" charset="0"/>
                <a:ea typeface="+mn-ea"/>
                <a:cs typeface="Arial" panose="020B0604020202020204" pitchFamily="34" charset="0"/>
              </a:rPr>
            </a:b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15</a:t>
            </a:fld>
            <a:endParaRPr lang="en-US" dirty="0"/>
          </a:p>
        </p:txBody>
      </p:sp>
    </p:spTree>
    <p:extLst>
      <p:ext uri="{BB962C8B-B14F-4D97-AF65-F5344CB8AC3E}">
        <p14:creationId xmlns:p14="http://schemas.microsoft.com/office/powerpoint/2010/main" val="958631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16: Thank You. Questions or Comments?</a:t>
            </a:r>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b="1" kern="1200" dirty="0">
                <a:solidFill>
                  <a:schemeClr val="tx1"/>
                </a:solidFill>
                <a:effectLst/>
                <a:latin typeface="Arial" panose="020B0604020202020204" pitchFamily="34" charset="0"/>
                <a:ea typeface="Arial" charset="0"/>
                <a:cs typeface="Arial" panose="020B0604020202020204" pitchFamily="34" charset="0"/>
              </a:rPr>
              <a:t> </a:t>
            </a:r>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Thank you again for your time as we prepare for the final parts of a very busy and informative orientation.</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I now have a few minutes for any questions or comments you may have about performance reviews or our promotion or tenure processes.</a:t>
            </a:r>
          </a:p>
        </p:txBody>
      </p:sp>
      <p:sp>
        <p:nvSpPr>
          <p:cNvPr id="4" name="Slide Number Placeholder 3"/>
          <p:cNvSpPr>
            <a:spLocks noGrp="1"/>
          </p:cNvSpPr>
          <p:nvPr>
            <p:ph type="sldNum" sz="quarter" idx="10"/>
          </p:nvPr>
        </p:nvSpPr>
        <p:spPr/>
        <p:txBody>
          <a:bodyPr/>
          <a:lstStyle/>
          <a:p>
            <a:fld id="{72AE732A-A94D-7948-AC8A-EA6E2776516F}" type="slidenum">
              <a:rPr lang="en-US" smtClean="0"/>
              <a:t>16</a:t>
            </a:fld>
            <a:endParaRPr lang="en-US" dirty="0"/>
          </a:p>
        </p:txBody>
      </p:sp>
    </p:spTree>
    <p:extLst>
      <p:ext uri="{BB962C8B-B14F-4D97-AF65-F5344CB8AC3E}">
        <p14:creationId xmlns:p14="http://schemas.microsoft.com/office/powerpoint/2010/main" val="395708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2: Office Focused on Faculty</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Affairs</a:t>
            </a:r>
            <a:endParaRPr lang="en-US" sz="1200" b="1" kern="1200" dirty="0">
              <a:solidFill>
                <a:schemeClr val="tx1"/>
              </a:solidFill>
              <a:effectLst/>
              <a:latin typeface="Arial" panose="020B0604020202020204" pitchFamily="34" charset="0"/>
              <a:ea typeface="Arial" charset="0"/>
              <a:cs typeface="Arial" panose="020B0604020202020204" pitchFamily="34" charset="0"/>
            </a:endParaRP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As Vice Provost for Faculty Affairs, I am committed to ensuring that all Penn State faculty have ample opportunities to succeed.</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My work comprises faculty development, leadership training, promotion and tenure, and much more. I am the Provost’s contact person for the University Faculty Senate in issues relating to faculty affairs, and I serve as the liaison for Provost Jones and President Barron to college deans and chancellors. Most germane to this presentation, my office oversees the promotion and tenure process at Penn State.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The website for my office, </a:t>
            </a:r>
            <a:r>
              <a:rPr lang="en-US" sz="1200" b="1" kern="1200" dirty="0">
                <a:solidFill>
                  <a:schemeClr val="tx1"/>
                </a:solidFill>
                <a:effectLst/>
                <a:latin typeface="Arial" panose="020B0604020202020204" pitchFamily="34" charset="0"/>
                <a:ea typeface="+mn-ea"/>
                <a:cs typeface="Arial" panose="020B0604020202020204" pitchFamily="34" charset="0"/>
              </a:rPr>
              <a:t>vpfa.psu.edu</a:t>
            </a:r>
            <a:r>
              <a:rPr lang="en-US" sz="1200" kern="1200" dirty="0">
                <a:solidFill>
                  <a:schemeClr val="tx1"/>
                </a:solidFill>
                <a:effectLst/>
                <a:latin typeface="Arial" panose="020B0604020202020204" pitchFamily="34" charset="0"/>
                <a:ea typeface="+mn-ea"/>
                <a:cs typeface="Arial" panose="020B0604020202020204" pitchFamily="34" charset="0"/>
              </a:rPr>
              <a:t>, will be an excellent, ongoing resource for you during your work at Penn State.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400" b="0" kern="1200" baseline="0" dirty="0">
              <a:solidFill>
                <a:schemeClr val="tx1"/>
              </a:solidFill>
              <a:effectLst/>
              <a:latin typeface="Arial" charset="0"/>
              <a:ea typeface="Arial" charset="0"/>
              <a:cs typeface="Arial" charset="0"/>
            </a:endParaRPr>
          </a:p>
          <a:p>
            <a:endParaRPr lang="en-US" sz="1400" b="0" kern="1200" dirty="0">
              <a:solidFill>
                <a:schemeClr val="tx1"/>
              </a:solidFill>
              <a:effectLst/>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2</a:t>
            </a:fld>
            <a:endParaRPr lang="en-US" dirty="0"/>
          </a:p>
        </p:txBody>
      </p:sp>
    </p:spTree>
    <p:extLst>
      <p:ext uri="{BB962C8B-B14F-4D97-AF65-F5344CB8AC3E}">
        <p14:creationId xmlns:p14="http://schemas.microsoft.com/office/powerpoint/2010/main" val="180723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3: Key</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Topics: Annual Evaluations, Promotion, and Tenure</a:t>
            </a: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With that information for context, we can move ahead to discuss the annual evaluation of faculty, as well as paths for promotion and tenure for our tenure-line faculty. I’ll say just a few words about the path for promotion for our non-tenure-line faculty, so you have a good understanding of the faculty landscape  and faculty-related policies at Penn State.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I’m confident this will not be the last time you’ll learn about and discuss these topics. All of this information bears repeating throughout your time as faculty at Penn State.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I’m here to speak with you broadly about University policy in these areas. But each of your units (i.e., department, college, campus) will also hold workshops and meetings to discuss these topics. This is far from the last time you’ll hear about them. </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Please know that we are committed to your success.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3</a:t>
            </a:fld>
            <a:endParaRPr lang="en-US" dirty="0"/>
          </a:p>
        </p:txBody>
      </p:sp>
    </p:spTree>
    <p:extLst>
      <p:ext uri="{BB962C8B-B14F-4D97-AF65-F5344CB8AC3E}">
        <p14:creationId xmlns:p14="http://schemas.microsoft.com/office/powerpoint/2010/main" val="20847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BIESCHKE – Slide 4: Annual</a:t>
            </a:r>
            <a:r>
              <a:rPr lang="en-US" sz="1200" b="1" kern="1200" baseline="0" dirty="0">
                <a:solidFill>
                  <a:schemeClr val="tx1"/>
                </a:solidFill>
                <a:effectLst/>
                <a:latin typeface="Arial" panose="020B0604020202020204" pitchFamily="34" charset="0"/>
                <a:ea typeface="+mn-ea"/>
                <a:cs typeface="Arial" panose="020B0604020202020204" pitchFamily="34" charset="0"/>
              </a:rPr>
              <a:t> Evaluations: Policy AC40</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Penn State addresses faculty reviews and assessment in myriad ways, starting with what is articulated in University Policy AC40, Annual Evaluation of Faculty Performance.</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This policy and others can be found online at policy.psu.edu, in the “Academic” section on the upper left of that page.</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Some key elements of Policy AC40:</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sz="1200" kern="1200" dirty="0">
                <a:solidFill>
                  <a:schemeClr val="tx1"/>
                </a:solidFill>
                <a:effectLst/>
                <a:latin typeface="Arial" panose="020B0604020202020204" pitchFamily="34" charset="0"/>
                <a:ea typeface="+mn-ea"/>
                <a:cs typeface="Arial" panose="020B0604020202020204" pitchFamily="34" charset="0"/>
              </a:rPr>
              <a:t>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At Penn State, all full-time faculty and staff have a performance review every year. These  annual reviews are separate from the promotion and tenure process.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While we won’t discuss this in detail today, note that tenured faculty members are evaluated with an extended review every fifth year after the most recent promotion decision.</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Responsibility for these evaluations is at the “local level” – coordinated by deans/chancellors, and typically conducted by department/division heads, directors of academic affairs, etc.</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 evaluations are conducted using elements listed in policies AC21, Definitions of Academic Rank, and AC23, Promotion and Tenure Procedures and Regulations, and in accordance with procedures developed independently within each College.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We will discuss these policies shortly. Here, however, it is important to emphasize that maximum weight is given to the area of major emphasis in an individual’s assignment.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Faculty members submit written annual reports and should have one-on-one discussions with administrative officers.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These reviews ARE used in decisions regarding general salary increases.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Ultimately, these annual evaluations represent critical opportunities for faculty members to get regular feedback about their performance. You also can reflect on your performance and identify potential areas for improvement and growth in your academic role.</a:t>
            </a:r>
          </a:p>
        </p:txBody>
      </p:sp>
      <p:sp>
        <p:nvSpPr>
          <p:cNvPr id="4" name="Slide Number Placeholder 3"/>
          <p:cNvSpPr>
            <a:spLocks noGrp="1"/>
          </p:cNvSpPr>
          <p:nvPr>
            <p:ph type="sldNum" sz="quarter" idx="10"/>
          </p:nvPr>
        </p:nvSpPr>
        <p:spPr/>
        <p:txBody>
          <a:bodyPr/>
          <a:lstStyle/>
          <a:p>
            <a:fld id="{72AE732A-A94D-7948-AC8A-EA6E2776516F}" type="slidenum">
              <a:rPr lang="en-US" smtClean="0"/>
              <a:t>4</a:t>
            </a:fld>
            <a:endParaRPr lang="en-US" dirty="0"/>
          </a:p>
        </p:txBody>
      </p:sp>
    </p:spTree>
    <p:extLst>
      <p:ext uri="{BB962C8B-B14F-4D97-AF65-F5344CB8AC3E}">
        <p14:creationId xmlns:p14="http://schemas.microsoft.com/office/powerpoint/2010/main" val="96833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5: Promotion and Tenure Policies</a:t>
            </a:r>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Penn State also covers faculty promotion and tenure issues in two other University Policies: AC21, Definition of Academic Ranks, and AC23, Promotion and Tenure Procedures and Regulations.</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You can find links to them on the VPFA website on its Promotion and Tenure page, along with related information and documents.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5</a:t>
            </a:fld>
            <a:endParaRPr lang="en-US" dirty="0"/>
          </a:p>
        </p:txBody>
      </p:sp>
    </p:spTree>
    <p:extLst>
      <p:ext uri="{BB962C8B-B14F-4D97-AF65-F5344CB8AC3E}">
        <p14:creationId xmlns:p14="http://schemas.microsoft.com/office/powerpoint/2010/main" val="736800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SLIDE 6 BIESCHKE –</a:t>
            </a:r>
            <a:r>
              <a:rPr lang="en-US" sz="1200" b="1" kern="1200" baseline="0" dirty="0">
                <a:solidFill>
                  <a:schemeClr val="tx1"/>
                </a:solidFill>
                <a:effectLst/>
                <a:latin typeface="Arial" panose="020B0604020202020204" pitchFamily="34" charset="0"/>
                <a:ea typeface="Arial" charset="0"/>
                <a:cs typeface="Arial" panose="020B0604020202020204" pitchFamily="34" charset="0"/>
              </a:rPr>
              <a:t> Policy AC21 Definition of Academic Ranks</a:t>
            </a:r>
            <a:br>
              <a:rPr lang="en-US" sz="1200" b="1" kern="1200" baseline="0" dirty="0">
                <a:solidFill>
                  <a:schemeClr val="tx1"/>
                </a:solidFill>
                <a:effectLst/>
                <a:latin typeface="Arial" panose="020B0604020202020204" pitchFamily="34" charset="0"/>
                <a:ea typeface="Arial" charset="0"/>
                <a:cs typeface="Arial" panose="020B0604020202020204" pitchFamily="34" charset="0"/>
              </a:rPr>
            </a:br>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pPr marL="0" indent="0">
              <a:spcBef>
                <a:spcPts val="0"/>
              </a:spcBef>
              <a:spcAft>
                <a:spcPts val="600"/>
              </a:spcAft>
              <a:buNone/>
            </a:pPr>
            <a:r>
              <a:rPr lang="en-US" sz="2400" b="1" dirty="0">
                <a:solidFill>
                  <a:schemeClr val="tx1"/>
                </a:solidFill>
              </a:rPr>
              <a:t>Highlights of Policy AC21 </a:t>
            </a:r>
            <a:r>
              <a:rPr lang="en-US" sz="2200" b="1" i="1" dirty="0">
                <a:solidFill>
                  <a:schemeClr val="tx1"/>
                </a:solidFill>
              </a:rPr>
              <a:t>(policy.psu.edu – “Academic” section)</a:t>
            </a:r>
          </a:p>
          <a:p>
            <a:pPr marL="0" indent="0">
              <a:spcBef>
                <a:spcPts val="0"/>
              </a:spcBef>
              <a:spcAft>
                <a:spcPts val="600"/>
              </a:spcAft>
              <a:buNone/>
            </a:pPr>
            <a:endParaRPr lang="en-US" sz="2200" b="1" dirty="0">
              <a:solidFill>
                <a:schemeClr val="tx1"/>
              </a:solidFill>
            </a:endParaRPr>
          </a:p>
          <a:p>
            <a:pPr marL="685800" lvl="1" indent="-274320">
              <a:spcBef>
                <a:spcPts val="0"/>
              </a:spcBef>
              <a:buFont typeface="Arial" panose="020B0604020202020204" pitchFamily="34" charset="0"/>
              <a:buChar char="•"/>
            </a:pPr>
            <a:r>
              <a:rPr lang="en-US" sz="2200" dirty="0">
                <a:solidFill>
                  <a:schemeClr val="tx1"/>
                </a:solidFill>
              </a:rPr>
              <a:t>Provides guidance on qualifications necessary for appointment or promotion to various academic ranks</a:t>
            </a:r>
          </a:p>
          <a:p>
            <a:pPr marL="685800" lvl="1" indent="-274320">
              <a:spcBef>
                <a:spcPts val="0"/>
              </a:spcBef>
              <a:buFont typeface="Arial" panose="020B0604020202020204" pitchFamily="34" charset="0"/>
              <a:buChar char="•"/>
            </a:pPr>
            <a:r>
              <a:rPr lang="en-US" sz="2200" dirty="0">
                <a:solidFill>
                  <a:schemeClr val="tx1"/>
                </a:solidFill>
              </a:rPr>
              <a:t>Describes all ranks, including those of tenure-line and </a:t>
            </a:r>
            <a:br>
              <a:rPr lang="en-US" sz="2200" dirty="0">
                <a:solidFill>
                  <a:schemeClr val="tx1"/>
                </a:solidFill>
              </a:rPr>
            </a:br>
            <a:r>
              <a:rPr lang="en-US" sz="2200" dirty="0">
                <a:solidFill>
                  <a:schemeClr val="tx1"/>
                </a:solidFill>
              </a:rPr>
              <a:t>non-tenure-line faculty</a:t>
            </a:r>
          </a:p>
          <a:p>
            <a:pPr marL="685800" lvl="1" indent="-274320">
              <a:spcBef>
                <a:spcPts val="0"/>
              </a:spcBef>
              <a:buFont typeface="Arial" panose="020B0604020202020204" pitchFamily="34" charset="0"/>
              <a:buChar char="•"/>
            </a:pPr>
            <a:r>
              <a:rPr lang="en-US" sz="2200" dirty="0">
                <a:solidFill>
                  <a:schemeClr val="tx1"/>
                </a:solidFill>
              </a:rPr>
              <a:t>Recently updated to standardize titles for non-tenure-line faculty</a:t>
            </a:r>
          </a:p>
          <a:p>
            <a:endParaRPr lang="en-US" sz="1200" kern="1200" dirty="0">
              <a:solidFill>
                <a:schemeClr val="tx1"/>
              </a:solidFill>
              <a:effectLst/>
              <a:latin typeface="Arial" panose="020B0604020202020204" pitchFamily="34" charset="0"/>
              <a:ea typeface="Arial"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6</a:t>
            </a:fld>
            <a:endParaRPr lang="en-US" dirty="0"/>
          </a:p>
        </p:txBody>
      </p:sp>
    </p:spTree>
    <p:extLst>
      <p:ext uri="{BB962C8B-B14F-4D97-AF65-F5344CB8AC3E}">
        <p14:creationId xmlns:p14="http://schemas.microsoft.com/office/powerpoint/2010/main" val="88724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7: Promotion Procedures for NTL Faculty</a:t>
            </a:r>
          </a:p>
          <a:p>
            <a:endParaRPr lang="en-US" sz="1200" b="1" kern="1200" baseline="0" dirty="0">
              <a:solidFill>
                <a:schemeClr val="tx1"/>
              </a:solidFill>
              <a:effectLst/>
              <a:latin typeface="Arial" panose="020B0604020202020204" pitchFamily="34" charset="0"/>
              <a:ea typeface="Arial" charset="0"/>
              <a:cs typeface="Arial" panose="020B0604020202020204" pitchFamily="34" charset="0"/>
            </a:endParaRPr>
          </a:p>
          <a:p>
            <a:pPr marL="182880" indent="-182880">
              <a:spcBef>
                <a:spcPts val="0"/>
              </a:spcBef>
              <a:buFont typeface="Arial" charset="0"/>
              <a:buChar char="•"/>
              <a:defRPr/>
            </a:pPr>
            <a:r>
              <a:rPr lang="en-US" sz="1200" dirty="0">
                <a:solidFill>
                  <a:schemeClr val="tx1"/>
                </a:solidFill>
              </a:rPr>
              <a:t>While each college has its own guidelines and criteria, all units shall operate under the following University assumptions. </a:t>
            </a:r>
          </a:p>
          <a:p>
            <a:pPr marL="182880" indent="-182880">
              <a:spcBef>
                <a:spcPts val="0"/>
              </a:spcBef>
              <a:buFont typeface="Arial" charset="0"/>
              <a:buChar char="•"/>
              <a:defRPr/>
            </a:pPr>
            <a:endParaRPr lang="en-US" sz="1200" dirty="0">
              <a:solidFill>
                <a:schemeClr val="tx1"/>
              </a:solidFill>
            </a:endParaRPr>
          </a:p>
          <a:p>
            <a:pPr marL="182880" indent="-182880">
              <a:spcBef>
                <a:spcPts val="0"/>
              </a:spcBef>
              <a:buFont typeface="Arial" charset="0"/>
              <a:buChar char="•"/>
              <a:defRPr/>
            </a:pPr>
            <a:r>
              <a:rPr lang="en-US" sz="1200" dirty="0">
                <a:solidFill>
                  <a:schemeClr val="tx1"/>
                </a:solidFill>
              </a:rPr>
              <a:t>Positions above the first rank are designed to be promotion opportunities, with a recommended period of at least five years in rank before consideration before promotion. Reviews for promotions should be conducted solely with regard to merit of the candidate. </a:t>
            </a:r>
          </a:p>
          <a:p>
            <a:pPr marL="182880" indent="-182880">
              <a:spcBef>
                <a:spcPts val="0"/>
              </a:spcBef>
              <a:buFont typeface="Arial" charset="0"/>
              <a:buChar char="•"/>
              <a:defRPr/>
            </a:pPr>
            <a:endParaRPr lang="en-US" sz="1200" dirty="0">
              <a:solidFill>
                <a:schemeClr val="tx1"/>
              </a:solidFill>
            </a:endParaRPr>
          </a:p>
          <a:p>
            <a:pPr marL="182880" indent="-182880">
              <a:spcBef>
                <a:spcPts val="0"/>
              </a:spcBef>
              <a:buFont typeface="Arial" charset="0"/>
              <a:buChar char="•"/>
              <a:defRPr/>
            </a:pPr>
            <a:r>
              <a:rPr lang="en-US" sz="1200" dirty="0">
                <a:solidFill>
                  <a:schemeClr val="tx1"/>
                </a:solidFill>
              </a:rPr>
              <a:t>Reviews for promotion shall be conducted by Non-Tenure-Line Promotion Review Committees for a college/campus. </a:t>
            </a:r>
          </a:p>
          <a:p>
            <a:pPr marL="182880" indent="-182880">
              <a:spcBef>
                <a:spcPts val="0"/>
              </a:spcBef>
              <a:buFont typeface="Arial" charset="0"/>
              <a:buChar char="•"/>
              <a:defRPr/>
            </a:pPr>
            <a:endParaRPr lang="en-US" sz="1200" dirty="0">
              <a:solidFill>
                <a:schemeClr val="tx1"/>
              </a:solidFill>
            </a:endParaRPr>
          </a:p>
          <a:p>
            <a:pPr marL="182880" indent="-182880">
              <a:spcBef>
                <a:spcPts val="0"/>
              </a:spcBef>
              <a:buFont typeface="Arial" charset="0"/>
              <a:buChar char="•"/>
              <a:defRPr/>
            </a:pPr>
            <a:r>
              <a:rPr lang="en-US" sz="1200" dirty="0">
                <a:solidFill>
                  <a:schemeClr val="tx1"/>
                </a:solidFill>
              </a:rPr>
              <a:t>All promotions should be accompanied by a promotion raise and successful candidates should be considered for a multi-year contract. </a:t>
            </a:r>
            <a:br>
              <a:rPr lang="en-US" sz="1200" dirty="0">
                <a:solidFill>
                  <a:schemeClr val="tx1"/>
                </a:solidFill>
              </a:rPr>
            </a:br>
            <a:endParaRPr lang="en-US" sz="1200" dirty="0">
              <a:solidFill>
                <a:schemeClr val="tx1"/>
              </a:solidFill>
            </a:endParaRPr>
          </a:p>
          <a:p>
            <a:pPr marL="0" marR="0" indent="0" algn="l" defTabSz="457200" rtl="0" eaLnBrk="1" fontAlgn="auto" latinLnBrk="0" hangingPunct="1">
              <a:lnSpc>
                <a:spcPct val="100000"/>
              </a:lnSpc>
              <a:spcBef>
                <a:spcPts val="0"/>
              </a:spcBef>
              <a:spcAft>
                <a:spcPts val="0"/>
              </a:spcAft>
              <a:buClrTx/>
              <a:buSzTx/>
              <a:buFont typeface="Arial"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7</a:t>
            </a:fld>
            <a:endParaRPr lang="en-US" dirty="0"/>
          </a:p>
        </p:txBody>
      </p:sp>
    </p:spTree>
    <p:extLst>
      <p:ext uri="{BB962C8B-B14F-4D97-AF65-F5344CB8AC3E}">
        <p14:creationId xmlns:p14="http://schemas.microsoft.com/office/powerpoint/2010/main" val="2644949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BIESCHKE – Slide 8: Promotion procedures consist of recommendations by</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685800" lvl="1" indent="-274320">
              <a:spcBef>
                <a:spcPts val="0"/>
              </a:spcBef>
              <a:buFont typeface="Arial" panose="020B0604020202020204" pitchFamily="34" charset="0"/>
              <a:buChar char="•"/>
            </a:pPr>
            <a:r>
              <a:rPr lang="en-US" sz="1200" dirty="0">
                <a:solidFill>
                  <a:schemeClr val="tx1"/>
                </a:solidFill>
              </a:rPr>
              <a:t>Campus/department faculty committee</a:t>
            </a:r>
          </a:p>
          <a:p>
            <a:pPr marL="685800" lvl="1" indent="-274320">
              <a:spcBef>
                <a:spcPts val="0"/>
              </a:spcBef>
              <a:buFont typeface="Arial" panose="020B0604020202020204" pitchFamily="34" charset="0"/>
              <a:buChar char="•"/>
            </a:pPr>
            <a:endParaRPr lang="en-US" sz="1200" dirty="0">
              <a:solidFill>
                <a:schemeClr val="tx1"/>
              </a:solidFill>
            </a:endParaRPr>
          </a:p>
          <a:p>
            <a:pPr marL="685800" lvl="1" indent="-274320">
              <a:spcBef>
                <a:spcPts val="0"/>
              </a:spcBef>
              <a:buFont typeface="Arial" panose="020B0604020202020204" pitchFamily="34" charset="0"/>
              <a:buChar char="•"/>
            </a:pPr>
            <a:r>
              <a:rPr lang="en-US" sz="1200" dirty="0">
                <a:solidFill>
                  <a:schemeClr val="tx1"/>
                </a:solidFill>
              </a:rPr>
              <a:t>Director of academic affairs or department/division head</a:t>
            </a:r>
          </a:p>
          <a:p>
            <a:pPr marL="685800" lvl="1" indent="-274320">
              <a:spcBef>
                <a:spcPts val="0"/>
              </a:spcBef>
              <a:buFont typeface="Arial" panose="020B0604020202020204" pitchFamily="34" charset="0"/>
              <a:buChar char="•"/>
            </a:pPr>
            <a:endParaRPr lang="en-US" sz="1200" dirty="0">
              <a:solidFill>
                <a:schemeClr val="tx1"/>
              </a:solidFill>
            </a:endParaRPr>
          </a:p>
          <a:p>
            <a:pPr marL="685800" lvl="1" indent="-274320">
              <a:spcBef>
                <a:spcPts val="0"/>
              </a:spcBef>
              <a:buFont typeface="Arial" panose="020B0604020202020204" pitchFamily="34" charset="0"/>
              <a:buChar char="•"/>
            </a:pPr>
            <a:r>
              <a:rPr lang="en-US" sz="1200" dirty="0">
                <a:solidFill>
                  <a:schemeClr val="tx1"/>
                </a:solidFill>
              </a:rPr>
              <a:t>Approval of the campus chancellor/dean.</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endParaRPr lang="en-US" sz="1200" b="1" kern="1200" baseline="0" dirty="0">
              <a:solidFill>
                <a:schemeClr val="tx1"/>
              </a:solidFill>
              <a:effectLst/>
              <a:latin typeface="Arial" panose="020B0604020202020204" pitchFamily="34" charset="0"/>
              <a:ea typeface="+mn-ea"/>
              <a:cs typeface="Arial" panose="020B0604020202020204" pitchFamily="34" charset="0"/>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p>
            <a:endParaRPr lang="en-US" sz="2400" dirty="0">
              <a:solidFill>
                <a:schemeClr val="tx1"/>
              </a:solidFill>
            </a:endParaRPr>
          </a:p>
          <a:p>
            <a:br>
              <a:rPr lang="en-US" sz="800" kern="1200" baseline="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8</a:t>
            </a:fld>
            <a:endParaRPr lang="en-US" dirty="0"/>
          </a:p>
        </p:txBody>
      </p:sp>
    </p:spTree>
    <p:extLst>
      <p:ext uri="{BB962C8B-B14F-4D97-AF65-F5344CB8AC3E}">
        <p14:creationId xmlns:p14="http://schemas.microsoft.com/office/powerpoint/2010/main" val="3627675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66772"/>
          </a:xfrm>
        </p:spPr>
        <p:txBody>
          <a:bodyPr/>
          <a:lstStyle/>
          <a:p>
            <a:r>
              <a:rPr lang="en-US" sz="1200" b="1" kern="1200" dirty="0">
                <a:solidFill>
                  <a:schemeClr val="tx1"/>
                </a:solidFill>
                <a:effectLst/>
                <a:latin typeface="Arial" panose="020B0604020202020204" pitchFamily="34" charset="0"/>
                <a:ea typeface="Arial" charset="0"/>
                <a:cs typeface="Arial" panose="020B0604020202020204" pitchFamily="34" charset="0"/>
              </a:rPr>
              <a:t>BIESCHKE – Slide 9: Promotion for NTL Faculty in 2018-2019</a:t>
            </a:r>
          </a:p>
          <a:p>
            <a:pPr marL="0" marR="0" indent="0" algn="l" defTabSz="457200" rtl="0" eaLnBrk="1" fontAlgn="auto" latinLnBrk="0" hangingPunct="1">
              <a:lnSpc>
                <a:spcPct val="100000"/>
              </a:lnSpc>
              <a:spcBef>
                <a:spcPts val="0"/>
              </a:spcBef>
              <a:spcAft>
                <a:spcPts val="0"/>
              </a:spcAft>
              <a:buClrTx/>
              <a:buSzTx/>
              <a:buFont typeface="Arial" charset="0"/>
              <a:buNone/>
              <a:tabLst/>
              <a:defRPr/>
            </a:pPr>
            <a:endParaRPr lang="en-US" sz="1200" kern="1200" dirty="0">
              <a:solidFill>
                <a:schemeClr val="tx1"/>
              </a:solidFill>
              <a:effectLst/>
              <a:latin typeface="+mn-lt"/>
              <a:ea typeface="+mn-ea"/>
              <a:cs typeface="+mn-cs"/>
            </a:endParaRPr>
          </a:p>
          <a:p>
            <a:pPr marL="182880" indent="-182880">
              <a:spcBef>
                <a:spcPts val="0"/>
              </a:spcBef>
              <a:buFont typeface="Arial" charset="0"/>
              <a:buChar char="•"/>
              <a:defRPr/>
            </a:pPr>
            <a:r>
              <a:rPr lang="en-US" sz="1200" dirty="0">
                <a:solidFill>
                  <a:schemeClr val="tx1"/>
                </a:solidFill>
              </a:rPr>
              <a:t>Of the 182 non-tenure line promotion dossiers put forward for review at University Park and the Commonwealth Campuses, 162 (89%) received a promotion.</a:t>
            </a:r>
          </a:p>
          <a:p>
            <a:pPr marL="0" indent="0">
              <a:spcBef>
                <a:spcPts val="0"/>
              </a:spcBef>
              <a:buNone/>
              <a:defRPr/>
            </a:pPr>
            <a:r>
              <a:rPr lang="en-US" sz="1200" dirty="0">
                <a:solidFill>
                  <a:schemeClr val="tx1"/>
                </a:solidFill>
              </a:rPr>
              <a:t> </a:t>
            </a:r>
          </a:p>
          <a:p>
            <a:pPr marL="182880" indent="-182880">
              <a:spcBef>
                <a:spcPts val="0"/>
              </a:spcBef>
              <a:buFont typeface="Arial" charset="0"/>
              <a:buChar char="•"/>
              <a:defRPr/>
            </a:pPr>
            <a:r>
              <a:rPr lang="en-US" sz="1200" dirty="0">
                <a:solidFill>
                  <a:schemeClr val="tx1"/>
                </a:solidFill>
              </a:rPr>
              <a:t>Of those 162 promotions, 41 were promoted to assistant professor, 98 were promoted to associate professor, and 23 were promoted to professor.  </a:t>
            </a:r>
            <a:br>
              <a:rPr lang="en-US" sz="1200" dirty="0">
                <a:solidFill>
                  <a:schemeClr val="tx1"/>
                </a:solidFill>
              </a:rPr>
            </a:br>
            <a:endParaRPr lang="en-US" sz="1200" dirty="0">
              <a:solidFill>
                <a:schemeClr val="tx1"/>
              </a:solidFill>
            </a:endParaRPr>
          </a:p>
          <a:p>
            <a:pPr marL="182880" indent="-182880">
              <a:spcBef>
                <a:spcPts val="0"/>
              </a:spcBef>
              <a:buFont typeface="Arial" charset="0"/>
              <a:buChar char="•"/>
              <a:defRPr/>
            </a:pPr>
            <a:r>
              <a:rPr lang="en-US" sz="1200" dirty="0">
                <a:solidFill>
                  <a:schemeClr val="tx1"/>
                </a:solidFill>
              </a:rPr>
              <a:t>Per AC-21, faculty members who are promoted shall be considered for a multi-year contract and those promoted to the third rank shall be considered for the longest length of contract available to NTL faculty. Of the 162 who were promoted, 142 (88%) hold a multi-year contract. This represents 78% of assistant professor, 91% of associate professors, and 91% of professors.  </a:t>
            </a:r>
          </a:p>
          <a:p>
            <a:pPr marL="0" marR="0" indent="0" algn="l" defTabSz="457200" rtl="0" eaLnBrk="1" fontAlgn="auto" latinLnBrk="0" hangingPunct="1">
              <a:lnSpc>
                <a:spcPct val="100000"/>
              </a:lnSpc>
              <a:spcBef>
                <a:spcPts val="0"/>
              </a:spcBef>
              <a:spcAft>
                <a:spcPts val="0"/>
              </a:spcAft>
              <a:buClrTx/>
              <a:buSzTx/>
              <a:buFont typeface="Arial" charset="0"/>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2AE732A-A94D-7948-AC8A-EA6E2776516F}" type="slidenum">
              <a:rPr lang="en-US" smtClean="0"/>
              <a:t>9</a:t>
            </a:fld>
            <a:endParaRPr lang="en-US" dirty="0"/>
          </a:p>
        </p:txBody>
      </p:sp>
    </p:spTree>
    <p:extLst>
      <p:ext uri="{BB962C8B-B14F-4D97-AF65-F5344CB8AC3E}">
        <p14:creationId xmlns:p14="http://schemas.microsoft.com/office/powerpoint/2010/main" val="2816443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PSUrev_sht285.ai"/>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22532" y="2475539"/>
            <a:ext cx="1895079" cy="1092287"/>
          </a:xfrm>
          <a:prstGeom prst="rect">
            <a:avLst/>
          </a:prstGeom>
        </p:spPr>
      </p:pic>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8657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658840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99862"/>
            <a:ext cx="6400800" cy="1102519"/>
          </a:xfrm>
        </p:spPr>
        <p:txBody>
          <a:bodyPr/>
          <a:lstStyle>
            <a:lvl1pPr algn="l">
              <a:lnSpc>
                <a:spcPct val="90000"/>
              </a:lnSpc>
              <a:defRPr b="1" i="0">
                <a:solidFill>
                  <a:schemeClr val="accent1"/>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1371600" y="2049548"/>
            <a:ext cx="6400800" cy="483717"/>
          </a:xfrm>
        </p:spPr>
        <p:txBody>
          <a:bodyPr>
            <a:normAutofit/>
          </a:bodyPr>
          <a:lstStyle>
            <a:lvl1pPr marL="0" indent="0" algn="l">
              <a:buNone/>
              <a:defRPr sz="2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6"/>
          <p:cNvSpPr/>
          <p:nvPr/>
        </p:nvSpPr>
        <p:spPr>
          <a:xfrm>
            <a:off x="0" y="3828151"/>
            <a:ext cx="9144000" cy="1315350"/>
          </a:xfrm>
          <a:prstGeom prst="rect">
            <a:avLst/>
          </a:prstGeom>
          <a:solidFill>
            <a:schemeClr val="tx1">
              <a:lumMod val="95000"/>
              <a:lumOff val="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solidFill>
              <a:latin typeface="Franklin Gothic Book"/>
            </a:endParaRPr>
          </a:p>
        </p:txBody>
      </p:sp>
      <p:sp>
        <p:nvSpPr>
          <p:cNvPr id="12" name="Text Placeholder 6"/>
          <p:cNvSpPr>
            <a:spLocks noGrp="1"/>
          </p:cNvSpPr>
          <p:nvPr>
            <p:ph type="body" sz="quarter" idx="11"/>
          </p:nvPr>
        </p:nvSpPr>
        <p:spPr>
          <a:xfrm>
            <a:off x="1371600" y="3947333"/>
            <a:ext cx="6280150" cy="397669"/>
          </a:xfrm>
        </p:spPr>
        <p:txBody>
          <a:bodyPr>
            <a:normAutofit/>
          </a:bodyPr>
          <a:lstStyle>
            <a:lvl1pPr marL="0" indent="0">
              <a:buNone/>
              <a:defRPr sz="1800" cap="all">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384883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597474"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60996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751801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87228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3779621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927082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871012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77071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994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6099609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307520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0648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86570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239022"/>
          </a:xfrm>
        </p:spPr>
        <p:txBody>
          <a:bodyPr vert="eaVert">
            <a:normAutofit/>
          </a:bodyPr>
          <a:lstStyle>
            <a:lvl1pPr>
              <a:defRPr sz="4200" b="1" i="0">
                <a:latin typeface="Rockwell"/>
                <a:cs typeface="Rockwell"/>
              </a:defRPr>
            </a:lvl1pPr>
          </a:lstStyle>
          <a:p>
            <a:r>
              <a:rPr lang="en-US"/>
              <a:t>Click to edit Master title style</a:t>
            </a:r>
          </a:p>
        </p:txBody>
      </p:sp>
      <p:sp>
        <p:nvSpPr>
          <p:cNvPr id="3" name="Vertical Text Placeholder 2"/>
          <p:cNvSpPr>
            <a:spLocks noGrp="1"/>
          </p:cNvSpPr>
          <p:nvPr>
            <p:ph type="body" orient="vert" idx="1"/>
          </p:nvPr>
        </p:nvSpPr>
        <p:spPr>
          <a:xfrm>
            <a:off x="457200" y="205980"/>
            <a:ext cx="6019800" cy="42390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p:cNvSpPr>
            <a:spLocks noGrp="1"/>
          </p:cNvSpPr>
          <p:nvPr>
            <p:ph type="ftr" sz="quarter" idx="3"/>
          </p:nvPr>
        </p:nvSpPr>
        <p:spPr>
          <a:xfrm>
            <a:off x="1780930" y="4728648"/>
            <a:ext cx="6476892"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2658840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43359"/>
            <a:ext cx="7772400" cy="1021556"/>
          </a:xfrm>
        </p:spPr>
        <p:txBody>
          <a:bodyPr anchor="t"/>
          <a:lstStyle>
            <a:lvl1pPr algn="l">
              <a:defRPr sz="4000" b="1" cap="all">
                <a:latin typeface="Rockwell"/>
                <a:cs typeface="Rockwell"/>
              </a:defRPr>
            </a:lvl1pPr>
          </a:lstStyle>
          <a:p>
            <a:r>
              <a:rPr lang="en-US"/>
              <a:t>Click to edit Master title style</a:t>
            </a:r>
          </a:p>
        </p:txBody>
      </p:sp>
      <p:sp>
        <p:nvSpPr>
          <p:cNvPr id="3" name="Text Placeholder 2"/>
          <p:cNvSpPr>
            <a:spLocks noGrp="1"/>
          </p:cNvSpPr>
          <p:nvPr>
            <p:ph type="body" idx="1"/>
          </p:nvPr>
        </p:nvSpPr>
        <p:spPr>
          <a:xfrm>
            <a:off x="722313" y="1718218"/>
            <a:ext cx="7772400" cy="1125140"/>
          </a:xfrm>
        </p:spPr>
        <p:txBody>
          <a:bodyPr anchor="b"/>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Footer Placeholder 5"/>
          <p:cNvSpPr>
            <a:spLocks noGrp="1"/>
          </p:cNvSpPr>
          <p:nvPr>
            <p:ph type="ftr" sz="quarter" idx="3"/>
          </p:nvPr>
        </p:nvSpPr>
        <p:spPr>
          <a:xfrm>
            <a:off x="1780934" y="4728648"/>
            <a:ext cx="64825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751801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Content Placeholder 2"/>
          <p:cNvSpPr>
            <a:spLocks noGrp="1"/>
          </p:cNvSpPr>
          <p:nvPr>
            <p:ph sz="half" idx="1"/>
          </p:nvPr>
        </p:nvSpPr>
        <p:spPr>
          <a:xfrm>
            <a:off x="457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2333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3"/>
          </p:nvPr>
        </p:nvSpPr>
        <p:spPr>
          <a:xfrm>
            <a:off x="1780934" y="4728648"/>
            <a:ext cx="6409159"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87228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8"/>
            <a:ext cx="4040188"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8"/>
            <a:ext cx="4041775" cy="28253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a:xfrm>
            <a:off x="1780930" y="4728648"/>
            <a:ext cx="63978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3779621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200" b="1" i="0">
                <a:latin typeface="Rockwell"/>
                <a:cs typeface="Rockwell"/>
              </a:defRPr>
            </a:lvl1pPr>
          </a:lstStyle>
          <a:p>
            <a:r>
              <a:rPr lang="en-US"/>
              <a:t>Click to edit Master title style</a:t>
            </a:r>
          </a:p>
        </p:txBody>
      </p:sp>
      <p:sp>
        <p:nvSpPr>
          <p:cNvPr id="3" name="Footer Placeholder 5"/>
          <p:cNvSpPr>
            <a:spLocks noGrp="1"/>
          </p:cNvSpPr>
          <p:nvPr>
            <p:ph type="ftr" sz="quarter" idx="3"/>
          </p:nvPr>
        </p:nvSpPr>
        <p:spPr>
          <a:xfrm>
            <a:off x="1780934" y="4728648"/>
            <a:ext cx="6516403"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92708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5"/>
          <p:cNvSpPr>
            <a:spLocks noGrp="1"/>
          </p:cNvSpPr>
          <p:nvPr>
            <p:ph type="ftr" sz="quarter" idx="3"/>
          </p:nvPr>
        </p:nvSpPr>
        <p:spPr>
          <a:xfrm>
            <a:off x="1780934" y="4728648"/>
            <a:ext cx="6584137"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187101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i="0">
                <a:latin typeface="Rockwell"/>
                <a:cs typeface="Rockwell"/>
              </a:defRPr>
            </a:lvl1pPr>
          </a:lstStyle>
          <a:p>
            <a:r>
              <a:rPr lang="en-US"/>
              <a:t>Click to edit Master title style</a:t>
            </a:r>
          </a:p>
        </p:txBody>
      </p:sp>
      <p:sp>
        <p:nvSpPr>
          <p:cNvPr id="3" name="Content Placeholder 2"/>
          <p:cNvSpPr>
            <a:spLocks noGrp="1"/>
          </p:cNvSpPr>
          <p:nvPr>
            <p:ph idx="1"/>
          </p:nvPr>
        </p:nvSpPr>
        <p:spPr>
          <a:xfrm>
            <a:off x="3575050" y="204790"/>
            <a:ext cx="5111750" cy="422289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7"/>
            <a:ext cx="3008313" cy="33513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601070"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770715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24453"/>
            <a:ext cx="5486400" cy="425054"/>
          </a:xfrm>
        </p:spPr>
        <p:txBody>
          <a:bodyPr anchor="b"/>
          <a:lstStyle>
            <a:lvl1pPr algn="l">
              <a:defRPr sz="2000" b="1" i="0">
                <a:latin typeface="Rockwell"/>
                <a:cs typeface="Rockwell"/>
              </a:defRPr>
            </a:lvl1pPr>
          </a:lstStyle>
          <a:p>
            <a:r>
              <a:rPr lang="en-US"/>
              <a:t>Click to edit Master title style</a:t>
            </a:r>
          </a:p>
        </p:txBody>
      </p:sp>
      <p:sp>
        <p:nvSpPr>
          <p:cNvPr id="3" name="Picture Placeholder 2"/>
          <p:cNvSpPr>
            <a:spLocks noGrp="1"/>
          </p:cNvSpPr>
          <p:nvPr>
            <p:ph type="pic" idx="1"/>
          </p:nvPr>
        </p:nvSpPr>
        <p:spPr>
          <a:xfrm>
            <a:off x="1792288" y="33835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3849509"/>
            <a:ext cx="5486400" cy="5319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p:cNvSpPr>
            <a:spLocks noGrp="1"/>
          </p:cNvSpPr>
          <p:nvPr>
            <p:ph type="ftr" sz="quarter" idx="3"/>
          </p:nvPr>
        </p:nvSpPr>
        <p:spPr>
          <a:xfrm>
            <a:off x="1780930" y="4728648"/>
            <a:ext cx="6471248"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t>Department of University Marketing</a:t>
            </a:r>
          </a:p>
        </p:txBody>
      </p:sp>
    </p:spTree>
    <p:extLst>
      <p:ext uri="{BB962C8B-B14F-4D97-AF65-F5344CB8AC3E}">
        <p14:creationId xmlns:p14="http://schemas.microsoft.com/office/powerpoint/2010/main" val="230752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dirty="0"/>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164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a:off x="0" y="4593687"/>
            <a:ext cx="9144000" cy="549815"/>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pc="100" dirty="0">
              <a:solidFill>
                <a:prstClr val="white"/>
              </a:solidFill>
              <a:latin typeface="Franklin Gothic Book"/>
            </a:endParaRPr>
          </a:p>
        </p:txBody>
      </p:sp>
      <p:pic>
        <p:nvPicPr>
          <p:cNvPr id="16" name="Picture 15"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9" name="Picture 8" descr="PSLH.pn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537688" y="4593687"/>
            <a:ext cx="606312" cy="549815"/>
          </a:xfrm>
          <a:prstGeom prst="rect">
            <a:avLst/>
          </a:prstGeom>
        </p:spPr>
      </p:pic>
      <p:pic>
        <p:nvPicPr>
          <p:cNvPr id="10" name="Picture 9" descr="PSUrev_sht285.ai"/>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457200" y="4549270"/>
            <a:ext cx="1087967" cy="594230"/>
          </a:xfrm>
          <a:prstGeom prst="rect">
            <a:avLst/>
          </a:prstGeom>
        </p:spPr>
      </p:pic>
      <p:sp>
        <p:nvSpPr>
          <p:cNvPr id="6" name="Footer Placeholder 5"/>
          <p:cNvSpPr>
            <a:spLocks noGrp="1"/>
          </p:cNvSpPr>
          <p:nvPr>
            <p:ph type="ftr" sz="quarter" idx="3"/>
          </p:nvPr>
        </p:nvSpPr>
        <p:spPr>
          <a:xfrm>
            <a:off x="1576310" y="4728648"/>
            <a:ext cx="6352715" cy="273844"/>
          </a:xfrm>
          <a:prstGeom prst="rect">
            <a:avLst/>
          </a:prstGeom>
        </p:spPr>
        <p:txBody>
          <a:bodyPr vert="horz" lIns="91440" tIns="45720" rIns="91440" bIns="45720" rtlCol="0" anchor="ctr"/>
          <a:lstStyle>
            <a:lvl1pPr algn="l">
              <a:defRPr sz="1400" cap="all">
                <a:solidFill>
                  <a:schemeClr val="tx1">
                    <a:tint val="75000"/>
                  </a:schemeClr>
                </a:solidFill>
              </a:defRPr>
            </a:lvl1pPr>
          </a:lstStyle>
          <a:p>
            <a:r>
              <a:rPr lang="en-US" dirty="0">
                <a:solidFill>
                  <a:prstClr val="black">
                    <a:tint val="75000"/>
                  </a:prstClr>
                </a:solidFill>
                <a:latin typeface="Franklin Gothic Book"/>
              </a:rPr>
              <a:t>Department of University Marketing</a:t>
            </a:r>
          </a:p>
        </p:txBody>
      </p:sp>
    </p:spTree>
    <p:extLst>
      <p:ext uri="{BB962C8B-B14F-4D97-AF65-F5344CB8AC3E}">
        <p14:creationId xmlns:p14="http://schemas.microsoft.com/office/powerpoint/2010/main" val="11725637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sldNum="0" hdr="0" dt="0"/>
  <p:txStyles>
    <p:titleStyle>
      <a:lvl1pPr algn="l" defTabSz="457200" rtl="0" eaLnBrk="1" latinLnBrk="0" hangingPunct="1">
        <a:spcBef>
          <a:spcPct val="0"/>
        </a:spcBef>
        <a:buNone/>
        <a:defRPr sz="4200" b="1" i="0" kern="1200">
          <a:solidFill>
            <a:schemeClr val="accent1"/>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9144000" cy="1187493"/>
          </a:xfrm>
        </p:spPr>
        <p:txBody>
          <a:bodyPr>
            <a:noAutofit/>
          </a:bodyPr>
          <a:lstStyle/>
          <a:p>
            <a:pPr algn="ctr">
              <a:lnSpc>
                <a:spcPct val="100000"/>
              </a:lnSpc>
            </a:pPr>
            <a:br>
              <a:rPr lang="en-US" sz="4000" dirty="0"/>
            </a:br>
            <a:r>
              <a:rPr lang="en-US" sz="4000" dirty="0"/>
              <a:t>Promotion, Tenure, and Annual Reviews</a:t>
            </a:r>
            <a:br>
              <a:rPr lang="en-US" sz="4000" dirty="0"/>
            </a:br>
            <a:endParaRPr lang="en-US" sz="4000" dirty="0"/>
          </a:p>
        </p:txBody>
      </p:sp>
      <p:sp>
        <p:nvSpPr>
          <p:cNvPr id="3" name="Subtitle 2"/>
          <p:cNvSpPr>
            <a:spLocks noGrp="1"/>
          </p:cNvSpPr>
          <p:nvPr>
            <p:ph type="subTitle" idx="1"/>
          </p:nvPr>
        </p:nvSpPr>
        <p:spPr>
          <a:xfrm>
            <a:off x="0" y="1955800"/>
            <a:ext cx="9143999" cy="1723380"/>
          </a:xfrm>
        </p:spPr>
        <p:txBody>
          <a:bodyPr>
            <a:noAutofit/>
          </a:bodyPr>
          <a:lstStyle/>
          <a:p>
            <a:pPr algn="ctr">
              <a:spcBef>
                <a:spcPts val="0"/>
              </a:spcBef>
            </a:pPr>
            <a:endParaRPr lang="en-US" sz="1800" dirty="0"/>
          </a:p>
          <a:p>
            <a:pPr algn="ctr">
              <a:spcBef>
                <a:spcPts val="0"/>
              </a:spcBef>
            </a:pPr>
            <a:r>
              <a:rPr lang="en-US" sz="2400" dirty="0"/>
              <a:t>Dr. Kathleen Bieschke</a:t>
            </a:r>
            <a:br>
              <a:rPr lang="en-US" sz="2400" dirty="0"/>
            </a:br>
            <a:r>
              <a:rPr lang="en-US" sz="2400" dirty="0"/>
              <a:t>New Faculty Orientation</a:t>
            </a:r>
          </a:p>
          <a:p>
            <a:pPr algn="ctr">
              <a:spcBef>
                <a:spcPts val="0"/>
              </a:spcBef>
            </a:pPr>
            <a:r>
              <a:rPr lang="en-US" sz="2400" dirty="0"/>
              <a:t>Thursday, August 20, 2020</a:t>
            </a:r>
            <a:br>
              <a:rPr lang="en-US" sz="2000" dirty="0"/>
            </a:br>
            <a:br>
              <a:rPr lang="en-US" sz="1800" b="1" dirty="0"/>
            </a:br>
            <a:endParaRPr lang="en-US" sz="1800" b="1" dirty="0"/>
          </a:p>
        </p:txBody>
      </p:sp>
      <p:sp>
        <p:nvSpPr>
          <p:cNvPr id="5" name="Text Placeholder 3"/>
          <p:cNvSpPr>
            <a:spLocks noGrp="1"/>
          </p:cNvSpPr>
          <p:nvPr>
            <p:ph type="body" sz="quarter" idx="11"/>
          </p:nvPr>
        </p:nvSpPr>
        <p:spPr>
          <a:xfrm>
            <a:off x="2627085" y="4107543"/>
            <a:ext cx="5950858" cy="725714"/>
          </a:xfrm>
        </p:spPr>
        <p:txBody>
          <a:bodyPr>
            <a:normAutofit/>
          </a:bodyPr>
          <a:lstStyle/>
          <a:p>
            <a:r>
              <a:rPr lang="en-US" dirty="0"/>
              <a:t>Office of the Vice provost for faculty affairs</a:t>
            </a:r>
          </a:p>
        </p:txBody>
      </p:sp>
      <p:pic>
        <p:nvPicPr>
          <p:cNvPr id="6" name="Picture 5"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82" y="4036164"/>
            <a:ext cx="2170243" cy="684460"/>
          </a:xfrm>
          <a:prstGeom prst="rect">
            <a:avLst/>
          </a:prstGeom>
        </p:spPr>
      </p:pic>
    </p:spTree>
    <p:extLst>
      <p:ext uri="{BB962C8B-B14F-4D97-AF65-F5344CB8AC3E}">
        <p14:creationId xmlns:p14="http://schemas.microsoft.com/office/powerpoint/2010/main" val="6383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
            <a:ext cx="8532564" cy="1938638"/>
          </a:xfrm>
        </p:spPr>
        <p:txBody>
          <a:bodyPr>
            <a:noAutofit/>
          </a:bodyPr>
          <a:lstStyle/>
          <a:p>
            <a:r>
              <a:rPr lang="en-US" sz="3800" dirty="0"/>
              <a:t>Promotion and Tenure: Policy AC23 </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12" name="Content Placeholder 5"/>
          <p:cNvSpPr txBox="1">
            <a:spLocks/>
          </p:cNvSpPr>
          <p:nvPr/>
        </p:nvSpPr>
        <p:spPr>
          <a:xfrm>
            <a:off x="638826" y="1064525"/>
            <a:ext cx="8259513" cy="31935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400" b="1" dirty="0">
                <a:solidFill>
                  <a:schemeClr val="tx1"/>
                </a:solidFill>
              </a:rPr>
              <a:t>Highlights of Policy AC23 </a:t>
            </a:r>
            <a:r>
              <a:rPr lang="en-US" sz="2200" b="1" i="1" dirty="0">
                <a:solidFill>
                  <a:schemeClr val="tx1"/>
                </a:solidFill>
              </a:rPr>
              <a:t>(policy.psu.edu – “Academic” section):</a:t>
            </a:r>
          </a:p>
          <a:p>
            <a:pPr marL="685800" lvl="1" indent="-274320">
              <a:spcBef>
                <a:spcPts val="0"/>
              </a:spcBef>
              <a:buFont typeface="Arial" panose="020B0604020202020204" pitchFamily="34" charset="0"/>
              <a:buChar char="•"/>
            </a:pPr>
            <a:endParaRPr lang="en-US" sz="2200" dirty="0">
              <a:solidFill>
                <a:schemeClr val="tx1"/>
              </a:solidFill>
            </a:endParaRPr>
          </a:p>
          <a:p>
            <a:pPr marL="685800" lvl="1" indent="-274320">
              <a:spcBef>
                <a:spcPts val="0"/>
              </a:spcBef>
              <a:buFont typeface="Arial" panose="020B0604020202020204" pitchFamily="34" charset="0"/>
              <a:buChar char="•"/>
            </a:pPr>
            <a:r>
              <a:rPr lang="en-US" sz="2200" dirty="0">
                <a:solidFill>
                  <a:schemeClr val="tx1"/>
                </a:solidFill>
              </a:rPr>
              <a:t>Provides guidance on determining the criteria, procedures, and conditions of the review of University academic personnel and for the awarding of promotion and tenure</a:t>
            </a:r>
          </a:p>
          <a:p>
            <a:pPr marL="685800" lvl="1" indent="-274320">
              <a:spcBef>
                <a:spcPts val="0"/>
              </a:spcBef>
              <a:buFont typeface="Arial" panose="020B0604020202020204" pitchFamily="34" charset="0"/>
              <a:buChar char="•"/>
            </a:pPr>
            <a:r>
              <a:rPr lang="en-US" sz="2200" dirty="0">
                <a:solidFill>
                  <a:schemeClr val="tx1"/>
                </a:solidFill>
              </a:rPr>
              <a:t>Substantive policy warrants thorough individual review; also should see related documents on website: P&amp;T Administrative Guidelines and P&amp;T FAQ</a:t>
            </a:r>
          </a:p>
          <a:p>
            <a:pPr marL="411480" lvl="1" indent="0">
              <a:spcBef>
                <a:spcPts val="0"/>
              </a:spcBef>
              <a:buNone/>
            </a:pPr>
            <a:endParaRPr lang="en-US" sz="2200" dirty="0">
              <a:solidFill>
                <a:schemeClr val="tx1"/>
              </a:solidFill>
            </a:endParaRPr>
          </a:p>
          <a:p>
            <a:pPr marL="685800" lvl="1" indent="-274320">
              <a:spcBef>
                <a:spcPts val="0"/>
              </a:spcBef>
              <a:buFont typeface="Arial" panose="020B0604020202020204" pitchFamily="34" charset="0"/>
              <a:buChar char="•"/>
            </a:pPr>
            <a:endParaRPr lang="en-US" sz="2400" dirty="0">
              <a:solidFill>
                <a:schemeClr val="tx1"/>
              </a:solidFill>
            </a:endParaRPr>
          </a:p>
          <a:p>
            <a:pPr>
              <a:spcBef>
                <a:spcPts val="0"/>
              </a:spcBef>
            </a:pPr>
            <a:endParaRPr lang="en-US" sz="2000" dirty="0">
              <a:solidFill>
                <a:schemeClr val="tx1"/>
              </a:solidFill>
            </a:endParaRPr>
          </a:p>
        </p:txBody>
      </p:sp>
    </p:spTree>
    <p:extLst>
      <p:ext uri="{BB962C8B-B14F-4D97-AF65-F5344CB8AC3E}">
        <p14:creationId xmlns:p14="http://schemas.microsoft.com/office/powerpoint/2010/main" val="1821675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45909"/>
            <a:ext cx="8229600" cy="1392729"/>
          </a:xfrm>
        </p:spPr>
        <p:txBody>
          <a:bodyPr>
            <a:noAutofit/>
          </a:bodyPr>
          <a:lstStyle/>
          <a:p>
            <a:r>
              <a:rPr lang="en-US" sz="3800" dirty="0"/>
              <a:t>Promotion and Tenure: </a:t>
            </a:r>
            <a:br>
              <a:rPr lang="en-US" sz="3800" dirty="0"/>
            </a:br>
            <a:r>
              <a:rPr lang="en-US" sz="3800" dirty="0"/>
              <a:t>Three Levels of Review</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12" name="Content Placeholder 5"/>
          <p:cNvSpPr txBox="1">
            <a:spLocks/>
          </p:cNvSpPr>
          <p:nvPr/>
        </p:nvSpPr>
        <p:spPr>
          <a:xfrm>
            <a:off x="638826" y="1719619"/>
            <a:ext cx="7508887" cy="25384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lvl="1" indent="-274320">
              <a:spcBef>
                <a:spcPts val="0"/>
              </a:spcBef>
              <a:buFont typeface="Arial" panose="020B0604020202020204" pitchFamily="34" charset="0"/>
              <a:buChar char="•"/>
            </a:pPr>
            <a:r>
              <a:rPr lang="en-US" sz="2200" b="1" dirty="0">
                <a:solidFill>
                  <a:schemeClr val="tx1"/>
                </a:solidFill>
              </a:rPr>
              <a:t>Level One: Department/Campus </a:t>
            </a:r>
            <a:r>
              <a:rPr lang="mr-IN" sz="2200" dirty="0">
                <a:solidFill>
                  <a:schemeClr val="tx1"/>
                </a:solidFill>
              </a:rPr>
              <a:t>–</a:t>
            </a:r>
            <a:r>
              <a:rPr lang="en-US" sz="2200" dirty="0">
                <a:solidFill>
                  <a:schemeClr val="tx1"/>
                </a:solidFill>
              </a:rPr>
              <a:t> Most familiar with candidate’s discipline and standards</a:t>
            </a:r>
          </a:p>
          <a:p>
            <a:pPr marL="685800" lvl="1" indent="-274320">
              <a:spcBef>
                <a:spcPts val="0"/>
              </a:spcBef>
              <a:buFont typeface="Arial" panose="020B0604020202020204" pitchFamily="34" charset="0"/>
              <a:buChar char="•"/>
            </a:pPr>
            <a:r>
              <a:rPr lang="en-US" sz="2200" b="1" dirty="0">
                <a:solidFill>
                  <a:schemeClr val="tx1"/>
                </a:solidFill>
              </a:rPr>
              <a:t>Level Two: College </a:t>
            </a:r>
            <a:r>
              <a:rPr lang="mr-IN" sz="2200" dirty="0">
                <a:solidFill>
                  <a:schemeClr val="tx1"/>
                </a:solidFill>
              </a:rPr>
              <a:t>–</a:t>
            </a:r>
            <a:r>
              <a:rPr lang="en-US" sz="2200" dirty="0">
                <a:solidFill>
                  <a:schemeClr val="tx1"/>
                </a:solidFill>
              </a:rPr>
              <a:t> Evaluates using a specific college’s criteria and expectations</a:t>
            </a:r>
          </a:p>
          <a:p>
            <a:pPr marL="685800" lvl="1" indent="-274320">
              <a:spcBef>
                <a:spcPts val="0"/>
              </a:spcBef>
              <a:buFont typeface="Arial" panose="020B0604020202020204" pitchFamily="34" charset="0"/>
              <a:buChar char="•"/>
            </a:pPr>
            <a:r>
              <a:rPr lang="en-US" sz="2200" b="1" dirty="0">
                <a:solidFill>
                  <a:schemeClr val="tx1"/>
                </a:solidFill>
              </a:rPr>
              <a:t>Level Three: University </a:t>
            </a:r>
            <a:r>
              <a:rPr lang="mr-IN" sz="2200" dirty="0">
                <a:solidFill>
                  <a:schemeClr val="tx1"/>
                </a:solidFill>
              </a:rPr>
              <a:t>–</a:t>
            </a:r>
            <a:r>
              <a:rPr lang="en-US" sz="2200" dirty="0">
                <a:solidFill>
                  <a:schemeClr val="tx1"/>
                </a:solidFill>
              </a:rPr>
              <a:t> Focused on ensuring compliance with college and institutional standards and consistency of excellence across Penn State</a:t>
            </a:r>
          </a:p>
          <a:p>
            <a:pPr marL="685800" lvl="1" indent="-274320">
              <a:spcBef>
                <a:spcPts val="0"/>
              </a:spcBef>
              <a:buFont typeface="Arial" panose="020B0604020202020204" pitchFamily="34" charset="0"/>
              <a:buChar char="•"/>
            </a:pPr>
            <a:endParaRPr lang="en-US" sz="2400" dirty="0">
              <a:solidFill>
                <a:schemeClr val="tx1"/>
              </a:solidFill>
            </a:endParaRPr>
          </a:p>
          <a:p>
            <a:pPr>
              <a:spcBef>
                <a:spcPts val="0"/>
              </a:spcBef>
            </a:pPr>
            <a:endParaRPr lang="en-US" sz="2000" dirty="0">
              <a:solidFill>
                <a:schemeClr val="tx1"/>
              </a:solidFill>
            </a:endParaRPr>
          </a:p>
        </p:txBody>
      </p:sp>
    </p:spTree>
    <p:extLst>
      <p:ext uri="{BB962C8B-B14F-4D97-AF65-F5344CB8AC3E}">
        <p14:creationId xmlns:p14="http://schemas.microsoft.com/office/powerpoint/2010/main" val="403613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
            <a:ext cx="8229600" cy="1938638"/>
          </a:xfrm>
        </p:spPr>
        <p:txBody>
          <a:bodyPr>
            <a:noAutofit/>
          </a:bodyPr>
          <a:lstStyle/>
          <a:p>
            <a:r>
              <a:rPr lang="en-US" sz="3800" dirty="0"/>
              <a:t>Promotion and Tenure Criteria </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12" name="Content Placeholder 5"/>
          <p:cNvSpPr txBox="1">
            <a:spLocks/>
          </p:cNvSpPr>
          <p:nvPr/>
        </p:nvSpPr>
        <p:spPr>
          <a:xfrm>
            <a:off x="638826" y="1064525"/>
            <a:ext cx="8259513" cy="31935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2400" b="1" dirty="0">
                <a:solidFill>
                  <a:schemeClr val="tx1"/>
                </a:solidFill>
              </a:rPr>
              <a:t>Key areas of evaluation and assessment: </a:t>
            </a:r>
          </a:p>
          <a:p>
            <a:pPr marL="685800" lvl="1" indent="-274320">
              <a:spcBef>
                <a:spcPts val="0"/>
              </a:spcBef>
              <a:buFont typeface="Arial" panose="020B0604020202020204" pitchFamily="34" charset="0"/>
              <a:buChar char="•"/>
            </a:pPr>
            <a:r>
              <a:rPr lang="en-US" sz="2200" dirty="0">
                <a:solidFill>
                  <a:schemeClr val="tx1"/>
                </a:solidFill>
              </a:rPr>
              <a:t>Scholarship of Teaching and Learning (SOTL)</a:t>
            </a:r>
          </a:p>
          <a:p>
            <a:pPr marL="685800" lvl="1" indent="-274320">
              <a:spcBef>
                <a:spcPts val="0"/>
              </a:spcBef>
              <a:buFont typeface="Arial" panose="020B0604020202020204" pitchFamily="34" charset="0"/>
              <a:buChar char="•"/>
            </a:pPr>
            <a:r>
              <a:rPr lang="en-US" sz="2200" dirty="0">
                <a:solidFill>
                  <a:schemeClr val="tx1"/>
                </a:solidFill>
              </a:rPr>
              <a:t>Scholarship of Research and Creative Accomplishments</a:t>
            </a:r>
          </a:p>
          <a:p>
            <a:pPr marL="685800" lvl="1" indent="-274320">
              <a:spcBef>
                <a:spcPts val="0"/>
              </a:spcBef>
              <a:buFont typeface="Arial" panose="020B0604020202020204" pitchFamily="34" charset="0"/>
              <a:buChar char="•"/>
            </a:pPr>
            <a:r>
              <a:rPr lang="en-US" sz="2200" dirty="0">
                <a:solidFill>
                  <a:schemeClr val="tx1"/>
                </a:solidFill>
              </a:rPr>
              <a:t>Service and scholarship of service to the University, society, and one’s profession</a:t>
            </a:r>
          </a:p>
          <a:p>
            <a:pPr marL="685800" lvl="1" indent="-274320">
              <a:spcBef>
                <a:spcPts val="0"/>
              </a:spcBef>
              <a:buFont typeface="Arial" panose="020B0604020202020204" pitchFamily="34" charset="0"/>
              <a:buChar char="•"/>
            </a:pPr>
            <a:r>
              <a:rPr lang="en-US" sz="2200" b="1" dirty="0">
                <a:solidFill>
                  <a:schemeClr val="tx1"/>
                </a:solidFill>
              </a:rPr>
              <a:t>Important: </a:t>
            </a:r>
            <a:r>
              <a:rPr lang="en-US" sz="2200" dirty="0">
                <a:solidFill>
                  <a:schemeClr val="tx1"/>
                </a:solidFill>
              </a:rPr>
              <a:t>2020-2021 Administrative Guidelines for Policy AC23 are on the VPFA website -- more than 60 pages of  information and forms related to all of these areas, including an appendix on dossier sections and format.</a:t>
            </a:r>
          </a:p>
          <a:p>
            <a:pPr>
              <a:spcBef>
                <a:spcPts val="0"/>
              </a:spcBef>
            </a:pPr>
            <a:endParaRPr lang="en-US" sz="2000" dirty="0">
              <a:solidFill>
                <a:schemeClr val="tx1"/>
              </a:solidFill>
            </a:endParaRPr>
          </a:p>
        </p:txBody>
      </p:sp>
    </p:spTree>
    <p:extLst>
      <p:ext uri="{BB962C8B-B14F-4D97-AF65-F5344CB8AC3E}">
        <p14:creationId xmlns:p14="http://schemas.microsoft.com/office/powerpoint/2010/main" val="1593449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45909"/>
            <a:ext cx="8229600" cy="1392729"/>
          </a:xfrm>
        </p:spPr>
        <p:txBody>
          <a:bodyPr>
            <a:noAutofit/>
          </a:bodyPr>
          <a:lstStyle/>
          <a:p>
            <a:r>
              <a:rPr lang="en-US" sz="3800" dirty="0"/>
              <a:t>Promotion and Tenure: </a:t>
            </a:r>
            <a:br>
              <a:rPr lang="en-US" sz="3800" dirty="0"/>
            </a:br>
            <a:r>
              <a:rPr lang="en-US" sz="3800" dirty="0"/>
              <a:t>Additional, Periodic Reviews</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8" name="Content Placeholder 5"/>
          <p:cNvSpPr>
            <a:spLocks noGrp="1"/>
          </p:cNvSpPr>
          <p:nvPr>
            <p:ph idx="1"/>
          </p:nvPr>
        </p:nvSpPr>
        <p:spPr>
          <a:xfrm>
            <a:off x="638826" y="1678674"/>
            <a:ext cx="8047973" cy="2074459"/>
          </a:xfrm>
        </p:spPr>
        <p:txBody>
          <a:bodyPr>
            <a:noAutofit/>
          </a:bodyPr>
          <a:lstStyle/>
          <a:p>
            <a:pPr marL="0" indent="0">
              <a:spcBef>
                <a:spcPts val="600"/>
              </a:spcBef>
              <a:buNone/>
            </a:pPr>
            <a:r>
              <a:rPr lang="en-US" sz="2400" b="1" dirty="0">
                <a:solidFill>
                  <a:schemeClr val="tx1"/>
                </a:solidFill>
              </a:rPr>
              <a:t>Pre-Tenure Reviews in 2</a:t>
            </a:r>
            <a:r>
              <a:rPr lang="en-US" sz="2400" b="1" baseline="30000" dirty="0">
                <a:solidFill>
                  <a:schemeClr val="tx1"/>
                </a:solidFill>
              </a:rPr>
              <a:t>nd</a:t>
            </a:r>
            <a:r>
              <a:rPr lang="en-US" sz="2400" b="1" dirty="0">
                <a:solidFill>
                  <a:schemeClr val="tx1"/>
                </a:solidFill>
              </a:rPr>
              <a:t> and 4</a:t>
            </a:r>
            <a:r>
              <a:rPr lang="en-US" sz="2400" b="1" baseline="30000" dirty="0">
                <a:solidFill>
                  <a:schemeClr val="tx1"/>
                </a:solidFill>
              </a:rPr>
              <a:t>th</a:t>
            </a:r>
            <a:r>
              <a:rPr lang="en-US" sz="2400" b="1" dirty="0">
                <a:solidFill>
                  <a:schemeClr val="tx1"/>
                </a:solidFill>
              </a:rPr>
              <a:t> Years:</a:t>
            </a:r>
          </a:p>
          <a:p>
            <a:pPr marL="685800" lvl="1" indent="-274320">
              <a:spcBef>
                <a:spcPts val="0"/>
              </a:spcBef>
              <a:buFont typeface="Arial" panose="020B0604020202020204" pitchFamily="34" charset="0"/>
              <a:buChar char="•"/>
            </a:pPr>
            <a:r>
              <a:rPr lang="en-US" sz="2400" dirty="0">
                <a:solidFill>
                  <a:schemeClr val="tx1"/>
                </a:solidFill>
              </a:rPr>
              <a:t>Developmental </a:t>
            </a:r>
            <a:r>
              <a:rPr lang="en-US" sz="2400" u="sng" dirty="0">
                <a:solidFill>
                  <a:schemeClr val="tx1"/>
                </a:solidFill>
              </a:rPr>
              <a:t>and</a:t>
            </a:r>
            <a:r>
              <a:rPr lang="en-US" sz="2400" dirty="0">
                <a:solidFill>
                  <a:schemeClr val="tx1"/>
                </a:solidFill>
              </a:rPr>
              <a:t> evaluative processes</a:t>
            </a:r>
          </a:p>
          <a:p>
            <a:pPr marL="685800" lvl="1" indent="-274320">
              <a:spcBef>
                <a:spcPts val="0"/>
              </a:spcBef>
              <a:buFont typeface="Arial" panose="020B0604020202020204" pitchFamily="34" charset="0"/>
              <a:buChar char="•"/>
            </a:pPr>
            <a:r>
              <a:rPr lang="en-US" sz="2400" dirty="0">
                <a:solidFill>
                  <a:schemeClr val="tx1"/>
                </a:solidFill>
              </a:rPr>
              <a:t>Can be denied either year</a:t>
            </a:r>
          </a:p>
          <a:p>
            <a:pPr marL="685800" lvl="1" indent="-274320">
              <a:spcBef>
                <a:spcPts val="0"/>
              </a:spcBef>
              <a:buFont typeface="Arial" panose="020B0604020202020204" pitchFamily="34" charset="0"/>
              <a:buChar char="•"/>
            </a:pPr>
            <a:r>
              <a:rPr lang="en-US" sz="2400" dirty="0">
                <a:solidFill>
                  <a:schemeClr val="tx1"/>
                </a:solidFill>
              </a:rPr>
              <a:t>If improvement opportunities are noted, a plan is developed to focus on those areas</a:t>
            </a:r>
          </a:p>
          <a:p>
            <a:pPr>
              <a:spcBef>
                <a:spcPts val="0"/>
              </a:spcBef>
            </a:pPr>
            <a:endParaRPr lang="en-US" sz="2000" dirty="0">
              <a:solidFill>
                <a:schemeClr val="tx1"/>
              </a:solidFill>
            </a:endParaRPr>
          </a:p>
        </p:txBody>
      </p:sp>
      <p:sp>
        <p:nvSpPr>
          <p:cNvPr id="11" name="Content Placeholder 5"/>
          <p:cNvSpPr txBox="1">
            <a:spLocks/>
          </p:cNvSpPr>
          <p:nvPr/>
        </p:nvSpPr>
        <p:spPr>
          <a:xfrm>
            <a:off x="613802" y="3537048"/>
            <a:ext cx="8047973" cy="20744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2400" b="1" dirty="0">
                <a:solidFill>
                  <a:schemeClr val="tx1"/>
                </a:solidFill>
              </a:rPr>
              <a:t>6</a:t>
            </a:r>
            <a:r>
              <a:rPr lang="en-US" sz="2400" b="1" baseline="30000" dirty="0">
                <a:solidFill>
                  <a:schemeClr val="tx1"/>
                </a:solidFill>
              </a:rPr>
              <a:t>th</a:t>
            </a:r>
            <a:r>
              <a:rPr lang="en-US" sz="2400" b="1" dirty="0">
                <a:solidFill>
                  <a:schemeClr val="tx1"/>
                </a:solidFill>
              </a:rPr>
              <a:t> Year Tenure Review:</a:t>
            </a:r>
          </a:p>
          <a:p>
            <a:pPr marL="685800" lvl="1" indent="-274320">
              <a:spcBef>
                <a:spcPts val="0"/>
              </a:spcBef>
              <a:buFont typeface="Arial" panose="020B0604020202020204" pitchFamily="34" charset="0"/>
              <a:buChar char="•"/>
            </a:pPr>
            <a:r>
              <a:rPr lang="en-US" sz="2400" dirty="0">
                <a:solidFill>
                  <a:schemeClr val="tx1"/>
                </a:solidFill>
              </a:rPr>
              <a:t>95 cases in 2019-2020; 95 of those earned tenure</a:t>
            </a:r>
          </a:p>
          <a:p>
            <a:pPr>
              <a:spcBef>
                <a:spcPts val="0"/>
              </a:spcBef>
            </a:pPr>
            <a:endParaRPr lang="en-US" sz="2000" dirty="0">
              <a:solidFill>
                <a:schemeClr val="tx1"/>
              </a:solidFill>
            </a:endParaRPr>
          </a:p>
        </p:txBody>
      </p:sp>
    </p:spTree>
    <p:extLst>
      <p:ext uri="{BB962C8B-B14F-4D97-AF65-F5344CB8AC3E}">
        <p14:creationId xmlns:p14="http://schemas.microsoft.com/office/powerpoint/2010/main" val="11870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45909"/>
            <a:ext cx="8510530" cy="643913"/>
          </a:xfrm>
        </p:spPr>
        <p:txBody>
          <a:bodyPr>
            <a:noAutofit/>
          </a:bodyPr>
          <a:lstStyle/>
          <a:p>
            <a:r>
              <a:rPr lang="en-US" sz="3800" dirty="0"/>
              <a:t>Promotion and Tenure in 2019-2020</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8" name="Content Placeholder 5"/>
          <p:cNvSpPr>
            <a:spLocks noGrp="1"/>
          </p:cNvSpPr>
          <p:nvPr>
            <p:ph idx="1"/>
          </p:nvPr>
        </p:nvSpPr>
        <p:spPr>
          <a:xfrm>
            <a:off x="420557" y="925418"/>
            <a:ext cx="8723443" cy="2827716"/>
          </a:xfrm>
        </p:spPr>
        <p:txBody>
          <a:bodyPr>
            <a:noAutofit/>
          </a:bodyPr>
          <a:lstStyle/>
          <a:p>
            <a:pPr marL="182880" indent="-182880">
              <a:spcBef>
                <a:spcPts val="0"/>
              </a:spcBef>
              <a:buFont typeface="Arial" charset="0"/>
              <a:buChar char="•"/>
              <a:defRPr/>
            </a:pPr>
            <a:r>
              <a:rPr lang="en-US" sz="1600" dirty="0">
                <a:solidFill>
                  <a:schemeClr val="tx1"/>
                </a:solidFill>
              </a:rPr>
              <a:t>The University Promotion and Tenure Review Committee reviewed </a:t>
            </a:r>
            <a:r>
              <a:rPr lang="en-US" sz="1600" b="1" dirty="0">
                <a:solidFill>
                  <a:schemeClr val="tx1"/>
                </a:solidFill>
              </a:rPr>
              <a:t>167 cases </a:t>
            </a:r>
            <a:r>
              <a:rPr lang="en-US" sz="1600" dirty="0">
                <a:solidFill>
                  <a:schemeClr val="tx1"/>
                </a:solidFill>
              </a:rPr>
              <a:t>during the past academic year. All but one included a positive recommendation by the submitting dean. The Committee recommended 167 cases, and the President approved 167 cases. </a:t>
            </a:r>
            <a:br>
              <a:rPr lang="en-US" sz="1600" dirty="0">
                <a:solidFill>
                  <a:schemeClr val="tx1"/>
                </a:solidFill>
              </a:rPr>
            </a:br>
            <a:endParaRPr lang="en-US" sz="1600" dirty="0">
              <a:solidFill>
                <a:schemeClr val="tx1"/>
              </a:solidFill>
            </a:endParaRPr>
          </a:p>
          <a:p>
            <a:pPr marL="182880" indent="-182880">
              <a:spcBef>
                <a:spcPts val="0"/>
              </a:spcBef>
              <a:buFont typeface="Arial" charset="0"/>
              <a:buChar char="•"/>
              <a:defRPr/>
            </a:pPr>
            <a:r>
              <a:rPr lang="en-US" sz="1600" dirty="0">
                <a:solidFill>
                  <a:schemeClr val="tx1"/>
                </a:solidFill>
              </a:rPr>
              <a:t>Dossiers for promotion to the rank of professor, librarian, and research professor for </a:t>
            </a:r>
            <a:br>
              <a:rPr lang="en-US" sz="1600" dirty="0">
                <a:solidFill>
                  <a:schemeClr val="tx1"/>
                </a:solidFill>
              </a:rPr>
            </a:br>
            <a:r>
              <a:rPr lang="en-US" sz="1600" dirty="0">
                <a:solidFill>
                  <a:schemeClr val="tx1"/>
                </a:solidFill>
              </a:rPr>
              <a:t>72</a:t>
            </a:r>
            <a:r>
              <a:rPr lang="en-US" sz="1600" b="1" dirty="0">
                <a:solidFill>
                  <a:schemeClr val="tx1"/>
                </a:solidFill>
              </a:rPr>
              <a:t> candidates </a:t>
            </a:r>
            <a:r>
              <a:rPr lang="en-US" sz="1600" dirty="0">
                <a:solidFill>
                  <a:schemeClr val="tx1"/>
                </a:solidFill>
              </a:rPr>
              <a:t>were forwarded by deans to the Committee, with 72 including positive recommendations by the submitting deans. One of the 72 cases had an accompanying tenure recommendation. The President approved 72 cases. </a:t>
            </a:r>
            <a:br>
              <a:rPr lang="en-US" sz="1600" dirty="0">
                <a:solidFill>
                  <a:schemeClr val="tx1"/>
                </a:solidFill>
              </a:rPr>
            </a:br>
            <a:endParaRPr lang="en-US" sz="1600" dirty="0">
              <a:solidFill>
                <a:schemeClr val="tx1"/>
              </a:solidFill>
            </a:endParaRPr>
          </a:p>
          <a:p>
            <a:pPr marL="182880" indent="-182880">
              <a:spcBef>
                <a:spcPts val="0"/>
              </a:spcBef>
              <a:buFont typeface="Arial" charset="0"/>
              <a:buChar char="•"/>
              <a:defRPr/>
            </a:pPr>
            <a:r>
              <a:rPr lang="en-US" sz="1600" dirty="0">
                <a:solidFill>
                  <a:schemeClr val="tx1"/>
                </a:solidFill>
              </a:rPr>
              <a:t>Dossiers for promotion to the rank of associate professor, associate librarian, and associate research professor for 88</a:t>
            </a:r>
            <a:r>
              <a:rPr lang="en-US" sz="1600" b="1" dirty="0">
                <a:solidFill>
                  <a:schemeClr val="tx1"/>
                </a:solidFill>
              </a:rPr>
              <a:t> candidates </a:t>
            </a:r>
            <a:r>
              <a:rPr lang="en-US" sz="1600" dirty="0">
                <a:solidFill>
                  <a:schemeClr val="tx1"/>
                </a:solidFill>
              </a:rPr>
              <a:t>were forwarded by deans to the Committee. Eighty-seven cases had positive recommendations by the submitting deans, and 86 of them included tenure recommendations. The Committee recommended 88 cases, and the President approved 88 cases.</a:t>
            </a:r>
          </a:p>
          <a:p>
            <a:pPr marL="182880" indent="-182880">
              <a:spcBef>
                <a:spcPts val="0"/>
              </a:spcBef>
              <a:buFont typeface="Arial" charset="0"/>
              <a:buChar char="•"/>
              <a:defRPr/>
            </a:pPr>
            <a:endParaRPr lang="en-US" sz="1600" dirty="0">
              <a:solidFill>
                <a:schemeClr val="tx1"/>
              </a:solidFill>
            </a:endParaRPr>
          </a:p>
        </p:txBody>
      </p:sp>
    </p:spTree>
    <p:extLst>
      <p:ext uri="{BB962C8B-B14F-4D97-AF65-F5344CB8AC3E}">
        <p14:creationId xmlns:p14="http://schemas.microsoft.com/office/powerpoint/2010/main" val="27085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
            <a:ext cx="8229600" cy="1938638"/>
          </a:xfrm>
        </p:spPr>
        <p:txBody>
          <a:bodyPr>
            <a:noAutofit/>
          </a:bodyPr>
          <a:lstStyle/>
          <a:p>
            <a:r>
              <a:rPr lang="en-US" sz="3800" dirty="0"/>
              <a:t>Tips and Takeaways</a:t>
            </a:r>
            <a:br>
              <a:rPr lang="en-US" sz="4000" dirty="0"/>
            </a:br>
            <a:endParaRPr lang="en-US" sz="4000" dirty="0"/>
          </a:p>
        </p:txBody>
      </p:sp>
      <p:sp>
        <p:nvSpPr>
          <p:cNvPr id="8" name="Content Placeholder 5"/>
          <p:cNvSpPr>
            <a:spLocks noGrp="1"/>
          </p:cNvSpPr>
          <p:nvPr>
            <p:ph idx="1"/>
          </p:nvPr>
        </p:nvSpPr>
        <p:spPr>
          <a:xfrm>
            <a:off x="777922" y="2453115"/>
            <a:ext cx="8313068" cy="1912296"/>
          </a:xfrm>
        </p:spPr>
        <p:txBody>
          <a:bodyPr>
            <a:noAutofit/>
          </a:bodyPr>
          <a:lstStyle/>
          <a:p>
            <a:pPr>
              <a:spcBef>
                <a:spcPts val="0"/>
              </a:spcBef>
            </a:pPr>
            <a:r>
              <a:rPr lang="en-US" sz="2000" dirty="0">
                <a:solidFill>
                  <a:schemeClr val="tx1"/>
                </a:solidFill>
              </a:rPr>
              <a:t>Understand policies at all levels</a:t>
            </a:r>
          </a:p>
          <a:p>
            <a:pPr>
              <a:spcBef>
                <a:spcPts val="0"/>
              </a:spcBef>
            </a:pPr>
            <a:r>
              <a:rPr lang="en-US" sz="2000" dirty="0">
                <a:solidFill>
                  <a:schemeClr val="tx1"/>
                </a:solidFill>
              </a:rPr>
              <a:t>Pay attention to details of performance review letters</a:t>
            </a:r>
          </a:p>
          <a:p>
            <a:pPr>
              <a:spcBef>
                <a:spcPts val="0"/>
              </a:spcBef>
            </a:pPr>
            <a:r>
              <a:rPr lang="en-US" sz="2000" dirty="0">
                <a:solidFill>
                  <a:schemeClr val="tx1"/>
                </a:solidFill>
              </a:rPr>
              <a:t>Consult with colleagues and mentors</a:t>
            </a:r>
          </a:p>
          <a:p>
            <a:pPr>
              <a:spcBef>
                <a:spcPts val="0"/>
              </a:spcBef>
            </a:pPr>
            <a:r>
              <a:rPr lang="en-US" sz="2000" dirty="0">
                <a:solidFill>
                  <a:schemeClr val="tx1"/>
                </a:solidFill>
              </a:rPr>
              <a:t>Establish independence as a scholar</a:t>
            </a:r>
          </a:p>
          <a:p>
            <a:pPr>
              <a:spcBef>
                <a:spcPts val="0"/>
              </a:spcBef>
            </a:pPr>
            <a:r>
              <a:rPr lang="en-US" sz="2000" dirty="0">
                <a:solidFill>
                  <a:schemeClr val="tx1"/>
                </a:solidFill>
              </a:rPr>
              <a:t>Take advantage of available resources </a:t>
            </a:r>
          </a:p>
          <a:p>
            <a:pPr>
              <a:spcBef>
                <a:spcPts val="0"/>
              </a:spcBef>
            </a:pPr>
            <a:r>
              <a:rPr lang="en-US" sz="2000" dirty="0">
                <a:solidFill>
                  <a:schemeClr val="tx1"/>
                </a:solidFill>
              </a:rPr>
              <a:t>Have a strategy</a:t>
            </a:r>
          </a:p>
          <a:p>
            <a:pPr>
              <a:spcBef>
                <a:spcPts val="0"/>
              </a:spcBef>
            </a:pPr>
            <a:endParaRPr lang="en-US" sz="2000" dirty="0">
              <a:solidFill>
                <a:schemeClr val="tx1"/>
              </a:solidFill>
            </a:endParaRPr>
          </a:p>
          <a:p>
            <a:pPr marL="0" indent="0">
              <a:spcBef>
                <a:spcPts val="0"/>
              </a:spcBef>
              <a:buNone/>
            </a:pPr>
            <a:endParaRPr lang="en-US" sz="2000" dirty="0">
              <a:solidFill>
                <a:schemeClr val="tx1"/>
              </a:solidFill>
            </a:endParaRPr>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pic>
        <p:nvPicPr>
          <p:cNvPr id="2" name="Picture 1"/>
          <p:cNvPicPr>
            <a:picLocks noChangeAspect="1"/>
          </p:cNvPicPr>
          <p:nvPr/>
        </p:nvPicPr>
        <p:blipFill>
          <a:blip r:embed="rId4"/>
          <a:stretch>
            <a:fillRect/>
          </a:stretch>
        </p:blipFill>
        <p:spPr>
          <a:xfrm>
            <a:off x="757450" y="1124730"/>
            <a:ext cx="7929349" cy="1170829"/>
          </a:xfrm>
          <a:prstGeom prst="rect">
            <a:avLst/>
          </a:prstGeom>
        </p:spPr>
      </p:pic>
    </p:spTree>
    <p:extLst>
      <p:ext uri="{BB962C8B-B14F-4D97-AF65-F5344CB8AC3E}">
        <p14:creationId xmlns:p14="http://schemas.microsoft.com/office/powerpoint/2010/main" val="161894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4338"/>
            <a:ext cx="7772400" cy="3757612"/>
          </a:xfrm>
        </p:spPr>
        <p:txBody>
          <a:bodyPr/>
          <a:lstStyle/>
          <a:p>
            <a:r>
              <a:rPr lang="en-US" sz="3800" cap="none" dirty="0"/>
              <a:t>Thank You.</a:t>
            </a:r>
            <a:br>
              <a:rPr lang="en-US" sz="3800" cap="none" dirty="0"/>
            </a:br>
            <a:r>
              <a:rPr lang="en-US" sz="3800" cap="none" dirty="0"/>
              <a:t>Questions or Comments?</a:t>
            </a:r>
            <a:br>
              <a:rPr lang="en-US" cap="none" dirty="0"/>
            </a:br>
            <a:br>
              <a:rPr lang="en-US" cap="none" dirty="0"/>
            </a:br>
            <a:endParaRPr lang="en-US" b="0" cap="none" dirty="0"/>
          </a:p>
        </p:txBody>
      </p:sp>
      <p:pic>
        <p:nvPicPr>
          <p:cNvPr id="5" name="Picture 4"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6"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273" y="1931223"/>
            <a:ext cx="3219124" cy="1473198"/>
          </a:xfrm>
          <a:prstGeom prst="rect">
            <a:avLst/>
          </a:prstGeom>
        </p:spPr>
      </p:pic>
      <p:sp>
        <p:nvSpPr>
          <p:cNvPr id="3" name="Rectangle 2"/>
          <p:cNvSpPr/>
          <p:nvPr/>
        </p:nvSpPr>
        <p:spPr>
          <a:xfrm>
            <a:off x="592667" y="3299374"/>
            <a:ext cx="5260915" cy="369332"/>
          </a:xfrm>
          <a:prstGeom prst="rect">
            <a:avLst/>
          </a:prstGeom>
        </p:spPr>
        <p:txBody>
          <a:bodyPr wrap="square">
            <a:spAutoFit/>
          </a:bodyPr>
          <a:lstStyle/>
          <a:p>
            <a:pPr algn="ctr"/>
            <a:r>
              <a:rPr lang="en-US" b="1" dirty="0"/>
              <a:t>vpfa.psu.edu</a:t>
            </a:r>
          </a:p>
        </p:txBody>
      </p:sp>
    </p:spTree>
    <p:extLst>
      <p:ext uri="{BB962C8B-B14F-4D97-AF65-F5344CB8AC3E}">
        <p14:creationId xmlns:p14="http://schemas.microsoft.com/office/powerpoint/2010/main" val="151373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3" name="Title 2"/>
          <p:cNvSpPr>
            <a:spLocks noGrp="1"/>
          </p:cNvSpPr>
          <p:nvPr>
            <p:ph type="title"/>
          </p:nvPr>
        </p:nvSpPr>
        <p:spPr>
          <a:xfrm>
            <a:off x="457200" y="227263"/>
            <a:ext cx="8432800" cy="835966"/>
          </a:xfrm>
        </p:spPr>
        <p:txBody>
          <a:bodyPr>
            <a:normAutofit/>
          </a:bodyPr>
          <a:lstStyle/>
          <a:p>
            <a:r>
              <a:rPr lang="en-US" sz="3800" dirty="0"/>
              <a:t>Office Focused on Faculty Affairs</a:t>
            </a:r>
          </a:p>
        </p:txBody>
      </p:sp>
      <p:pic>
        <p:nvPicPr>
          <p:cNvPr id="6" name="Picture 5"/>
          <p:cNvPicPr>
            <a:picLocks noChangeAspect="1"/>
          </p:cNvPicPr>
          <p:nvPr/>
        </p:nvPicPr>
        <p:blipFill>
          <a:blip r:embed="rId4"/>
          <a:stretch>
            <a:fillRect/>
          </a:stretch>
        </p:blipFill>
        <p:spPr>
          <a:xfrm>
            <a:off x="420557" y="1265958"/>
            <a:ext cx="2023367" cy="923544"/>
          </a:xfrm>
          <a:prstGeom prst="rect">
            <a:avLst/>
          </a:prstGeom>
        </p:spPr>
      </p:pic>
      <p:sp>
        <p:nvSpPr>
          <p:cNvPr id="8" name="Rectangle 7"/>
          <p:cNvSpPr/>
          <p:nvPr/>
        </p:nvSpPr>
        <p:spPr>
          <a:xfrm>
            <a:off x="682387" y="2180252"/>
            <a:ext cx="1446663" cy="1754326"/>
          </a:xfrm>
          <a:prstGeom prst="rect">
            <a:avLst/>
          </a:prstGeom>
        </p:spPr>
        <p:txBody>
          <a:bodyPr wrap="square">
            <a:spAutoFit/>
          </a:bodyPr>
          <a:lstStyle/>
          <a:p>
            <a:pPr algn="ctr"/>
            <a:r>
              <a:rPr lang="en-US" b="1" dirty="0"/>
              <a:t>Office of the Vice Provost for Faculty Affairs</a:t>
            </a:r>
          </a:p>
          <a:p>
            <a:pPr algn="ctr"/>
            <a:endParaRPr lang="en-US" b="1" dirty="0"/>
          </a:p>
          <a:p>
            <a:pPr algn="ctr"/>
            <a:r>
              <a:rPr lang="en-US" b="1" dirty="0"/>
              <a:t>vpfa.psu.edu</a:t>
            </a:r>
          </a:p>
        </p:txBody>
      </p:sp>
      <p:pic>
        <p:nvPicPr>
          <p:cNvPr id="2" name="Picture 1"/>
          <p:cNvPicPr>
            <a:picLocks noChangeAspect="1"/>
          </p:cNvPicPr>
          <p:nvPr/>
        </p:nvPicPr>
        <p:blipFill>
          <a:blip r:embed="rId5"/>
          <a:srcRect/>
          <a:stretch/>
        </p:blipFill>
        <p:spPr>
          <a:xfrm>
            <a:off x="3606191" y="1063229"/>
            <a:ext cx="4147855" cy="3375904"/>
          </a:xfrm>
          <a:prstGeom prst="rect">
            <a:avLst/>
          </a:prstGeom>
        </p:spPr>
      </p:pic>
    </p:spTree>
    <p:extLst>
      <p:ext uri="{BB962C8B-B14F-4D97-AF65-F5344CB8AC3E}">
        <p14:creationId xmlns:p14="http://schemas.microsoft.com/office/powerpoint/2010/main" val="3158942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S_HOR_REV_CMYK_2C.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14279" y="4641862"/>
            <a:ext cx="6352715"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3" name="Title 2"/>
          <p:cNvSpPr>
            <a:spLocks noGrp="1"/>
          </p:cNvSpPr>
          <p:nvPr>
            <p:ph type="title"/>
          </p:nvPr>
        </p:nvSpPr>
        <p:spPr>
          <a:xfrm>
            <a:off x="457200" y="357447"/>
            <a:ext cx="8432800" cy="1321724"/>
          </a:xfrm>
        </p:spPr>
        <p:txBody>
          <a:bodyPr>
            <a:normAutofit/>
          </a:bodyPr>
          <a:lstStyle/>
          <a:p>
            <a:r>
              <a:rPr lang="en-US" sz="3800" dirty="0"/>
              <a:t>Key Topics: Annual Evaluations, Promotion, and Tenure</a:t>
            </a:r>
          </a:p>
        </p:txBody>
      </p:sp>
      <p:sp>
        <p:nvSpPr>
          <p:cNvPr id="8" name="Rectangle 7"/>
          <p:cNvSpPr/>
          <p:nvPr/>
        </p:nvSpPr>
        <p:spPr>
          <a:xfrm flipH="1">
            <a:off x="6571816" y="1948683"/>
            <a:ext cx="2229896" cy="1015663"/>
          </a:xfrm>
          <a:prstGeom prst="rect">
            <a:avLst/>
          </a:prstGeom>
        </p:spPr>
        <p:txBody>
          <a:bodyPr wrap="square">
            <a:spAutoFit/>
          </a:bodyPr>
          <a:lstStyle/>
          <a:p>
            <a:pPr algn="ctr"/>
            <a:r>
              <a:rPr lang="en-US" sz="2400" b="1" dirty="0"/>
              <a:t>policy.psu.edu</a:t>
            </a:r>
          </a:p>
          <a:p>
            <a:pPr algn="ctr"/>
            <a:endParaRPr lang="en-US" b="1" dirty="0">
              <a:solidFill>
                <a:srgbClr val="FF0000"/>
              </a:solidFill>
            </a:endParaRPr>
          </a:p>
          <a:p>
            <a:pPr algn="ctr"/>
            <a:endParaRPr lang="en-US" b="1" dirty="0">
              <a:solidFill>
                <a:srgbClr val="FF0000"/>
              </a:solidFill>
            </a:endParaRPr>
          </a:p>
        </p:txBody>
      </p:sp>
      <p:sp>
        <p:nvSpPr>
          <p:cNvPr id="6" name="Content Placeholder 5"/>
          <p:cNvSpPr>
            <a:spLocks noGrp="1"/>
          </p:cNvSpPr>
          <p:nvPr>
            <p:ph idx="1"/>
          </p:nvPr>
        </p:nvSpPr>
        <p:spPr>
          <a:xfrm>
            <a:off x="638827" y="1802004"/>
            <a:ext cx="6370812" cy="1282390"/>
          </a:xfrm>
        </p:spPr>
        <p:txBody>
          <a:bodyPr>
            <a:noAutofit/>
          </a:bodyPr>
          <a:lstStyle/>
          <a:p>
            <a:pPr marL="0" indent="0">
              <a:spcBef>
                <a:spcPts val="600"/>
              </a:spcBef>
              <a:buNone/>
            </a:pPr>
            <a:r>
              <a:rPr lang="en-US" sz="2400" b="1" dirty="0">
                <a:solidFill>
                  <a:schemeClr val="tx1"/>
                </a:solidFill>
              </a:rPr>
              <a:t>Evaluations:</a:t>
            </a:r>
          </a:p>
          <a:p>
            <a:pPr marL="685800" lvl="1" indent="-274320">
              <a:spcBef>
                <a:spcPts val="0"/>
              </a:spcBef>
              <a:buFont typeface="Arial" panose="020B0604020202020204" pitchFamily="34" charset="0"/>
              <a:buChar char="•"/>
            </a:pPr>
            <a:r>
              <a:rPr lang="en-US" sz="2200" dirty="0">
                <a:solidFill>
                  <a:schemeClr val="tx1"/>
                </a:solidFill>
              </a:rPr>
              <a:t>Penn State Policy AC40</a:t>
            </a:r>
          </a:p>
          <a:p>
            <a:pPr marL="685800" lvl="1" indent="-274320">
              <a:spcBef>
                <a:spcPts val="0"/>
              </a:spcBef>
              <a:buFont typeface="Arial" panose="020B0604020202020204" pitchFamily="34" charset="0"/>
              <a:buChar char="•"/>
            </a:pPr>
            <a:r>
              <a:rPr lang="en-US" sz="2200" dirty="0">
                <a:solidFill>
                  <a:schemeClr val="tx1"/>
                </a:solidFill>
              </a:rPr>
              <a:t>Everyone is reviewed annually</a:t>
            </a:r>
          </a:p>
          <a:p>
            <a:pPr>
              <a:spcBef>
                <a:spcPts val="0"/>
              </a:spcBef>
            </a:pPr>
            <a:endParaRPr lang="en-US" sz="2000" dirty="0">
              <a:solidFill>
                <a:schemeClr val="tx1"/>
              </a:solidFill>
            </a:endParaRPr>
          </a:p>
        </p:txBody>
      </p:sp>
      <p:sp>
        <p:nvSpPr>
          <p:cNvPr id="9" name="Content Placeholder 5"/>
          <p:cNvSpPr txBox="1">
            <a:spLocks/>
          </p:cNvSpPr>
          <p:nvPr/>
        </p:nvSpPr>
        <p:spPr>
          <a:xfrm>
            <a:off x="638827" y="2964346"/>
            <a:ext cx="6359436" cy="128239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2400" b="1" dirty="0">
                <a:solidFill>
                  <a:schemeClr val="tx1"/>
                </a:solidFill>
              </a:rPr>
              <a:t>Promotion and Tenure:</a:t>
            </a:r>
          </a:p>
          <a:p>
            <a:pPr marL="685800" lvl="1" indent="-274320">
              <a:spcBef>
                <a:spcPts val="0"/>
              </a:spcBef>
              <a:buFont typeface="Arial" panose="020B0604020202020204" pitchFamily="34" charset="0"/>
              <a:buChar char="•"/>
            </a:pPr>
            <a:r>
              <a:rPr lang="en-US" sz="2200" dirty="0">
                <a:solidFill>
                  <a:schemeClr val="tx1"/>
                </a:solidFill>
              </a:rPr>
              <a:t>Penn State Policies AC21 and AC23</a:t>
            </a:r>
          </a:p>
          <a:p>
            <a:pPr marL="685800" lvl="1" indent="-274320">
              <a:spcBef>
                <a:spcPts val="0"/>
              </a:spcBef>
              <a:buFont typeface="Arial" panose="020B0604020202020204" pitchFamily="34" charset="0"/>
              <a:buChar char="•"/>
            </a:pPr>
            <a:r>
              <a:rPr lang="en-US" sz="2200" dirty="0">
                <a:solidFill>
                  <a:schemeClr val="tx1"/>
                </a:solidFill>
              </a:rPr>
              <a:t>Many considerations beyond policies</a:t>
            </a:r>
          </a:p>
          <a:p>
            <a:pPr>
              <a:spcBef>
                <a:spcPts val="0"/>
              </a:spcBef>
            </a:pPr>
            <a:endParaRPr lang="en-US" sz="2000" dirty="0">
              <a:solidFill>
                <a:schemeClr val="tx1"/>
              </a:solidFill>
            </a:endParaRPr>
          </a:p>
        </p:txBody>
      </p:sp>
    </p:spTree>
    <p:extLst>
      <p:ext uri="{BB962C8B-B14F-4D97-AF65-F5344CB8AC3E}">
        <p14:creationId xmlns:p14="http://schemas.microsoft.com/office/powerpoint/2010/main" val="387935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
            <a:ext cx="8229600" cy="1938638"/>
          </a:xfrm>
        </p:spPr>
        <p:txBody>
          <a:bodyPr>
            <a:noAutofit/>
          </a:bodyPr>
          <a:lstStyle/>
          <a:p>
            <a:r>
              <a:rPr lang="en-US" sz="3800" dirty="0"/>
              <a:t>Annual Evaluations: Policy AC40 </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12" name="Content Placeholder 5"/>
          <p:cNvSpPr txBox="1">
            <a:spLocks/>
          </p:cNvSpPr>
          <p:nvPr/>
        </p:nvSpPr>
        <p:spPr>
          <a:xfrm>
            <a:off x="638827" y="1064525"/>
            <a:ext cx="8047974" cy="319357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Font typeface="Arial"/>
              <a:buNone/>
            </a:pPr>
            <a:r>
              <a:rPr lang="en-US" sz="2400" b="1" dirty="0">
                <a:solidFill>
                  <a:schemeClr val="tx1"/>
                </a:solidFill>
              </a:rPr>
              <a:t>Highlights of Policy AC40 </a:t>
            </a:r>
            <a:r>
              <a:rPr lang="en-US" sz="2200" b="1" i="1" dirty="0">
                <a:solidFill>
                  <a:schemeClr val="tx1"/>
                </a:solidFill>
              </a:rPr>
              <a:t>(policy.psu.edu – Academic section):</a:t>
            </a:r>
          </a:p>
          <a:p>
            <a:pPr marL="685800" lvl="1" indent="-274320">
              <a:spcBef>
                <a:spcPts val="0"/>
              </a:spcBef>
              <a:buFont typeface="Arial" panose="020B0604020202020204" pitchFamily="34" charset="0"/>
              <a:buChar char="•"/>
            </a:pPr>
            <a:r>
              <a:rPr lang="en-US" sz="2200" dirty="0">
                <a:solidFill>
                  <a:schemeClr val="tx1"/>
                </a:solidFill>
              </a:rPr>
              <a:t>All full-time faculty reviewed annually; also five-year “extended reviews” for tenured faculty</a:t>
            </a:r>
          </a:p>
          <a:p>
            <a:pPr marL="685800" lvl="1" indent="-274320">
              <a:spcBef>
                <a:spcPts val="0"/>
              </a:spcBef>
              <a:buFont typeface="Arial" panose="020B0604020202020204" pitchFamily="34" charset="0"/>
              <a:buChar char="•"/>
            </a:pPr>
            <a:r>
              <a:rPr lang="en-US" sz="2200" dirty="0">
                <a:solidFill>
                  <a:schemeClr val="tx1"/>
                </a:solidFill>
              </a:rPr>
              <a:t>Evaluations conducted at “local level” (coordinated by deans or chancellors and handled by department or division heads, or directors of academic affairs)</a:t>
            </a:r>
          </a:p>
          <a:p>
            <a:pPr marL="685800" lvl="1" indent="-274320">
              <a:spcBef>
                <a:spcPts val="0"/>
              </a:spcBef>
              <a:buFont typeface="Arial" panose="020B0604020202020204" pitchFamily="34" charset="0"/>
              <a:buChar char="•"/>
            </a:pPr>
            <a:r>
              <a:rPr lang="en-US" sz="2200" dirty="0">
                <a:solidFill>
                  <a:schemeClr val="tx1"/>
                </a:solidFill>
              </a:rPr>
              <a:t>Important opportunities for faculty to receive regular feedback, reflect on performance, identify growth areas</a:t>
            </a:r>
          </a:p>
          <a:p>
            <a:pPr marL="685800" lvl="1" indent="-274320">
              <a:spcBef>
                <a:spcPts val="0"/>
              </a:spcBef>
              <a:buFont typeface="Arial" panose="020B0604020202020204" pitchFamily="34" charset="0"/>
              <a:buChar char="•"/>
            </a:pPr>
            <a:endParaRPr lang="en-US" sz="2400" dirty="0">
              <a:solidFill>
                <a:schemeClr val="tx1"/>
              </a:solidFill>
            </a:endParaRPr>
          </a:p>
          <a:p>
            <a:pPr marL="685800" lvl="1" indent="-274320">
              <a:spcBef>
                <a:spcPts val="0"/>
              </a:spcBef>
              <a:buFont typeface="Arial" panose="020B0604020202020204" pitchFamily="34" charset="0"/>
              <a:buChar char="•"/>
            </a:pPr>
            <a:endParaRPr lang="en-US" sz="2400" dirty="0">
              <a:solidFill>
                <a:schemeClr val="tx1"/>
              </a:solidFill>
            </a:endParaRPr>
          </a:p>
          <a:p>
            <a:pPr>
              <a:spcBef>
                <a:spcPts val="0"/>
              </a:spcBef>
            </a:pPr>
            <a:endParaRPr lang="en-US" sz="2000" dirty="0">
              <a:solidFill>
                <a:schemeClr val="tx1"/>
              </a:solidFill>
            </a:endParaRPr>
          </a:p>
        </p:txBody>
      </p:sp>
    </p:spTree>
    <p:extLst>
      <p:ext uri="{BB962C8B-B14F-4D97-AF65-F5344CB8AC3E}">
        <p14:creationId xmlns:p14="http://schemas.microsoft.com/office/powerpoint/2010/main" val="1545601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
            <a:ext cx="8229600" cy="1938638"/>
          </a:xfrm>
        </p:spPr>
        <p:txBody>
          <a:bodyPr>
            <a:noAutofit/>
          </a:bodyPr>
          <a:lstStyle/>
          <a:p>
            <a:r>
              <a:rPr lang="en-US" sz="3800" dirty="0"/>
              <a:t>Promotion and Tenure Policies</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cxnSp>
        <p:nvCxnSpPr>
          <p:cNvPr id="4" name="Straight Connector 3"/>
          <p:cNvCxnSpPr/>
          <p:nvPr/>
        </p:nvCxnSpPr>
        <p:spPr>
          <a:xfrm>
            <a:off x="1195859" y="2540697"/>
            <a:ext cx="7409053"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Content Placeholder 5"/>
          <p:cNvSpPr>
            <a:spLocks noGrp="1"/>
          </p:cNvSpPr>
          <p:nvPr>
            <p:ph idx="1"/>
          </p:nvPr>
        </p:nvSpPr>
        <p:spPr>
          <a:xfrm>
            <a:off x="1195859" y="1261242"/>
            <a:ext cx="7409052" cy="548640"/>
          </a:xfrm>
        </p:spPr>
        <p:txBody>
          <a:bodyPr>
            <a:noAutofit/>
          </a:bodyPr>
          <a:lstStyle/>
          <a:p>
            <a:pPr marL="0" indent="0">
              <a:spcBef>
                <a:spcPts val="600"/>
              </a:spcBef>
              <a:buNone/>
            </a:pPr>
            <a:r>
              <a:rPr lang="en-US" sz="2400" b="1" dirty="0">
                <a:solidFill>
                  <a:schemeClr val="tx1"/>
                </a:solidFill>
              </a:rPr>
              <a:t>Promotion: </a:t>
            </a:r>
          </a:p>
          <a:p>
            <a:pPr marL="0" indent="0">
              <a:spcBef>
                <a:spcPts val="600"/>
              </a:spcBef>
              <a:buNone/>
            </a:pPr>
            <a:r>
              <a:rPr lang="en-US" sz="2400" b="1" dirty="0">
                <a:solidFill>
                  <a:schemeClr val="tx1"/>
                </a:solidFill>
              </a:rPr>
              <a:t>	Policy AC21: Definition of Academic Ranks</a:t>
            </a:r>
          </a:p>
          <a:p>
            <a:pPr marL="0" indent="0">
              <a:spcBef>
                <a:spcPts val="0"/>
              </a:spcBef>
              <a:buNone/>
            </a:pPr>
            <a:endParaRPr lang="en-US" sz="2000" dirty="0">
              <a:solidFill>
                <a:schemeClr val="tx1"/>
              </a:solidFill>
            </a:endParaRPr>
          </a:p>
        </p:txBody>
      </p:sp>
      <p:sp>
        <p:nvSpPr>
          <p:cNvPr id="12" name="Content Placeholder 5"/>
          <p:cNvSpPr txBox="1">
            <a:spLocks/>
          </p:cNvSpPr>
          <p:nvPr/>
        </p:nvSpPr>
        <p:spPr>
          <a:xfrm>
            <a:off x="1209527" y="2788387"/>
            <a:ext cx="7409052" cy="54864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buFont typeface="Arial"/>
              <a:buNone/>
            </a:pPr>
            <a:r>
              <a:rPr lang="en-US" sz="2400" b="1" dirty="0">
                <a:solidFill>
                  <a:schemeClr val="tx1"/>
                </a:solidFill>
              </a:rPr>
              <a:t>Promotion and Tenure: </a:t>
            </a:r>
          </a:p>
          <a:p>
            <a:pPr marL="0" indent="0">
              <a:spcBef>
                <a:spcPts val="600"/>
              </a:spcBef>
              <a:buFont typeface="Arial"/>
              <a:buNone/>
            </a:pPr>
            <a:r>
              <a:rPr lang="en-US" sz="2400" b="1" dirty="0">
                <a:solidFill>
                  <a:schemeClr val="tx1"/>
                </a:solidFill>
              </a:rPr>
              <a:t>	Policy AC23: Promotion and Tenure Procedures </a:t>
            </a:r>
            <a:br>
              <a:rPr lang="en-US" sz="2400" b="1" dirty="0">
                <a:solidFill>
                  <a:schemeClr val="tx1"/>
                </a:solidFill>
              </a:rPr>
            </a:br>
            <a:r>
              <a:rPr lang="en-US" sz="2400" b="1" dirty="0">
                <a:solidFill>
                  <a:schemeClr val="tx1"/>
                </a:solidFill>
              </a:rPr>
              <a:t>	and Regulations</a:t>
            </a:r>
          </a:p>
          <a:p>
            <a:pPr marL="0" indent="0">
              <a:spcBef>
                <a:spcPts val="0"/>
              </a:spcBef>
              <a:buFont typeface="Arial"/>
              <a:buNone/>
            </a:pPr>
            <a:endParaRPr lang="en-US" sz="2000" dirty="0">
              <a:solidFill>
                <a:schemeClr val="tx1"/>
              </a:solidFill>
            </a:endParaRPr>
          </a:p>
        </p:txBody>
      </p:sp>
    </p:spTree>
    <p:extLst>
      <p:ext uri="{BB962C8B-B14F-4D97-AF65-F5344CB8AC3E}">
        <p14:creationId xmlns:p14="http://schemas.microsoft.com/office/powerpoint/2010/main" val="353719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20557" y="443361"/>
            <a:ext cx="8229600" cy="1006763"/>
          </a:xfrm>
        </p:spPr>
        <p:txBody>
          <a:bodyPr>
            <a:noAutofit/>
          </a:bodyPr>
          <a:lstStyle/>
          <a:p>
            <a:r>
              <a:rPr lang="en-US" sz="3800" dirty="0"/>
              <a:t>Policy AC21:Definition of Academic Ranks</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12" name="Content Placeholder 5"/>
          <p:cNvSpPr txBox="1">
            <a:spLocks/>
          </p:cNvSpPr>
          <p:nvPr/>
        </p:nvSpPr>
        <p:spPr>
          <a:xfrm>
            <a:off x="638827" y="1542473"/>
            <a:ext cx="8047974" cy="271562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US" sz="2400" b="1" dirty="0">
                <a:solidFill>
                  <a:schemeClr val="tx1"/>
                </a:solidFill>
              </a:rPr>
              <a:t>Highlights of Policy AC21 </a:t>
            </a:r>
            <a:r>
              <a:rPr lang="en-US" sz="2200" b="1" i="1" dirty="0">
                <a:solidFill>
                  <a:schemeClr val="tx1"/>
                </a:solidFill>
              </a:rPr>
              <a:t>(policy.psu.edu – “Academic” section)</a:t>
            </a:r>
            <a:endParaRPr lang="en-US" sz="2200" b="1" dirty="0">
              <a:solidFill>
                <a:schemeClr val="tx1"/>
              </a:solidFill>
            </a:endParaRPr>
          </a:p>
          <a:p>
            <a:pPr marL="685800" lvl="1" indent="-274320">
              <a:spcBef>
                <a:spcPts val="0"/>
              </a:spcBef>
              <a:buFont typeface="Arial" panose="020B0604020202020204" pitchFamily="34" charset="0"/>
              <a:buChar char="•"/>
            </a:pPr>
            <a:r>
              <a:rPr lang="en-US" sz="2200" dirty="0">
                <a:solidFill>
                  <a:schemeClr val="tx1"/>
                </a:solidFill>
              </a:rPr>
              <a:t>Provides guidance on qualifications necessary for appointment or promotion to various academic ranks</a:t>
            </a:r>
          </a:p>
          <a:p>
            <a:pPr marL="685800" lvl="1" indent="-274320">
              <a:spcBef>
                <a:spcPts val="0"/>
              </a:spcBef>
              <a:buFont typeface="Arial" panose="020B0604020202020204" pitchFamily="34" charset="0"/>
              <a:buChar char="•"/>
            </a:pPr>
            <a:r>
              <a:rPr lang="en-US" sz="2200" dirty="0">
                <a:solidFill>
                  <a:schemeClr val="tx1"/>
                </a:solidFill>
              </a:rPr>
              <a:t>Describes all ranks, including those of tenure-line and </a:t>
            </a:r>
            <a:br>
              <a:rPr lang="en-US" sz="2200" dirty="0">
                <a:solidFill>
                  <a:schemeClr val="tx1"/>
                </a:solidFill>
              </a:rPr>
            </a:br>
            <a:r>
              <a:rPr lang="en-US" sz="2200" dirty="0">
                <a:solidFill>
                  <a:schemeClr val="tx1"/>
                </a:solidFill>
              </a:rPr>
              <a:t>non-tenure-line faculty</a:t>
            </a:r>
          </a:p>
          <a:p>
            <a:pPr marL="685800" lvl="1" indent="-274320">
              <a:spcBef>
                <a:spcPts val="0"/>
              </a:spcBef>
              <a:buFont typeface="Arial" panose="020B0604020202020204" pitchFamily="34" charset="0"/>
              <a:buChar char="•"/>
            </a:pPr>
            <a:r>
              <a:rPr lang="en-US" sz="2200" dirty="0">
                <a:solidFill>
                  <a:schemeClr val="tx1"/>
                </a:solidFill>
              </a:rPr>
              <a:t>Recently updated to standardize titles for non-tenure-line faculty</a:t>
            </a:r>
          </a:p>
          <a:p>
            <a:pPr marL="411480" lvl="1" indent="0">
              <a:spcBef>
                <a:spcPts val="0"/>
              </a:spcBef>
              <a:buNone/>
            </a:pPr>
            <a:endParaRPr lang="en-US" sz="2400" dirty="0">
              <a:solidFill>
                <a:schemeClr val="tx1"/>
              </a:solidFill>
            </a:endParaRPr>
          </a:p>
          <a:p>
            <a:pPr>
              <a:spcBef>
                <a:spcPts val="0"/>
              </a:spcBef>
            </a:pPr>
            <a:endParaRPr lang="en-US" sz="2000" dirty="0">
              <a:solidFill>
                <a:schemeClr val="tx1"/>
              </a:solidFill>
            </a:endParaRPr>
          </a:p>
        </p:txBody>
      </p:sp>
    </p:spTree>
    <p:extLst>
      <p:ext uri="{BB962C8B-B14F-4D97-AF65-F5344CB8AC3E}">
        <p14:creationId xmlns:p14="http://schemas.microsoft.com/office/powerpoint/2010/main" val="73423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45909"/>
            <a:ext cx="8510530" cy="643913"/>
          </a:xfrm>
        </p:spPr>
        <p:txBody>
          <a:bodyPr>
            <a:noAutofit/>
          </a:bodyPr>
          <a:lstStyle/>
          <a:p>
            <a:r>
              <a:rPr lang="en-US" sz="3800" dirty="0"/>
              <a:t>Promotion Procedures for NTL Faculty </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8" name="Content Placeholder 5"/>
          <p:cNvSpPr>
            <a:spLocks noGrp="1"/>
          </p:cNvSpPr>
          <p:nvPr>
            <p:ph idx="1"/>
          </p:nvPr>
        </p:nvSpPr>
        <p:spPr>
          <a:xfrm>
            <a:off x="420557" y="925418"/>
            <a:ext cx="8723443" cy="2827716"/>
          </a:xfrm>
        </p:spPr>
        <p:txBody>
          <a:bodyPr>
            <a:noAutofit/>
          </a:bodyPr>
          <a:lstStyle/>
          <a:p>
            <a:pPr marL="182880" indent="-182880">
              <a:spcBef>
                <a:spcPts val="0"/>
              </a:spcBef>
              <a:buFont typeface="Arial" charset="0"/>
              <a:buChar char="•"/>
              <a:defRPr/>
            </a:pPr>
            <a:endParaRPr lang="en-US" sz="1600" dirty="0">
              <a:solidFill>
                <a:schemeClr val="tx1"/>
              </a:solidFill>
            </a:endParaRPr>
          </a:p>
          <a:p>
            <a:pPr marL="182880" indent="-182880">
              <a:spcBef>
                <a:spcPts val="0"/>
              </a:spcBef>
              <a:buFont typeface="Arial" charset="0"/>
              <a:buChar char="•"/>
              <a:defRPr/>
            </a:pPr>
            <a:r>
              <a:rPr lang="en-US" sz="1600" dirty="0">
                <a:solidFill>
                  <a:schemeClr val="tx1"/>
                </a:solidFill>
              </a:rPr>
              <a:t>While each college has its own guidelines and criteria, all units shall operate under the following University assumptions. </a:t>
            </a:r>
          </a:p>
          <a:p>
            <a:pPr marL="182880" indent="-182880">
              <a:spcBef>
                <a:spcPts val="0"/>
              </a:spcBef>
              <a:buFont typeface="Arial" charset="0"/>
              <a:buChar char="•"/>
              <a:defRPr/>
            </a:pPr>
            <a:endParaRPr lang="en-US" sz="1600" dirty="0">
              <a:solidFill>
                <a:schemeClr val="tx1"/>
              </a:solidFill>
            </a:endParaRPr>
          </a:p>
          <a:p>
            <a:pPr marL="182880" indent="-182880">
              <a:spcBef>
                <a:spcPts val="0"/>
              </a:spcBef>
              <a:buFont typeface="Arial" charset="0"/>
              <a:buChar char="•"/>
              <a:defRPr/>
            </a:pPr>
            <a:r>
              <a:rPr lang="en-US" sz="1600" dirty="0">
                <a:solidFill>
                  <a:schemeClr val="tx1"/>
                </a:solidFill>
              </a:rPr>
              <a:t>Positions above the first rank are designed to be promotion opportunities, with a recommended period of at least five years in rank before consideration before promotion. Reviews for promotions should be conducted solely with regard to merit of the candidate. </a:t>
            </a:r>
          </a:p>
          <a:p>
            <a:pPr marL="182880" indent="-182880">
              <a:spcBef>
                <a:spcPts val="0"/>
              </a:spcBef>
              <a:buFont typeface="Arial" charset="0"/>
              <a:buChar char="•"/>
              <a:defRPr/>
            </a:pPr>
            <a:endParaRPr lang="en-US" sz="1600" dirty="0">
              <a:solidFill>
                <a:schemeClr val="tx1"/>
              </a:solidFill>
            </a:endParaRPr>
          </a:p>
          <a:p>
            <a:pPr marL="182880" indent="-182880">
              <a:spcBef>
                <a:spcPts val="0"/>
              </a:spcBef>
              <a:buFont typeface="Arial" charset="0"/>
              <a:buChar char="•"/>
              <a:defRPr/>
            </a:pPr>
            <a:r>
              <a:rPr lang="en-US" sz="1600" dirty="0">
                <a:solidFill>
                  <a:schemeClr val="tx1"/>
                </a:solidFill>
              </a:rPr>
              <a:t>Reviews for promotion shall be conducted by Non-Tenure-Line Promotion Review Committees for a college/campus. </a:t>
            </a:r>
          </a:p>
          <a:p>
            <a:pPr marL="182880" indent="-182880">
              <a:spcBef>
                <a:spcPts val="0"/>
              </a:spcBef>
              <a:buFont typeface="Arial" charset="0"/>
              <a:buChar char="•"/>
              <a:defRPr/>
            </a:pPr>
            <a:endParaRPr lang="en-US" sz="1600" dirty="0">
              <a:solidFill>
                <a:schemeClr val="tx1"/>
              </a:solidFill>
            </a:endParaRPr>
          </a:p>
          <a:p>
            <a:pPr marL="182880" indent="-182880">
              <a:spcBef>
                <a:spcPts val="0"/>
              </a:spcBef>
              <a:buFont typeface="Arial" charset="0"/>
              <a:buChar char="•"/>
              <a:defRPr/>
            </a:pPr>
            <a:r>
              <a:rPr lang="en-US" sz="1600" dirty="0">
                <a:solidFill>
                  <a:schemeClr val="tx1"/>
                </a:solidFill>
              </a:rPr>
              <a:t>All promotions should be accompanied by a promotion raise and successful candidates should be considered for a multi-year contract. </a:t>
            </a:r>
            <a:br>
              <a:rPr lang="en-US" sz="1600" dirty="0">
                <a:solidFill>
                  <a:schemeClr val="tx1"/>
                </a:solidFill>
              </a:rPr>
            </a:br>
            <a:endParaRPr lang="en-US" sz="1600" dirty="0">
              <a:solidFill>
                <a:schemeClr val="tx1"/>
              </a:solidFill>
            </a:endParaRPr>
          </a:p>
          <a:p>
            <a:pPr marL="182880" indent="-182880">
              <a:spcBef>
                <a:spcPts val="0"/>
              </a:spcBef>
              <a:buFont typeface="Arial" charset="0"/>
              <a:buChar char="•"/>
              <a:defRPr/>
            </a:pPr>
            <a:endParaRPr lang="en-US" sz="1600" dirty="0">
              <a:solidFill>
                <a:schemeClr val="tx1"/>
              </a:solidFill>
            </a:endParaRPr>
          </a:p>
        </p:txBody>
      </p:sp>
    </p:spTree>
    <p:extLst>
      <p:ext uri="{BB962C8B-B14F-4D97-AF65-F5344CB8AC3E}">
        <p14:creationId xmlns:p14="http://schemas.microsoft.com/office/powerpoint/2010/main" val="154039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45909"/>
            <a:ext cx="8229600" cy="1392729"/>
          </a:xfrm>
        </p:spPr>
        <p:txBody>
          <a:bodyPr>
            <a:noAutofit/>
          </a:bodyPr>
          <a:lstStyle/>
          <a:p>
            <a:r>
              <a:rPr lang="en-US" sz="3800" dirty="0"/>
              <a:t>Promotion procedures consist of recommendations by</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12" name="Content Placeholder 5"/>
          <p:cNvSpPr txBox="1">
            <a:spLocks/>
          </p:cNvSpPr>
          <p:nvPr/>
        </p:nvSpPr>
        <p:spPr>
          <a:xfrm>
            <a:off x="638826" y="1719619"/>
            <a:ext cx="7508887" cy="25384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lvl="1" indent="-274320">
              <a:spcBef>
                <a:spcPts val="0"/>
              </a:spcBef>
              <a:buFont typeface="Arial" panose="020B0604020202020204" pitchFamily="34" charset="0"/>
              <a:buChar char="•"/>
            </a:pPr>
            <a:r>
              <a:rPr lang="en-US" sz="2400" dirty="0">
                <a:solidFill>
                  <a:schemeClr val="tx1"/>
                </a:solidFill>
              </a:rPr>
              <a:t>Campus/department faculty committee</a:t>
            </a:r>
          </a:p>
          <a:p>
            <a:pPr marL="685800" lvl="1" indent="-274320">
              <a:spcBef>
                <a:spcPts val="0"/>
              </a:spcBef>
              <a:buFont typeface="Arial" panose="020B0604020202020204" pitchFamily="34" charset="0"/>
              <a:buChar char="•"/>
            </a:pPr>
            <a:endParaRPr lang="en-US" sz="2400" dirty="0">
              <a:solidFill>
                <a:schemeClr val="tx1"/>
              </a:solidFill>
            </a:endParaRPr>
          </a:p>
          <a:p>
            <a:pPr marL="685800" lvl="1" indent="-274320">
              <a:spcBef>
                <a:spcPts val="0"/>
              </a:spcBef>
              <a:buFont typeface="Arial" panose="020B0604020202020204" pitchFamily="34" charset="0"/>
              <a:buChar char="•"/>
            </a:pPr>
            <a:r>
              <a:rPr lang="en-US" sz="2400" dirty="0">
                <a:solidFill>
                  <a:schemeClr val="tx1"/>
                </a:solidFill>
              </a:rPr>
              <a:t>Director of academic affairs or department/division head</a:t>
            </a:r>
          </a:p>
          <a:p>
            <a:pPr marL="685800" lvl="1" indent="-274320">
              <a:spcBef>
                <a:spcPts val="0"/>
              </a:spcBef>
              <a:buFont typeface="Arial" panose="020B0604020202020204" pitchFamily="34" charset="0"/>
              <a:buChar char="•"/>
            </a:pPr>
            <a:endParaRPr lang="en-US" sz="2400" dirty="0">
              <a:solidFill>
                <a:schemeClr val="tx1"/>
              </a:solidFill>
            </a:endParaRPr>
          </a:p>
          <a:p>
            <a:pPr marL="685800" lvl="1" indent="-274320">
              <a:spcBef>
                <a:spcPts val="0"/>
              </a:spcBef>
              <a:buFont typeface="Arial" panose="020B0604020202020204" pitchFamily="34" charset="0"/>
              <a:buChar char="•"/>
            </a:pPr>
            <a:r>
              <a:rPr lang="en-US" sz="2400" dirty="0">
                <a:solidFill>
                  <a:schemeClr val="tx1"/>
                </a:solidFill>
              </a:rPr>
              <a:t>Approval of the campus chancellor/dean.</a:t>
            </a:r>
          </a:p>
          <a:p>
            <a:pPr marL="685800" lvl="1" indent="-274320">
              <a:spcBef>
                <a:spcPts val="0"/>
              </a:spcBef>
              <a:buFont typeface="Arial" panose="020B0604020202020204" pitchFamily="34" charset="0"/>
              <a:buChar char="•"/>
            </a:pPr>
            <a:endParaRPr lang="en-US" sz="2400" dirty="0">
              <a:solidFill>
                <a:schemeClr val="tx1"/>
              </a:solidFill>
            </a:endParaRPr>
          </a:p>
          <a:p>
            <a:pPr>
              <a:spcBef>
                <a:spcPts val="0"/>
              </a:spcBef>
            </a:pPr>
            <a:endParaRPr lang="en-US" sz="2000" dirty="0">
              <a:solidFill>
                <a:schemeClr val="tx1"/>
              </a:solidFill>
            </a:endParaRPr>
          </a:p>
        </p:txBody>
      </p:sp>
    </p:spTree>
    <p:extLst>
      <p:ext uri="{BB962C8B-B14F-4D97-AF65-F5344CB8AC3E}">
        <p14:creationId xmlns:p14="http://schemas.microsoft.com/office/powerpoint/2010/main" val="3243711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545909"/>
            <a:ext cx="8510530" cy="643913"/>
          </a:xfrm>
        </p:spPr>
        <p:txBody>
          <a:bodyPr>
            <a:noAutofit/>
          </a:bodyPr>
          <a:lstStyle/>
          <a:p>
            <a:r>
              <a:rPr lang="en-US" sz="3800" dirty="0"/>
              <a:t>Promotion for NTL Faculty in 2018-2019</a:t>
            </a:r>
            <a:br>
              <a:rPr lang="en-US" sz="4000" dirty="0"/>
            </a:br>
            <a:endParaRPr lang="en-US" sz="4000" dirty="0"/>
          </a:p>
        </p:txBody>
      </p:sp>
      <p:pic>
        <p:nvPicPr>
          <p:cNvPr id="6" name="Picture 5" descr="PS_HOR_REV_CMYK_2C.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557" y="4660191"/>
            <a:ext cx="1376493" cy="434124"/>
          </a:xfrm>
          <a:prstGeom prst="rect">
            <a:avLst/>
          </a:prstGeom>
        </p:spPr>
      </p:pic>
      <p:sp>
        <p:nvSpPr>
          <p:cNvPr id="7" name="Footer Placeholder 5"/>
          <p:cNvSpPr>
            <a:spLocks noGrp="1"/>
          </p:cNvSpPr>
          <p:nvPr/>
        </p:nvSpPr>
        <p:spPr>
          <a:xfrm>
            <a:off x="1921565" y="4641862"/>
            <a:ext cx="6345430" cy="365125"/>
          </a:xfrm>
          <a:prstGeom prst="rect">
            <a:avLst/>
          </a:prstGeom>
        </p:spPr>
        <p:txBody>
          <a:bodyPr vert="horz" lIns="91440" tIns="45720" rIns="91440" bIns="45720" rtlCol="0" anchor="ctr"/>
          <a:lstStyle>
            <a:defPPr>
              <a:defRPr lang="en-US"/>
            </a:defPPr>
            <a:lvl1pPr marL="0" algn="l" defTabSz="457200" rtl="0" eaLnBrk="1" latinLnBrk="0" hangingPunct="1">
              <a:defRPr sz="14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100" kern="1200" dirty="0">
                <a:solidFill>
                  <a:prstClr val="black">
                    <a:tint val="75000"/>
                  </a:prstClr>
                </a:solidFill>
                <a:latin typeface="Franklin Gothic Book"/>
              </a:rPr>
              <a:t>OFFICE OF </a:t>
            </a:r>
            <a:r>
              <a:rPr lang="en-US" sz="1100" dirty="0">
                <a:solidFill>
                  <a:prstClr val="black">
                    <a:tint val="75000"/>
                  </a:prstClr>
                </a:solidFill>
              </a:rPr>
              <a:t>THE VICE PROVOST FOR FACULTY AFFAIRS</a:t>
            </a:r>
          </a:p>
        </p:txBody>
      </p:sp>
      <p:sp>
        <p:nvSpPr>
          <p:cNvPr id="8" name="Content Placeholder 5"/>
          <p:cNvSpPr>
            <a:spLocks noGrp="1"/>
          </p:cNvSpPr>
          <p:nvPr>
            <p:ph idx="1"/>
          </p:nvPr>
        </p:nvSpPr>
        <p:spPr>
          <a:xfrm>
            <a:off x="420557" y="925418"/>
            <a:ext cx="8723443" cy="2827716"/>
          </a:xfrm>
        </p:spPr>
        <p:txBody>
          <a:bodyPr>
            <a:noAutofit/>
          </a:bodyPr>
          <a:lstStyle/>
          <a:p>
            <a:pPr marL="182880" indent="-182880">
              <a:spcBef>
                <a:spcPts val="0"/>
              </a:spcBef>
              <a:buFont typeface="Arial" charset="0"/>
              <a:buChar char="•"/>
              <a:defRPr/>
            </a:pPr>
            <a:endParaRPr lang="en-US" sz="1600" dirty="0">
              <a:solidFill>
                <a:schemeClr val="tx1"/>
              </a:solidFill>
            </a:endParaRPr>
          </a:p>
          <a:p>
            <a:pPr marL="182880" indent="-182880">
              <a:spcBef>
                <a:spcPts val="0"/>
              </a:spcBef>
              <a:buFont typeface="Arial" charset="0"/>
              <a:buChar char="•"/>
              <a:defRPr/>
            </a:pPr>
            <a:endParaRPr lang="en-US" sz="1600" dirty="0">
              <a:solidFill>
                <a:schemeClr val="tx1"/>
              </a:solidFill>
            </a:endParaRPr>
          </a:p>
          <a:p>
            <a:pPr marL="182880" indent="-182880">
              <a:spcBef>
                <a:spcPts val="0"/>
              </a:spcBef>
              <a:buFont typeface="Arial" charset="0"/>
              <a:buChar char="•"/>
              <a:defRPr/>
            </a:pPr>
            <a:r>
              <a:rPr lang="en-US" sz="1600" dirty="0">
                <a:solidFill>
                  <a:schemeClr val="tx1"/>
                </a:solidFill>
              </a:rPr>
              <a:t>Of the 182 non-tenure line promotion dossiers put forward for review at University Park and the Commonwealth Campuses, 162 (89%) received a promotion.</a:t>
            </a:r>
          </a:p>
          <a:p>
            <a:pPr marL="0" indent="0">
              <a:spcBef>
                <a:spcPts val="0"/>
              </a:spcBef>
              <a:buNone/>
              <a:defRPr/>
            </a:pPr>
            <a:r>
              <a:rPr lang="en-US" sz="1600" dirty="0">
                <a:solidFill>
                  <a:schemeClr val="tx1"/>
                </a:solidFill>
              </a:rPr>
              <a:t> </a:t>
            </a:r>
          </a:p>
          <a:p>
            <a:pPr marL="182880" indent="-182880">
              <a:spcBef>
                <a:spcPts val="0"/>
              </a:spcBef>
              <a:buFont typeface="Arial" charset="0"/>
              <a:buChar char="•"/>
              <a:defRPr/>
            </a:pPr>
            <a:r>
              <a:rPr lang="en-US" sz="1600" dirty="0">
                <a:solidFill>
                  <a:schemeClr val="tx1"/>
                </a:solidFill>
              </a:rPr>
              <a:t>Of those 162 promotions, 41 were promoted to assistant professor, 98 were promoted to associate professor, and 23 were promoted to professor.  </a:t>
            </a:r>
            <a:br>
              <a:rPr lang="en-US" sz="1600" dirty="0">
                <a:solidFill>
                  <a:schemeClr val="tx1"/>
                </a:solidFill>
              </a:rPr>
            </a:br>
            <a:endParaRPr lang="en-US" sz="1600" dirty="0">
              <a:solidFill>
                <a:schemeClr val="tx1"/>
              </a:solidFill>
            </a:endParaRPr>
          </a:p>
          <a:p>
            <a:pPr marL="182880" indent="-182880">
              <a:spcBef>
                <a:spcPts val="0"/>
              </a:spcBef>
              <a:buFont typeface="Arial" charset="0"/>
              <a:buChar char="•"/>
              <a:defRPr/>
            </a:pPr>
            <a:r>
              <a:rPr lang="en-US" sz="1600" dirty="0">
                <a:solidFill>
                  <a:schemeClr val="tx1"/>
                </a:solidFill>
              </a:rPr>
              <a:t>Per AC-21, faculty members who are promoted shall be considered for a multi-year contract and those promoted to the third rank shall be considered for the longest length of contract available to NTL faculty. Of the 162 who were promoted, 142 (88%) hold a multi-year contract. This represents 78% of assistant professors, 91% of associate professors, and 91% of professors.  </a:t>
            </a:r>
          </a:p>
          <a:p>
            <a:pPr marL="182880" indent="-182880">
              <a:spcBef>
                <a:spcPts val="0"/>
              </a:spcBef>
              <a:buFont typeface="Arial" charset="0"/>
              <a:buChar char="•"/>
              <a:defRPr/>
            </a:pPr>
            <a:endParaRPr lang="en-US" sz="1600" dirty="0">
              <a:solidFill>
                <a:schemeClr val="tx1"/>
              </a:solidFill>
            </a:endParaRPr>
          </a:p>
        </p:txBody>
      </p:sp>
    </p:spTree>
    <p:extLst>
      <p:ext uri="{BB962C8B-B14F-4D97-AF65-F5344CB8AC3E}">
        <p14:creationId xmlns:p14="http://schemas.microsoft.com/office/powerpoint/2010/main" val="75860300"/>
      </p:ext>
    </p:extLst>
  </p:cSld>
  <p:clrMapOvr>
    <a:masterClrMapping/>
  </p:clrMapOvr>
</p:sld>
</file>

<file path=ppt/theme/theme1.xml><?xml version="1.0" encoding="utf-8"?>
<a:theme xmlns:a="http://schemas.openxmlformats.org/drawingml/2006/main" name="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SLH master">
  <a:themeElements>
    <a:clrScheme name="PSLH 2">
      <a:dk1>
        <a:sysClr val="windowText" lastClr="000000"/>
      </a:dk1>
      <a:lt1>
        <a:sysClr val="window" lastClr="FFFFFF"/>
      </a:lt1>
      <a:dk2>
        <a:srgbClr val="242852"/>
      </a:dk2>
      <a:lt2>
        <a:srgbClr val="C4E0FF"/>
      </a:lt2>
      <a:accent1>
        <a:srgbClr val="629DD1"/>
      </a:accent1>
      <a:accent2>
        <a:srgbClr val="0461C8"/>
      </a:accent2>
      <a:accent3>
        <a:srgbClr val="AAB5D0"/>
      </a:accent3>
      <a:accent4>
        <a:srgbClr val="1D2C5A"/>
      </a:accent4>
      <a:accent5>
        <a:srgbClr val="76CBD5"/>
      </a:accent5>
      <a:accent6>
        <a:srgbClr val="7F95DE"/>
      </a:accent6>
      <a:hlink>
        <a:srgbClr val="20ACC3"/>
      </a:hlink>
      <a:folHlink>
        <a:srgbClr val="A962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8E53513A328D409F55B8FAAF09E099" ma:contentTypeVersion="4" ma:contentTypeDescription="Create a new document." ma:contentTypeScope="" ma:versionID="ea4d942c970ee79eaba794709f6079d6">
  <xsd:schema xmlns:xsd="http://www.w3.org/2001/XMLSchema" xmlns:xs="http://www.w3.org/2001/XMLSchema" xmlns:p="http://schemas.microsoft.com/office/2006/metadata/properties" xmlns:ns2="b976cd16-1b43-4e42-83b0-1309c2c7e012" targetNamespace="http://schemas.microsoft.com/office/2006/metadata/properties" ma:root="true" ma:fieldsID="df52b215252db1c019285d1d2b27a408" ns2:_="">
    <xsd:import namespace="b976cd16-1b43-4e42-83b0-1309c2c7e0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76cd16-1b43-4e42-83b0-1309c2c7e0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FBF14B-0710-4D06-BDA9-01C487F31837}">
  <ds:schemaRefs>
    <ds:schemaRef ds:uri="http://purl.org/dc/elements/1.1/"/>
    <ds:schemaRef ds:uri="http://schemas.openxmlformats.org/package/2006/metadata/core-properties"/>
    <ds:schemaRef ds:uri="http://schemas.microsoft.com/office/infopath/2007/PartnerControls"/>
    <ds:schemaRef ds:uri="http://purl.org/dc/terms/"/>
    <ds:schemaRef ds:uri="dba65f00-9443-482a-bf30-bb5af139a501"/>
    <ds:schemaRef ds:uri="5596cf31-caaa-46ba-a55f-3befb4344fdf"/>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410EEC1-4646-48A6-8360-8ED4DA12F707}">
  <ds:schemaRefs>
    <ds:schemaRef ds:uri="http://schemas.microsoft.com/sharepoint/v3/contenttype/forms"/>
  </ds:schemaRefs>
</ds:datastoreItem>
</file>

<file path=customXml/itemProps3.xml><?xml version="1.0" encoding="utf-8"?>
<ds:datastoreItem xmlns:ds="http://schemas.openxmlformats.org/officeDocument/2006/customXml" ds:itemID="{361FA51A-2039-4EE3-B5FB-B3E756EA3D95}"/>
</file>

<file path=docProps/app.xml><?xml version="1.0" encoding="utf-8"?>
<Properties xmlns="http://schemas.openxmlformats.org/officeDocument/2006/extended-properties" xmlns:vt="http://schemas.openxmlformats.org/officeDocument/2006/docPropsVTypes">
  <Template/>
  <TotalTime>9601</TotalTime>
  <Words>3519</Words>
  <Application>Microsoft Office PowerPoint</Application>
  <PresentationFormat>On-screen Show (16:9)</PresentationFormat>
  <Paragraphs>259</Paragraphs>
  <Slides>16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Franklin Gothic Book</vt:lpstr>
      <vt:lpstr>Rockwell</vt:lpstr>
      <vt:lpstr>PSLH master</vt:lpstr>
      <vt:lpstr>2_PSLH master</vt:lpstr>
      <vt:lpstr> Promotion, Tenure, and Annual Reviews </vt:lpstr>
      <vt:lpstr>Office Focused on Faculty Affairs</vt:lpstr>
      <vt:lpstr>Key Topics: Annual Evaluations, Promotion, and Tenure</vt:lpstr>
      <vt:lpstr>Annual Evaluations: Policy AC40  </vt:lpstr>
      <vt:lpstr>Promotion and Tenure Policies </vt:lpstr>
      <vt:lpstr>Policy AC21:Definition of Academic Ranks </vt:lpstr>
      <vt:lpstr>Promotion Procedures for NTL Faculty  </vt:lpstr>
      <vt:lpstr>Promotion procedures consist of recommendations by </vt:lpstr>
      <vt:lpstr>Promotion for NTL Faculty in 2018-2019 </vt:lpstr>
      <vt:lpstr>Promotion and Tenure: Policy AC23  </vt:lpstr>
      <vt:lpstr>Promotion and Tenure:  Three Levels of Review </vt:lpstr>
      <vt:lpstr>Promotion and Tenure Criteria  </vt:lpstr>
      <vt:lpstr>Promotion and Tenure:  Additional, Periodic Reviews </vt:lpstr>
      <vt:lpstr>Promotion and Tenure in 2019-2020 </vt:lpstr>
      <vt:lpstr>Tips and Takeaways </vt:lpstr>
      <vt:lpstr>Thank You. Questions or Comments?  </vt:lpstr>
    </vt:vector>
  </TitlesOfParts>
  <Manager/>
  <Company>Penn State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New Faculty Orientation - Bieschke</dc:title>
  <dc:subject/>
  <dc:creator>kxb11@psu.edu</dc:creator>
  <cp:keywords>Faculty Affairs</cp:keywords>
  <dc:description/>
  <cp:lastModifiedBy>Blumenthal, Wendy J</cp:lastModifiedBy>
  <cp:revision>763</cp:revision>
  <cp:lastPrinted>2015-01-14T16:17:38Z</cp:lastPrinted>
  <dcterms:created xsi:type="dcterms:W3CDTF">2014-01-15T19:58:58Z</dcterms:created>
  <dcterms:modified xsi:type="dcterms:W3CDTF">2020-08-19T15:30:36Z</dcterms:modified>
  <cp:category>Faculty Affairs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0x010100608E53513A328D409F55B8FAAF09E099</vt:lpwstr>
  </property>
</Properties>
</file>