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5" r:id="rId5"/>
    <p:sldMasterId id="2147483690" r:id="rId6"/>
  </p:sldMasterIdLst>
  <p:notesMasterIdLst>
    <p:notesMasterId r:id="rId53"/>
  </p:notesMasterIdLst>
  <p:sldIdLst>
    <p:sldId id="257" r:id="rId7"/>
    <p:sldId id="371" r:id="rId8"/>
    <p:sldId id="314" r:id="rId9"/>
    <p:sldId id="320" r:id="rId10"/>
    <p:sldId id="336" r:id="rId11"/>
    <p:sldId id="352" r:id="rId12"/>
    <p:sldId id="279" r:id="rId13"/>
    <p:sldId id="321" r:id="rId14"/>
    <p:sldId id="675" r:id="rId15"/>
    <p:sldId id="312" r:id="rId16"/>
    <p:sldId id="322" r:id="rId17"/>
    <p:sldId id="355" r:id="rId18"/>
    <p:sldId id="356" r:id="rId19"/>
    <p:sldId id="357" r:id="rId20"/>
    <p:sldId id="350" r:id="rId21"/>
    <p:sldId id="345" r:id="rId22"/>
    <p:sldId id="349" r:id="rId23"/>
    <p:sldId id="375" r:id="rId24"/>
    <p:sldId id="376" r:id="rId25"/>
    <p:sldId id="370" r:id="rId26"/>
    <p:sldId id="335" r:id="rId27"/>
    <p:sldId id="333" r:id="rId28"/>
    <p:sldId id="334" r:id="rId29"/>
    <p:sldId id="331" r:id="rId30"/>
    <p:sldId id="351" r:id="rId31"/>
    <p:sldId id="340" r:id="rId32"/>
    <p:sldId id="329" r:id="rId33"/>
    <p:sldId id="330" r:id="rId34"/>
    <p:sldId id="358" r:id="rId35"/>
    <p:sldId id="332" r:id="rId36"/>
    <p:sldId id="328" r:id="rId37"/>
    <p:sldId id="323" r:id="rId38"/>
    <p:sldId id="342" r:id="rId39"/>
    <p:sldId id="324" r:id="rId40"/>
    <p:sldId id="325" r:id="rId41"/>
    <p:sldId id="326" r:id="rId42"/>
    <p:sldId id="327" r:id="rId43"/>
    <p:sldId id="338" r:id="rId44"/>
    <p:sldId id="374" r:id="rId45"/>
    <p:sldId id="676" r:id="rId46"/>
    <p:sldId id="278" r:id="rId47"/>
    <p:sldId id="318" r:id="rId48"/>
    <p:sldId id="316" r:id="rId49"/>
    <p:sldId id="317" r:id="rId50"/>
    <p:sldId id="319" r:id="rId51"/>
    <p:sldId id="27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E0BB547-21A3-4794-84F4-5C6DA387A11D}">
          <p14:sldIdLst>
            <p14:sldId id="257"/>
          </p14:sldIdLst>
        </p14:section>
        <p14:section name="General Research Enterprise" id="{B403FC82-C979-4635-9DF2-A8C643AD5662}">
          <p14:sldIdLst>
            <p14:sldId id="371"/>
            <p14:sldId id="314"/>
            <p14:sldId id="320"/>
            <p14:sldId id="336"/>
            <p14:sldId id="352"/>
            <p14:sldId id="279"/>
          </p14:sldIdLst>
        </p14:section>
        <p14:section name="General Institutes" id="{55880769-7864-4A42-BABF-5B188EE1F9BF}">
          <p14:sldIdLst>
            <p14:sldId id="321"/>
            <p14:sldId id="675"/>
            <p14:sldId id="312"/>
            <p14:sldId id="322"/>
            <p14:sldId id="355"/>
            <p14:sldId id="356"/>
            <p14:sldId id="357"/>
            <p14:sldId id="350"/>
            <p14:sldId id="345"/>
            <p14:sldId id="349"/>
            <p14:sldId id="375"/>
            <p14:sldId id="376"/>
            <p14:sldId id="370"/>
          </p14:sldIdLst>
        </p14:section>
        <p14:section name="Units" id="{49311213-EFC7-43B9-B97E-6FDB5BCCA945}">
          <p14:sldIdLst>
            <p14:sldId id="335"/>
            <p14:sldId id="333"/>
            <p14:sldId id="334"/>
            <p14:sldId id="331"/>
            <p14:sldId id="351"/>
            <p14:sldId id="340"/>
            <p14:sldId id="329"/>
            <p14:sldId id="330"/>
            <p14:sldId id="358"/>
            <p14:sldId id="332"/>
            <p14:sldId id="328"/>
            <p14:sldId id="323"/>
            <p14:sldId id="342"/>
            <p14:sldId id="324"/>
            <p14:sldId id="325"/>
            <p14:sldId id="326"/>
            <p14:sldId id="327"/>
            <p14:sldId id="338"/>
            <p14:sldId id="374"/>
            <p14:sldId id="676"/>
            <p14:sldId id="278"/>
            <p14:sldId id="318"/>
            <p14:sldId id="316"/>
            <p14:sldId id="317"/>
            <p14:sldId id="319"/>
            <p14:sldId id="274"/>
          </p14:sldIdLst>
        </p14:section>
        <p14:section name="Extra Slides from other presentations" id="{C65CD2E2-6274-421B-9B4F-9DA6582B566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F9F"/>
    <a:srgbClr val="FFCC66"/>
    <a:srgbClr val="33CAFF"/>
    <a:srgbClr val="041E42"/>
    <a:srgbClr val="E16767"/>
    <a:srgbClr val="625C5B"/>
    <a:srgbClr val="990000"/>
    <a:srgbClr val="4972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BA4FE6-D868-4D17-89EF-43A009597854}" v="69" dt="2020-08-19T12:35:26.589"/>
    <p1510:client id="{2354F6EB-F193-48A2-BD2E-13146D95A440}" v="10" dt="2020-08-18T20:38:58.188"/>
    <p1510:client id="{98333C3A-F6F0-4D76-A3C6-D0D6E75730A9}" v="7" dt="2020-08-18T20:48:11.0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4694" autoAdjust="0"/>
  </p:normalViewPr>
  <p:slideViewPr>
    <p:cSldViewPr snapToGrid="0" snapToObjects="1">
      <p:cViewPr varScale="1">
        <p:scale>
          <a:sx n="121" d="100"/>
          <a:sy n="121" d="100"/>
        </p:scale>
        <p:origin x="776" y="17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958"/>
    </p:cViewPr>
  </p:sorterViewPr>
  <p:notesViewPr>
    <p:cSldViewPr snapToGrid="0" snapToObjects="1">
      <p:cViewPr varScale="1">
        <p:scale>
          <a:sx n="75" d="100"/>
          <a:sy n="75" d="100"/>
        </p:scale>
        <p:origin x="2886"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1AAB98-F0B7-7A49-8AD8-996661957282}" type="datetimeFigureOut">
              <a:rPr lang="en-US" smtClean="0"/>
              <a:t>8/21/20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C9BAF7-535A-6242-BE23-F02C7AEAA439}" type="slidenum">
              <a:rPr lang="en-US" smtClean="0"/>
              <a:t>‹#›</a:t>
            </a:fld>
            <a:endParaRPr lang="en-US"/>
          </a:p>
        </p:txBody>
      </p:sp>
    </p:spTree>
    <p:extLst>
      <p:ext uri="{BB962C8B-B14F-4D97-AF65-F5344CB8AC3E}">
        <p14:creationId xmlns:p14="http://schemas.microsoft.com/office/powerpoint/2010/main" val="2816201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ih.gov/news-events/news-releases/nih-funds-specialized-centers-child-maltreatment-research"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Ceramics are everywhere in our daily life, especially in electronics. Most of the ceramics require very high temperatures (around 1000 Celsius) during the processing stage, but using a process called “cold sintering,” the temperature has been decreased to 300 Celsius for several ceramics types. The mechanism behind what makes cold sintering work has been a mystery, but researchers around the world have been working on unveiling the mechanism.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cover photo is from one of the lab of Adri Van </a:t>
            </a:r>
            <a:r>
              <a:rPr lang="en-US" sz="1200" kern="1200" dirty="0" err="1">
                <a:solidFill>
                  <a:schemeClr val="tx1"/>
                </a:solidFill>
                <a:effectLst/>
                <a:latin typeface="+mn-lt"/>
                <a:ea typeface="+mn-ea"/>
                <a:cs typeface="+mn-cs"/>
              </a:rPr>
              <a:t>Duin</a:t>
            </a:r>
            <a:r>
              <a:rPr lang="en-US" sz="1200" kern="1200" dirty="0">
                <a:solidFill>
                  <a:schemeClr val="tx1"/>
                </a:solidFill>
                <a:effectLst/>
                <a:latin typeface="+mn-lt"/>
                <a:ea typeface="+mn-ea"/>
                <a:cs typeface="+mn-cs"/>
              </a:rPr>
              <a:t>, professor of Mechanical Engineering, and shows the powder/liquid interface at atomistic scale during evaporation in Cold Sintering Process.</a:t>
            </a:r>
          </a:p>
          <a:p>
            <a:endParaRPr lang="en-US" dirty="0"/>
          </a:p>
        </p:txBody>
      </p:sp>
      <p:sp>
        <p:nvSpPr>
          <p:cNvPr id="4" name="Slide Number Placeholder 3"/>
          <p:cNvSpPr>
            <a:spLocks noGrp="1"/>
          </p:cNvSpPr>
          <p:nvPr>
            <p:ph type="sldNum" sz="quarter" idx="5"/>
          </p:nvPr>
        </p:nvSpPr>
        <p:spPr/>
        <p:txBody>
          <a:bodyPr/>
          <a:lstStyle/>
          <a:p>
            <a:fld id="{6DC9BAF7-535A-6242-BE23-F02C7AEAA439}" type="slidenum">
              <a:rPr lang="en-US" smtClean="0"/>
              <a:t>1</a:t>
            </a:fld>
            <a:endParaRPr lang="en-US"/>
          </a:p>
        </p:txBody>
      </p:sp>
    </p:spTree>
    <p:extLst>
      <p:ext uri="{BB962C8B-B14F-4D97-AF65-F5344CB8AC3E}">
        <p14:creationId xmlns:p14="http://schemas.microsoft.com/office/powerpoint/2010/main" val="3887938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made huge investments in shared research facilities. This includes research facilities such as the Millennium Science Complex you see in this photo, home to the Materials Research Institute on one side on the Huck Institutes of the Life Sciences on the other. Our shared core facilities include not only instrumentation and full-time expert staff to operate them, but services such as those offered by the Social Science Research Institute. </a:t>
            </a:r>
          </a:p>
          <a:p>
            <a:pPr marL="0" marR="0">
              <a:lnSpc>
                <a:spcPct val="107000"/>
              </a:lnSpc>
              <a:spcBef>
                <a:spcPts val="0"/>
              </a:spcBef>
              <a:spcAft>
                <a:spcPts val="800"/>
              </a:spcAft>
            </a:pPr>
            <a:r>
              <a:rPr lang="en-US" sz="1800" b="1" dirty="0">
                <a:solidFill>
                  <a:srgbClr val="009999"/>
                </a:solidFill>
                <a:effectLst/>
                <a:latin typeface="Calibri" panose="020F0502020204030204" pitchFamily="34" charset="0"/>
                <a:ea typeface="Calibri" panose="020F0502020204030204" pitchFamily="34" charset="0"/>
                <a:cs typeface="Times New Roman" panose="02020603050405020304" pitchFamily="18" charset="0"/>
              </a:rPr>
              <a:t>Photo explanation: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Micro CT Scanner at the Center for Quantitative Imaging.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DC9BAF7-535A-6242-BE23-F02C7AEAA439}" type="slidenum">
              <a:rPr lang="en-US" smtClean="0"/>
              <a:t>12</a:t>
            </a:fld>
            <a:endParaRPr lang="en-US"/>
          </a:p>
        </p:txBody>
      </p:sp>
    </p:spTree>
    <p:extLst>
      <p:ext uri="{BB962C8B-B14F-4D97-AF65-F5344CB8AC3E}">
        <p14:creationId xmlns:p14="http://schemas.microsoft.com/office/powerpoint/2010/main" val="1940292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briefly discuss the institutes – this is a rapid fly-through, so again, I encourage you to explore each one further.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First, the Social Science Research Institute, or SSRI. In their recent strategic plan, SSRI faculty identified 5 aims that build on distinctive strengths in PSU social and behavioral sciences; our increasing investments have sparked innovation and impact. And example is the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2016, the network launched a first-of-a-kind, five-year study aimed at illuminating the bio-psych-social mechanisms that underlie the long-term negative health consequences of child maltreatment</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In 2017, the network was awarded the first-ever Capstone Center Grant</a:t>
            </a:r>
            <a:r>
              <a:rPr lang="en-US" sz="1800" dirty="0">
                <a:effectLst/>
                <a:latin typeface="Calibri" panose="020F0502020204030204" pitchFamily="34" charset="0"/>
                <a:ea typeface="Calibri" panose="020F0502020204030204" pitchFamily="34" charset="0"/>
                <a:cs typeface="Times New Roman" panose="02020603050405020304" pitchFamily="18" charset="0"/>
              </a:rPr>
              <a:t> from the NIH for child maltreatment prevention research.  </a:t>
            </a:r>
          </a:p>
        </p:txBody>
      </p:sp>
      <p:sp>
        <p:nvSpPr>
          <p:cNvPr id="4" name="Slide Number Placeholder 3"/>
          <p:cNvSpPr>
            <a:spLocks noGrp="1"/>
          </p:cNvSpPr>
          <p:nvPr>
            <p:ph type="sldNum" sz="quarter" idx="5"/>
          </p:nvPr>
        </p:nvSpPr>
        <p:spPr/>
        <p:txBody>
          <a:bodyPr/>
          <a:lstStyle/>
          <a:p>
            <a:fld id="{6DC9BAF7-535A-6242-BE23-F02C7AEAA439}" type="slidenum">
              <a:rPr lang="en-US" smtClean="0"/>
              <a:t>13</a:t>
            </a:fld>
            <a:endParaRPr lang="en-US"/>
          </a:p>
        </p:txBody>
      </p:sp>
    </p:spTree>
    <p:extLst>
      <p:ext uri="{BB962C8B-B14F-4D97-AF65-F5344CB8AC3E}">
        <p14:creationId xmlns:p14="http://schemas.microsoft.com/office/powerpoint/2010/main" val="1405320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Institutes for Energy and the Environment includes more than 500 collaborating faculty working on research to solve energy and environmental challenges. A key goal of the institute is to translate data into knowledge and technical innovations, and its operations include the Energy and Environmental Sustainability Laboratories, which encompasses six laboratories with shared instrumentation. As part of the commitment to research-to-action in 2019 IEE hosted the first international Project Drawdown conference here at University Park, which brought in participants from across the globe. </a:t>
            </a:r>
          </a:p>
        </p:txBody>
      </p:sp>
      <p:sp>
        <p:nvSpPr>
          <p:cNvPr id="4" name="Slide Number Placeholder 3"/>
          <p:cNvSpPr>
            <a:spLocks noGrp="1"/>
          </p:cNvSpPr>
          <p:nvPr>
            <p:ph type="sldNum" sz="quarter" idx="5"/>
          </p:nvPr>
        </p:nvSpPr>
        <p:spPr/>
        <p:txBody>
          <a:bodyPr/>
          <a:lstStyle/>
          <a:p>
            <a:fld id="{6DC9BAF7-535A-6242-BE23-F02C7AEAA439}" type="slidenum">
              <a:rPr lang="en-US" smtClean="0"/>
              <a:t>14</a:t>
            </a:fld>
            <a:endParaRPr lang="en-US"/>
          </a:p>
        </p:txBody>
      </p:sp>
    </p:spTree>
    <p:extLst>
      <p:ext uri="{BB962C8B-B14F-4D97-AF65-F5344CB8AC3E}">
        <p14:creationId xmlns:p14="http://schemas.microsoft.com/office/powerpoint/2010/main" val="2641209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Institute for Computational and Data Sciences, ICDS, is the computing engine powering our big data research. ICDS recently unveiled a brand new, state of the art data center to house our supercomputer, which was just given a new name by the Penn State community. ICDS’s mission is to help you apply big data and data simulation methods in your work. They offer world class service, but also offer other services like data visualization workshops and even grant-writing support. </a:t>
            </a:r>
          </a:p>
          <a:p>
            <a:pPr marL="0" marR="0">
              <a:lnSpc>
                <a:spcPct val="107000"/>
              </a:lnSpc>
              <a:spcBef>
                <a:spcPts val="0"/>
              </a:spcBef>
              <a:spcAft>
                <a:spcPts val="800"/>
              </a:spcAft>
            </a:pPr>
            <a:r>
              <a:rPr lang="en-US" sz="1800" b="1" dirty="0">
                <a:solidFill>
                  <a:srgbClr val="009999"/>
                </a:solidFill>
                <a:effectLst/>
                <a:latin typeface="Calibri" panose="020F0502020204030204" pitchFamily="34" charset="0"/>
                <a:ea typeface="Calibri" panose="020F0502020204030204" pitchFamily="34" charset="0"/>
                <a:cs typeface="Times New Roman" panose="02020603050405020304" pitchFamily="18" charset="0"/>
              </a:rPr>
              <a:t>Photo explanation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 This image is from an ICDS-powered study using data from the Human Connectome Project to better understand the correlations between brain features, such as cortical thickness and connectivity, and various behaviors.</a:t>
            </a:r>
          </a:p>
        </p:txBody>
      </p:sp>
      <p:sp>
        <p:nvSpPr>
          <p:cNvPr id="4" name="Slide Number Placeholder 3"/>
          <p:cNvSpPr>
            <a:spLocks noGrp="1"/>
          </p:cNvSpPr>
          <p:nvPr>
            <p:ph type="sldNum" sz="quarter" idx="5"/>
          </p:nvPr>
        </p:nvSpPr>
        <p:spPr/>
        <p:txBody>
          <a:bodyPr/>
          <a:lstStyle/>
          <a:p>
            <a:fld id="{6DC9BAF7-535A-6242-BE23-F02C7AEAA439}" type="slidenum">
              <a:rPr lang="en-US" smtClean="0"/>
              <a:t>15</a:t>
            </a:fld>
            <a:endParaRPr lang="en-US"/>
          </a:p>
        </p:txBody>
      </p:sp>
    </p:spTree>
    <p:extLst>
      <p:ext uri="{BB962C8B-B14F-4D97-AF65-F5344CB8AC3E}">
        <p14:creationId xmlns:p14="http://schemas.microsoft.com/office/powerpoint/2010/main" val="3102809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Materials Research Institute, MRI, is committed to furthering our research around Bio-inspired engineering, In Situ characterization, 2D materials, humanitarian materials engineering, additive manufacturing, and electrocaloric technologies.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dirty="0">
                <a:solidFill>
                  <a:srgbClr val="009999"/>
                </a:solidFill>
                <a:effectLst/>
                <a:latin typeface="Calibri" panose="020F0502020204030204" pitchFamily="34" charset="0"/>
                <a:ea typeface="Calibri" panose="020F0502020204030204" pitchFamily="34" charset="0"/>
                <a:cs typeface="Times New Roman" panose="02020603050405020304" pitchFamily="18" charset="0"/>
              </a:rPr>
              <a:t>Photo</a:t>
            </a:r>
            <a:r>
              <a:rPr lang="en-US" sz="1800" dirty="0">
                <a:effectLst/>
                <a:latin typeface="Calibri" panose="020F0502020204030204" pitchFamily="34" charset="0"/>
                <a:ea typeface="Calibri" panose="020F0502020204030204" pitchFamily="34" charset="0"/>
                <a:cs typeface="Times New Roman" panose="02020603050405020304" pitchFamily="18" charset="0"/>
              </a:rPr>
              <a:t>: Tim Pillsbury, graduate research assistant at MRI, working with an angle-resolved photoemission spectrometer (APSE).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 example initiative is the 2-D Crystal Consortium, 2DCC, directed by Dr. Joan Redwing. 2DCC, one of only 2 NSF Materials Innovation Platforms in the U.S.,  is focused on the development of two dimensional materials, only a few atoms thick, for applications in next generation electronics beyond silicon for digital circuits and flexible electronics. </a:t>
            </a:r>
          </a:p>
          <a:p>
            <a:endParaRPr lang="en-US" dirty="0"/>
          </a:p>
          <a:p>
            <a:endParaRPr lang="en-US" dirty="0"/>
          </a:p>
          <a:p>
            <a:r>
              <a:rPr lang="en-US" i="1" dirty="0"/>
              <a:t>I don’t know what this bulb looking photo is but it’s from Clive and involves the 2DCC! - </a:t>
            </a:r>
            <a:r>
              <a:rPr lang="en-US" i="1" dirty="0" err="1"/>
              <a:t>amanda</a:t>
            </a:r>
            <a:endParaRPr lang="en-US" i="1" dirty="0"/>
          </a:p>
        </p:txBody>
      </p:sp>
      <p:sp>
        <p:nvSpPr>
          <p:cNvPr id="4" name="Slide Number Placeholder 3"/>
          <p:cNvSpPr>
            <a:spLocks noGrp="1"/>
          </p:cNvSpPr>
          <p:nvPr>
            <p:ph type="sldNum" sz="quarter" idx="5"/>
          </p:nvPr>
        </p:nvSpPr>
        <p:spPr/>
        <p:txBody>
          <a:bodyPr/>
          <a:lstStyle/>
          <a:p>
            <a:fld id="{6DC9BAF7-535A-6242-BE23-F02C7AEAA439}" type="slidenum">
              <a:rPr lang="en-US" smtClean="0"/>
              <a:t>16</a:t>
            </a:fld>
            <a:endParaRPr lang="en-US"/>
          </a:p>
        </p:txBody>
      </p:sp>
    </p:spTree>
    <p:extLst>
      <p:ext uri="{BB962C8B-B14F-4D97-AF65-F5344CB8AC3E}">
        <p14:creationId xmlns:p14="http://schemas.microsoft.com/office/powerpoint/2010/main" val="3608071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Huck Institutes of the Life Sciences includes 8 participating colleges, 26 research institutes/centers of excellence, 11 core instrumentation facilities, 7 advanced graduate programs. Of course in recent months, it has become a foundational body for COVID research at Penn State; In addition to providing epidemiological expertise to the University, the surrounding community and our research peers, Huck moved immediately in March 2020 to launch a rapid-response RFP for Penn State researchers seeking proposals to address the emerging COVID-19 outbreak. More than 110 applications were submitted, and 47 faculty research teams from across 10 Penn State colleges were granted seed-funding. </a:t>
            </a:r>
          </a:p>
          <a:p>
            <a:endParaRPr lang="en-US" dirty="0"/>
          </a:p>
        </p:txBody>
      </p:sp>
      <p:sp>
        <p:nvSpPr>
          <p:cNvPr id="4" name="Slide Number Placeholder 3"/>
          <p:cNvSpPr>
            <a:spLocks noGrp="1"/>
          </p:cNvSpPr>
          <p:nvPr>
            <p:ph type="sldNum" sz="quarter" idx="5"/>
          </p:nvPr>
        </p:nvSpPr>
        <p:spPr/>
        <p:txBody>
          <a:bodyPr/>
          <a:lstStyle/>
          <a:p>
            <a:fld id="{6DC9BAF7-535A-6242-BE23-F02C7AEAA439}" type="slidenum">
              <a:rPr lang="en-US" smtClean="0"/>
              <a:t>17</a:t>
            </a:fld>
            <a:endParaRPr lang="en-US"/>
          </a:p>
        </p:txBody>
      </p:sp>
    </p:spTree>
    <p:extLst>
      <p:ext uri="{BB962C8B-B14F-4D97-AF65-F5344CB8AC3E}">
        <p14:creationId xmlns:p14="http://schemas.microsoft.com/office/powerpoint/2010/main" val="3265837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Cancer Institute is not only a research institute, but it includes our clinical treatment center on the Penn State Health Milton S. Hershey Medical Center campus. We have several researchers looking at disease treatment at the molecular level, and one of those is Cancer Institute and Huck Institutes researcher Deborah Kelly, who joined Penn State in Jan. 2019. She actually utilizes Huck’s Cryo-electron microscope, which demonstrates the cross-collaboration we have even between institutes. </a:t>
            </a:r>
          </a:p>
          <a:p>
            <a:endParaRPr lang="en-US" dirty="0"/>
          </a:p>
        </p:txBody>
      </p:sp>
      <p:sp>
        <p:nvSpPr>
          <p:cNvPr id="4" name="Slide Number Placeholder 3"/>
          <p:cNvSpPr>
            <a:spLocks noGrp="1"/>
          </p:cNvSpPr>
          <p:nvPr>
            <p:ph type="sldNum" sz="quarter" idx="5"/>
          </p:nvPr>
        </p:nvSpPr>
        <p:spPr/>
        <p:txBody>
          <a:bodyPr/>
          <a:lstStyle/>
          <a:p>
            <a:fld id="{6DC9BAF7-535A-6242-BE23-F02C7AEAA439}" type="slidenum">
              <a:rPr lang="en-US" smtClean="0"/>
              <a:t>18</a:t>
            </a:fld>
            <a:endParaRPr lang="en-US"/>
          </a:p>
        </p:txBody>
      </p:sp>
    </p:spTree>
    <p:extLst>
      <p:ext uri="{BB962C8B-B14F-4D97-AF65-F5344CB8AC3E}">
        <p14:creationId xmlns:p14="http://schemas.microsoft.com/office/powerpoint/2010/main" val="3100241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Center for Big Data Analytics and Discovery Informatics </a:t>
            </a:r>
          </a:p>
          <a:p>
            <a:endParaRPr lang="en-US" i="1" dirty="0"/>
          </a:p>
          <a:p>
            <a:r>
              <a:rPr lang="en-US" i="1" dirty="0"/>
              <a:t>Brain inspired machine learning</a:t>
            </a:r>
          </a:p>
          <a:p>
            <a:r>
              <a:rPr lang="en-US" i="1" dirty="0"/>
              <a:t>https://www.wpafb.af.mil/Welcome/Fact-Sheets/Display/Article/842033/afosr-information-and-networks/#anchor10</a:t>
            </a:r>
          </a:p>
          <a:p>
            <a:endParaRPr lang="en-US" i="1" dirty="0"/>
          </a:p>
        </p:txBody>
      </p:sp>
      <p:sp>
        <p:nvSpPr>
          <p:cNvPr id="4" name="Slide Number Placeholder 3"/>
          <p:cNvSpPr>
            <a:spLocks noGrp="1"/>
          </p:cNvSpPr>
          <p:nvPr>
            <p:ph type="sldNum" sz="quarter" idx="5"/>
          </p:nvPr>
        </p:nvSpPr>
        <p:spPr/>
        <p:txBody>
          <a:bodyPr/>
          <a:lstStyle/>
          <a:p>
            <a:fld id="{6DC9BAF7-535A-6242-BE23-F02C7AEAA439}" type="slidenum">
              <a:rPr lang="en-US" smtClean="0"/>
              <a:t>19</a:t>
            </a:fld>
            <a:endParaRPr lang="en-US"/>
          </a:p>
        </p:txBody>
      </p:sp>
    </p:spTree>
    <p:extLst>
      <p:ext uri="{BB962C8B-B14F-4D97-AF65-F5344CB8AC3E}">
        <p14:creationId xmlns:p14="http://schemas.microsoft.com/office/powerpoint/2010/main" val="2429935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ARL is our DoD designated University-Affiliated Research Center (UARC), and we are proud to support the U.S. Navy for more than 70 years with basic and applied research. ARL commits 25% of its fee (profit) to supporting students across Penn State (graduate and undergraduate)—that amount totaled $2M in FY18.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ARL’s operations include the Electro Optics Center: Photo https://www.wpafb.af.mil/Welcome/Fact-Sheets/Display/Article/842036/afosr-physical-sciences/#anchor4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DC9BAF7-535A-6242-BE23-F02C7AEAA439}" type="slidenum">
              <a:rPr lang="en-US" smtClean="0"/>
              <a:t>20</a:t>
            </a:fld>
            <a:endParaRPr lang="en-US"/>
          </a:p>
        </p:txBody>
      </p:sp>
    </p:spTree>
    <p:extLst>
      <p:ext uri="{BB962C8B-B14F-4D97-AF65-F5344CB8AC3E}">
        <p14:creationId xmlns:p14="http://schemas.microsoft.com/office/powerpoint/2010/main" val="2302724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9BAF7-535A-6242-BE23-F02C7AEAA439}" type="slidenum">
              <a:rPr lang="en-US" smtClean="0"/>
              <a:t>21</a:t>
            </a:fld>
            <a:endParaRPr lang="en-US"/>
          </a:p>
        </p:txBody>
      </p:sp>
    </p:spTree>
    <p:extLst>
      <p:ext uri="{BB962C8B-B14F-4D97-AF65-F5344CB8AC3E}">
        <p14:creationId xmlns:p14="http://schemas.microsoft.com/office/powerpoint/2010/main" val="3172994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are joining an extremely large research enterprise with more than 5,300 researchers.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Penn State is proud to have many active members of the national academies, and these numbers steadily grow each year.</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9999"/>
                </a:solidFill>
                <a:effectLst/>
                <a:latin typeface="Calibri" panose="020F0502020204030204" pitchFamily="34" charset="0"/>
                <a:ea typeface="Calibri" panose="020F0502020204030204" pitchFamily="34" charset="0"/>
                <a:cs typeface="Times New Roman" panose="02020603050405020304" pitchFamily="18" charset="0"/>
              </a:rPr>
              <a:t>Photo explanation: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This map shows peer-reviewed journal collaborations in last five years; you can see our researchers have collaborated with universities on every continent (we’ve done work in Antarctica though there are no Universities there!)</a:t>
            </a:r>
          </a:p>
        </p:txBody>
      </p:sp>
      <p:sp>
        <p:nvSpPr>
          <p:cNvPr id="4" name="Slide Number Placeholder 3"/>
          <p:cNvSpPr>
            <a:spLocks noGrp="1"/>
          </p:cNvSpPr>
          <p:nvPr>
            <p:ph type="sldNum" sz="quarter" idx="5"/>
          </p:nvPr>
        </p:nvSpPr>
        <p:spPr/>
        <p:txBody>
          <a:bodyPr/>
          <a:lstStyle/>
          <a:p>
            <a:fld id="{6DC9BAF7-535A-6242-BE23-F02C7AEAA439}" type="slidenum">
              <a:rPr lang="en-US" smtClean="0"/>
              <a:t>2</a:t>
            </a:fld>
            <a:endParaRPr lang="en-US"/>
          </a:p>
        </p:txBody>
      </p:sp>
    </p:spTree>
    <p:extLst>
      <p:ext uri="{BB962C8B-B14F-4D97-AF65-F5344CB8AC3E}">
        <p14:creationId xmlns:p14="http://schemas.microsoft.com/office/powerpoint/2010/main" val="626177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9BAF7-535A-6242-BE23-F02C7AEAA439}" type="slidenum">
              <a:rPr lang="en-US" smtClean="0"/>
              <a:t>22</a:t>
            </a:fld>
            <a:endParaRPr lang="en-US"/>
          </a:p>
        </p:txBody>
      </p:sp>
    </p:spTree>
    <p:extLst>
      <p:ext uri="{BB962C8B-B14F-4D97-AF65-F5344CB8AC3E}">
        <p14:creationId xmlns:p14="http://schemas.microsoft.com/office/powerpoint/2010/main" val="3321754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reminder, Faculty are encouraged to engage in outside activities when such activities enhance the mission of the University and do not compete with the University. We encourage everyone to make yourselves familiar with these three policies, and of course you must understand these policies if you do any work outside of the University that is related to your research. </a:t>
            </a:r>
          </a:p>
          <a:p>
            <a:endParaRPr lang="en-US" dirty="0"/>
          </a:p>
        </p:txBody>
      </p:sp>
      <p:sp>
        <p:nvSpPr>
          <p:cNvPr id="4" name="Slide Number Placeholder 3"/>
          <p:cNvSpPr>
            <a:spLocks noGrp="1"/>
          </p:cNvSpPr>
          <p:nvPr>
            <p:ph type="sldNum" sz="quarter" idx="5"/>
          </p:nvPr>
        </p:nvSpPr>
        <p:spPr/>
        <p:txBody>
          <a:bodyPr/>
          <a:lstStyle/>
          <a:p>
            <a:fld id="{6DC9BAF7-535A-6242-BE23-F02C7AEAA439}" type="slidenum">
              <a:rPr lang="en-US" smtClean="0"/>
              <a:t>23</a:t>
            </a:fld>
            <a:endParaRPr lang="en-US"/>
          </a:p>
        </p:txBody>
      </p:sp>
    </p:spTree>
    <p:extLst>
      <p:ext uri="{BB962C8B-B14F-4D97-AF65-F5344CB8AC3E}">
        <p14:creationId xmlns:p14="http://schemas.microsoft.com/office/powerpoint/2010/main" val="874968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COINS is the system you will use to complete your disclosures. It’s a short process and you will receive emails when your disclosures are due. </a:t>
            </a:r>
          </a:p>
        </p:txBody>
      </p:sp>
      <p:sp>
        <p:nvSpPr>
          <p:cNvPr id="4" name="Slide Number Placeholder 3"/>
          <p:cNvSpPr>
            <a:spLocks noGrp="1"/>
          </p:cNvSpPr>
          <p:nvPr>
            <p:ph type="sldNum" sz="quarter" idx="5"/>
          </p:nvPr>
        </p:nvSpPr>
        <p:spPr/>
        <p:txBody>
          <a:bodyPr/>
          <a:lstStyle/>
          <a:p>
            <a:fld id="{6DC9BAF7-535A-6242-BE23-F02C7AEAA439}" type="slidenum">
              <a:rPr lang="en-US" smtClean="0"/>
              <a:t>24</a:t>
            </a:fld>
            <a:endParaRPr lang="en-US"/>
          </a:p>
        </p:txBody>
      </p:sp>
    </p:spTree>
    <p:extLst>
      <p:ext uri="{BB962C8B-B14F-4D97-AF65-F5344CB8AC3E}">
        <p14:creationId xmlns:p14="http://schemas.microsoft.com/office/powerpoint/2010/main" val="493597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Office of Research Protections, ORP, is here to assist those of you who work with human subjects, animals etc. will be required to secure appropriate approvals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 want to emphasize your role as “examples” for your students – we want to instill good habits to help ensure our research activities are in compliance and done with integrity. We ask that you engage in regular conversations with your faculty and with your students about the issue surrounding research practices; everything from authorship, how it is determined and what is proper, to proper citation practices, notebook maintenance etc.  Every year our office see cases of misconduct.  The cases we adjudicate are usually faculty cases, but these people were once students. The habits we promote will last a life time; lets insure they are good habits.</a:t>
            </a:r>
            <a:endParaRPr lang="en-US" dirty="0"/>
          </a:p>
        </p:txBody>
      </p:sp>
      <p:sp>
        <p:nvSpPr>
          <p:cNvPr id="4" name="Slide Number Placeholder 3"/>
          <p:cNvSpPr>
            <a:spLocks noGrp="1"/>
          </p:cNvSpPr>
          <p:nvPr>
            <p:ph type="sldNum" sz="quarter" idx="5"/>
          </p:nvPr>
        </p:nvSpPr>
        <p:spPr/>
        <p:txBody>
          <a:bodyPr/>
          <a:lstStyle/>
          <a:p>
            <a:fld id="{6DC9BAF7-535A-6242-BE23-F02C7AEAA439}" type="slidenum">
              <a:rPr lang="en-US" smtClean="0"/>
              <a:t>27</a:t>
            </a:fld>
            <a:endParaRPr lang="en-US"/>
          </a:p>
        </p:txBody>
      </p:sp>
    </p:spTree>
    <p:extLst>
      <p:ext uri="{BB962C8B-B14F-4D97-AF65-F5344CB8AC3E}">
        <p14:creationId xmlns:p14="http://schemas.microsoft.com/office/powerpoint/2010/main" val="3452824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SARI@PSU program provides the foundational training for research integrity as well as training on the systems that you and your students will use to manage compliance, such as the IRB, IACUC and Biosafety trainings. ORP’s coverage is vast, and also includes safety and compliance for drone operations and dive safety. If you have a question, reach out! ORP, like all of our units, is committed to supporting you.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DC9BAF7-535A-6242-BE23-F02C7AEAA439}" type="slidenum">
              <a:rPr lang="en-US" smtClean="0"/>
              <a:t>28</a:t>
            </a:fld>
            <a:endParaRPr lang="en-US"/>
          </a:p>
        </p:txBody>
      </p:sp>
    </p:spTree>
    <p:extLst>
      <p:ext uri="{BB962C8B-B14F-4D97-AF65-F5344CB8AC3E}">
        <p14:creationId xmlns:p14="http://schemas.microsoft.com/office/powerpoint/2010/main" val="3138720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ARP provides support and world-class care for animals used in teaching and research at University Park.</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ARP is your resource for training materials for your students, information on purchase and transportation, and experimental guidelines. </a:t>
            </a:r>
          </a:p>
          <a:p>
            <a:endParaRPr lang="en-US" dirty="0"/>
          </a:p>
        </p:txBody>
      </p:sp>
      <p:sp>
        <p:nvSpPr>
          <p:cNvPr id="4" name="Slide Number Placeholder 3"/>
          <p:cNvSpPr>
            <a:spLocks noGrp="1"/>
          </p:cNvSpPr>
          <p:nvPr>
            <p:ph type="sldNum" sz="quarter" idx="5"/>
          </p:nvPr>
        </p:nvSpPr>
        <p:spPr/>
        <p:txBody>
          <a:bodyPr/>
          <a:lstStyle/>
          <a:p>
            <a:fld id="{6DC9BAF7-535A-6242-BE23-F02C7AEAA439}" type="slidenum">
              <a:rPr lang="en-US" smtClean="0"/>
              <a:t>29</a:t>
            </a:fld>
            <a:endParaRPr lang="en-US"/>
          </a:p>
        </p:txBody>
      </p:sp>
    </p:spTree>
    <p:extLst>
      <p:ext uri="{BB962C8B-B14F-4D97-AF65-F5344CB8AC3E}">
        <p14:creationId xmlns:p14="http://schemas.microsoft.com/office/powerpoint/2010/main" val="4272074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9BAF7-535A-6242-BE23-F02C7AEAA439}" type="slidenum">
              <a:rPr lang="en-US" smtClean="0"/>
              <a:t>30</a:t>
            </a:fld>
            <a:endParaRPr lang="en-US"/>
          </a:p>
        </p:txBody>
      </p:sp>
    </p:spTree>
    <p:extLst>
      <p:ext uri="{BB962C8B-B14F-4D97-AF65-F5344CB8AC3E}">
        <p14:creationId xmlns:p14="http://schemas.microsoft.com/office/powerpoint/2010/main" val="9843256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9BAF7-535A-6242-BE23-F02C7AEAA439}" type="slidenum">
              <a:rPr lang="en-US" smtClean="0"/>
              <a:t>31</a:t>
            </a:fld>
            <a:endParaRPr lang="en-US"/>
          </a:p>
        </p:txBody>
      </p:sp>
    </p:spTree>
    <p:extLst>
      <p:ext uri="{BB962C8B-B14F-4D97-AF65-F5344CB8AC3E}">
        <p14:creationId xmlns:p14="http://schemas.microsoft.com/office/powerpoint/2010/main" val="965441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Postdoc research exhibition in 2013</a:t>
            </a:r>
          </a:p>
        </p:txBody>
      </p:sp>
      <p:sp>
        <p:nvSpPr>
          <p:cNvPr id="4" name="Slide Number Placeholder 3"/>
          <p:cNvSpPr>
            <a:spLocks noGrp="1"/>
          </p:cNvSpPr>
          <p:nvPr>
            <p:ph type="sldNum" sz="quarter" idx="5"/>
          </p:nvPr>
        </p:nvSpPr>
        <p:spPr/>
        <p:txBody>
          <a:bodyPr/>
          <a:lstStyle/>
          <a:p>
            <a:fld id="{6DC9BAF7-535A-6242-BE23-F02C7AEAA439}" type="slidenum">
              <a:rPr lang="en-US" smtClean="0"/>
              <a:t>33</a:t>
            </a:fld>
            <a:endParaRPr lang="en-US"/>
          </a:p>
        </p:txBody>
      </p:sp>
    </p:spTree>
    <p:extLst>
      <p:ext uri="{BB962C8B-B14F-4D97-AF65-F5344CB8AC3E}">
        <p14:creationId xmlns:p14="http://schemas.microsoft.com/office/powerpoint/2010/main" val="481918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Image: Professor Tony Jun Huang's work in using acoustic waves to sort cells on a chip formed the core of start-up company Ascent Bio-Nano LLC, with assistance from the Ben Franklin </a:t>
            </a:r>
            <a:r>
              <a:rPr lang="en-US" dirty="0" err="1"/>
              <a:t>Tech</a:t>
            </a:r>
            <a:r>
              <a:rPr lang="en-US" i="1" dirty="0" err="1"/>
              <a:t>Celerator</a:t>
            </a:r>
            <a:r>
              <a:rPr lang="en-US" dirty="0"/>
              <a:t> program, which helps Penn State faculty bring their research to the commercial marketplace.</a:t>
            </a:r>
          </a:p>
          <a:p>
            <a:r>
              <a:rPr lang="en-US" dirty="0"/>
              <a:t>Image: Patrick Mansell</a:t>
            </a:r>
          </a:p>
          <a:p>
            <a:r>
              <a:rPr lang="en-US" dirty="0"/>
              <a:t>2014</a:t>
            </a:r>
          </a:p>
        </p:txBody>
      </p:sp>
      <p:sp>
        <p:nvSpPr>
          <p:cNvPr id="4" name="Slide Number Placeholder 3"/>
          <p:cNvSpPr>
            <a:spLocks noGrp="1"/>
          </p:cNvSpPr>
          <p:nvPr>
            <p:ph type="sldNum" sz="quarter" idx="5"/>
          </p:nvPr>
        </p:nvSpPr>
        <p:spPr/>
        <p:txBody>
          <a:bodyPr/>
          <a:lstStyle/>
          <a:p>
            <a:fld id="{6DC9BAF7-535A-6242-BE23-F02C7AEAA439}" type="slidenum">
              <a:rPr lang="en-US" smtClean="0"/>
              <a:t>34</a:t>
            </a:fld>
            <a:endParaRPr lang="en-US"/>
          </a:p>
        </p:txBody>
      </p:sp>
    </p:spTree>
    <p:extLst>
      <p:ext uri="{BB962C8B-B14F-4D97-AF65-F5344CB8AC3E}">
        <p14:creationId xmlns:p14="http://schemas.microsoft.com/office/powerpoint/2010/main" val="4060975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fiscal year 2019, our research expenditures totaled $968 million. Like many public universities, the majority of our funding comes from the federal agencies; at right you can see the breakout of spending from various federal sources.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9BAF7-535A-6242-BE23-F02C7AEAA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610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Morgan Advance Materials Carbon Science Center of Excellence at Innovation Park. </a:t>
            </a:r>
          </a:p>
          <a:p>
            <a:endParaRPr lang="en-US" dirty="0"/>
          </a:p>
        </p:txBody>
      </p:sp>
      <p:sp>
        <p:nvSpPr>
          <p:cNvPr id="4" name="Slide Number Placeholder 3"/>
          <p:cNvSpPr>
            <a:spLocks noGrp="1"/>
          </p:cNvSpPr>
          <p:nvPr>
            <p:ph type="sldNum" sz="quarter" idx="5"/>
          </p:nvPr>
        </p:nvSpPr>
        <p:spPr/>
        <p:txBody>
          <a:bodyPr/>
          <a:lstStyle/>
          <a:p>
            <a:fld id="{6DC9BAF7-535A-6242-BE23-F02C7AEAA439}" type="slidenum">
              <a:rPr lang="en-US" smtClean="0"/>
              <a:t>35</a:t>
            </a:fld>
            <a:endParaRPr lang="en-US"/>
          </a:p>
        </p:txBody>
      </p:sp>
    </p:spTree>
    <p:extLst>
      <p:ext uri="{BB962C8B-B14F-4D97-AF65-F5344CB8AC3E}">
        <p14:creationId xmlns:p14="http://schemas.microsoft.com/office/powerpoint/2010/main" val="326266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9BAF7-535A-6242-BE23-F02C7AEAA439}" type="slidenum">
              <a:rPr lang="en-US" smtClean="0"/>
              <a:t>36</a:t>
            </a:fld>
            <a:endParaRPr lang="en-US"/>
          </a:p>
        </p:txBody>
      </p:sp>
    </p:spTree>
    <p:extLst>
      <p:ext uri="{BB962C8B-B14F-4D97-AF65-F5344CB8AC3E}">
        <p14:creationId xmlns:p14="http://schemas.microsoft.com/office/powerpoint/2010/main" val="24227246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9BAF7-535A-6242-BE23-F02C7AEAA439}" type="slidenum">
              <a:rPr lang="en-US" smtClean="0"/>
              <a:t>37</a:t>
            </a:fld>
            <a:endParaRPr lang="en-US"/>
          </a:p>
        </p:txBody>
      </p:sp>
    </p:spTree>
    <p:extLst>
      <p:ext uri="{BB962C8B-B14F-4D97-AF65-F5344CB8AC3E}">
        <p14:creationId xmlns:p14="http://schemas.microsoft.com/office/powerpoint/2010/main" val="15638658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you’re not feeling overwhelmed yet, don’t worry, there’s still time.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know it’s a lot to navigate, so we have some tools to help you. The research.psu.edu website is a clearinghouse of all these units, departments, resources, institutes, and policies. The sites on this slide are also there, but you may find these shortcuts handy: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you’re interested in finding collaborators at Penn State, it can be a challenge to search through all 5300. Pure.psu.edu is a great place to start, though. New faculty will be added this fall.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catalog of computing services for research projects can also be found at researchdata.psu.edu.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several avenues to support your funding efforts – this includes SIRO, but also our funding opportunity database, Funding Institutional. You can find information on these at funding.psu.edu.</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lastly, for links to our institutes and the shared core facilities, you can visit capabilities.psu.edu.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Again, these are shortcuts to resources listed on the research.psu.edu website. </a:t>
            </a:r>
          </a:p>
          <a:p>
            <a:endParaRPr lang="en-US" dirty="0"/>
          </a:p>
        </p:txBody>
      </p:sp>
      <p:sp>
        <p:nvSpPr>
          <p:cNvPr id="4" name="Slide Number Placeholder 3"/>
          <p:cNvSpPr>
            <a:spLocks noGrp="1"/>
          </p:cNvSpPr>
          <p:nvPr>
            <p:ph type="sldNum" sz="quarter" idx="5"/>
          </p:nvPr>
        </p:nvSpPr>
        <p:spPr/>
        <p:txBody>
          <a:bodyPr/>
          <a:lstStyle/>
          <a:p>
            <a:fld id="{6DC9BAF7-535A-6242-BE23-F02C7AEAA439}" type="slidenum">
              <a:rPr lang="en-US" smtClean="0"/>
              <a:t>38</a:t>
            </a:fld>
            <a:endParaRPr lang="en-US"/>
          </a:p>
        </p:txBody>
      </p:sp>
    </p:spTree>
    <p:extLst>
      <p:ext uri="{BB962C8B-B14F-4D97-AF65-F5344CB8AC3E}">
        <p14:creationId xmlns:p14="http://schemas.microsoft.com/office/powerpoint/2010/main" val="12408339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Lastly, the research website also offers guidance on navigating research activities in a COVID world. Your dean or institute director is your first point of contact for questions on how to operate. Our institution and campuses, labs and facilities are so broad and geographically spread out, including a full medical center in Hershey and medical operations at UP, that you will need to understand your specific requirements and procedures. </a:t>
            </a:r>
          </a:p>
          <a:p>
            <a:endParaRPr lang="en-US" dirty="0"/>
          </a:p>
        </p:txBody>
      </p:sp>
      <p:sp>
        <p:nvSpPr>
          <p:cNvPr id="4" name="Slide Number Placeholder 3"/>
          <p:cNvSpPr>
            <a:spLocks noGrp="1"/>
          </p:cNvSpPr>
          <p:nvPr>
            <p:ph type="sldNum" sz="quarter" idx="5"/>
          </p:nvPr>
        </p:nvSpPr>
        <p:spPr/>
        <p:txBody>
          <a:bodyPr/>
          <a:lstStyle/>
          <a:p>
            <a:fld id="{6DC9BAF7-535A-6242-BE23-F02C7AEAA439}" type="slidenum">
              <a:rPr lang="en-US" smtClean="0"/>
              <a:t>39</a:t>
            </a:fld>
            <a:endParaRPr lang="en-US"/>
          </a:p>
        </p:txBody>
      </p:sp>
    </p:spTree>
    <p:extLst>
      <p:ext uri="{BB962C8B-B14F-4D97-AF65-F5344CB8AC3E}">
        <p14:creationId xmlns:p14="http://schemas.microsoft.com/office/powerpoint/2010/main" val="9866232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9BAF7-535A-6242-BE23-F02C7AEAA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9954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9BAF7-535A-6242-BE23-F02C7AEAA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2559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9BAF7-535A-6242-BE23-F02C7AEAA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5313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529"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9BAF7-535A-6242-BE23-F02C7AEAA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291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9BAF7-535A-6242-BE23-F02C7AEAA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794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data is according to the NSF’s annual Higher Education Research and Development (or HERD) rankings, which simply collects data on expenditures in research topical areas. No other school has as many research areas in the Top 10 as Penn State. </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You’ll hear us talk a lot about our interdisciplinary strength, and I’ll talk a bit about our University-wide interdisciplinary Institutes in a few moments, which are the envy of many of our peer universities. Our structure and administration is purposefully designed to support interdisciplinary research collaborations. And Penn State has been recognized as one of the few Universities who is doing this successfully – we think the fact that we have 15 research areas in the top ten is a demonstration of the breadth of our work. Not only in STEM areas, but the social sciences – you can see we are ranked #2 for research expenditures in sociology and psychology. </a:t>
            </a:r>
          </a:p>
          <a:p>
            <a:endParaRPr lang="en-US" dirty="0"/>
          </a:p>
        </p:txBody>
      </p:sp>
      <p:sp>
        <p:nvSpPr>
          <p:cNvPr id="4" name="Slide Number Placeholder 3"/>
          <p:cNvSpPr>
            <a:spLocks noGrp="1"/>
          </p:cNvSpPr>
          <p:nvPr>
            <p:ph type="sldNum" sz="quarter" idx="5"/>
          </p:nvPr>
        </p:nvSpPr>
        <p:spPr/>
        <p:txBody>
          <a:bodyPr/>
          <a:lstStyle/>
          <a:p>
            <a:fld id="{6DC9BAF7-535A-6242-BE23-F02C7AEAA439}" type="slidenum">
              <a:rPr lang="en-US" smtClean="0"/>
              <a:t>4</a:t>
            </a:fld>
            <a:endParaRPr lang="en-US"/>
          </a:p>
        </p:txBody>
      </p:sp>
    </p:spTree>
    <p:extLst>
      <p:ext uri="{BB962C8B-B14F-4D97-AF65-F5344CB8AC3E}">
        <p14:creationId xmlns:p14="http://schemas.microsoft.com/office/powerpoint/2010/main" val="6267038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9BAF7-535A-6242-BE23-F02C7AEAA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757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p>
        </p:txBody>
      </p:sp>
      <p:sp>
        <p:nvSpPr>
          <p:cNvPr id="4" name="Slide Number Placeholder 3"/>
          <p:cNvSpPr>
            <a:spLocks noGrp="1"/>
          </p:cNvSpPr>
          <p:nvPr>
            <p:ph type="sldNum" sz="quarter" idx="5"/>
          </p:nvPr>
        </p:nvSpPr>
        <p:spPr/>
        <p:txBody>
          <a:bodyPr/>
          <a:lstStyle/>
          <a:p>
            <a:fld id="{6DC9BAF7-535A-6242-BE23-F02C7AEAA439}" type="slidenum">
              <a:rPr lang="en-US" smtClean="0"/>
              <a:t>6</a:t>
            </a:fld>
            <a:endParaRPr lang="en-US"/>
          </a:p>
        </p:txBody>
      </p:sp>
    </p:spTree>
    <p:extLst>
      <p:ext uri="{BB962C8B-B14F-4D97-AF65-F5344CB8AC3E}">
        <p14:creationId xmlns:p14="http://schemas.microsoft.com/office/powerpoint/2010/main" val="3527087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University’s Office of the Senior Vice President for Research includes, as you can see, many administrative units in addition to overseeing the interdisciplinary institutes. We’ll go through these very briefly just to give you an idea of what support resources you’ll encounter while doing research at Penn State, but you can also find this chart and links to each of these units at our website, research.psu.edu.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At the far right of this chart, you’ll see our seven interdisciplinary research institutes. </a:t>
            </a:r>
          </a:p>
          <a:p>
            <a:endParaRPr lang="en-US" dirty="0"/>
          </a:p>
        </p:txBody>
      </p:sp>
      <p:sp>
        <p:nvSpPr>
          <p:cNvPr id="4" name="Slide Number Placeholder 3"/>
          <p:cNvSpPr>
            <a:spLocks noGrp="1"/>
          </p:cNvSpPr>
          <p:nvPr>
            <p:ph type="sldNum" sz="quarter" idx="5"/>
          </p:nvPr>
        </p:nvSpPr>
        <p:spPr/>
        <p:txBody>
          <a:bodyPr/>
          <a:lstStyle/>
          <a:p>
            <a:fld id="{6DC9BAF7-535A-6242-BE23-F02C7AEAA439}" type="slidenum">
              <a:rPr lang="en-US" smtClean="0"/>
              <a:t>7</a:t>
            </a:fld>
            <a:endParaRPr lang="en-US"/>
          </a:p>
        </p:txBody>
      </p:sp>
    </p:spTree>
    <p:extLst>
      <p:ext uri="{BB962C8B-B14F-4D97-AF65-F5344CB8AC3E}">
        <p14:creationId xmlns:p14="http://schemas.microsoft.com/office/powerpoint/2010/main" val="689508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seven, university-wide research institutes that are uniquely positioned to tackle wicked problems. This system cuts across all silos and departments in the University. Each institute is primarily tasked with catalyzing a certain aspect of research collaboration – it could be in a specific research area, such as cancer, or high-performance computing.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9BAF7-535A-6242-BE23-F02C7AEAA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388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makes our institutes different – and thus, more successful? [talk about differentiators]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9BAF7-535A-6242-BE23-F02C7AEAA4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388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Each institute is a bit different, but they share the same overall mission and offer you an incredible wealth of resources to take your work to the next level. I encourage you to take advantage of the many events, seminars, and funding workshops meant to connect you with colleagues with similar interests, but importantly, in different colleges or research areas. As part of our strategy to build research strength in certain areas, our institutes also co-fund many faculty; and of course the institutes offer several seed grant programs each year.</a:t>
            </a:r>
          </a:p>
        </p:txBody>
      </p:sp>
      <p:sp>
        <p:nvSpPr>
          <p:cNvPr id="4" name="Slide Number Placeholder 3"/>
          <p:cNvSpPr>
            <a:spLocks noGrp="1"/>
          </p:cNvSpPr>
          <p:nvPr>
            <p:ph type="sldNum" sz="quarter" idx="5"/>
          </p:nvPr>
        </p:nvSpPr>
        <p:spPr/>
        <p:txBody>
          <a:bodyPr/>
          <a:lstStyle/>
          <a:p>
            <a:fld id="{6DC9BAF7-535A-6242-BE23-F02C7AEAA439}" type="slidenum">
              <a:rPr lang="en-US" smtClean="0"/>
              <a:t>11</a:t>
            </a:fld>
            <a:endParaRPr lang="en-US"/>
          </a:p>
        </p:txBody>
      </p:sp>
    </p:spTree>
    <p:extLst>
      <p:ext uri="{BB962C8B-B14F-4D97-AF65-F5344CB8AC3E}">
        <p14:creationId xmlns:p14="http://schemas.microsoft.com/office/powerpoint/2010/main" val="16967283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7C4A86B-1339-4D74-9375-B4DDC7C357B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BBB73A-1D9A-0B40-812F-E7B3C0CE8929}"/>
              </a:ext>
            </a:extLst>
          </p:cNvPr>
          <p:cNvSpPr>
            <a:spLocks noGrp="1"/>
          </p:cNvSpPr>
          <p:nvPr>
            <p:ph type="ctrTitle" hasCustomPrompt="1"/>
          </p:nvPr>
        </p:nvSpPr>
        <p:spPr>
          <a:xfrm>
            <a:off x="603123" y="1124712"/>
            <a:ext cx="6370257" cy="1307403"/>
          </a:xfrm>
          <a:prstGeom prst="rect">
            <a:avLst/>
          </a:prstGeom>
        </p:spPr>
        <p:txBody>
          <a:bodyPr anchor="b">
            <a:normAutofit/>
          </a:bodyPr>
          <a:lstStyle>
            <a:lvl1pPr algn="l">
              <a:defRPr sz="4000" baseline="0">
                <a:solidFill>
                  <a:schemeClr val="bg1"/>
                </a:solidFill>
              </a:defRPr>
            </a:lvl1pPr>
          </a:lstStyle>
          <a:p>
            <a:r>
              <a:rPr lang="en-US" dirty="0"/>
              <a:t>Presentation Title – Line 1</a:t>
            </a:r>
            <a:br>
              <a:rPr lang="en-US" dirty="0"/>
            </a:br>
            <a:r>
              <a:rPr lang="en-US" dirty="0"/>
              <a:t>Line 2 for a longer title if needed</a:t>
            </a:r>
          </a:p>
        </p:txBody>
      </p:sp>
      <p:sp>
        <p:nvSpPr>
          <p:cNvPr id="3" name="Subtitle 2">
            <a:extLst>
              <a:ext uri="{FF2B5EF4-FFF2-40B4-BE49-F238E27FC236}">
                <a16:creationId xmlns:a16="http://schemas.microsoft.com/office/drawing/2014/main" id="{4D1BA2DF-E569-3F47-9756-5605F68DD607}"/>
              </a:ext>
            </a:extLst>
          </p:cNvPr>
          <p:cNvSpPr>
            <a:spLocks noGrp="1"/>
          </p:cNvSpPr>
          <p:nvPr>
            <p:ph type="subTitle" idx="1" hasCustomPrompt="1"/>
          </p:nvPr>
        </p:nvSpPr>
        <p:spPr>
          <a:xfrm>
            <a:off x="603124" y="3129691"/>
            <a:ext cx="5267324" cy="1307402"/>
          </a:xfrm>
        </p:spPr>
        <p:txBody>
          <a:bodyPr>
            <a:normAutofit/>
          </a:bodyPr>
          <a:lstStyle>
            <a:lvl1pPr marL="0" indent="0" algn="l">
              <a:buNone/>
              <a:defRPr sz="2400" i="1" baseline="0">
                <a:solidFill>
                  <a:schemeClr val="bg2">
                    <a:lumMod val="9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Jane Q. Presenter, </a:t>
            </a:r>
            <a:br>
              <a:rPr lang="en-US" dirty="0"/>
            </a:br>
            <a:r>
              <a:rPr lang="en-US" dirty="0"/>
              <a:t>Vice Dean for Department of Research</a:t>
            </a:r>
          </a:p>
        </p:txBody>
      </p:sp>
      <p:pic>
        <p:nvPicPr>
          <p:cNvPr id="7" name="Picture 6">
            <a:extLst>
              <a:ext uri="{FF2B5EF4-FFF2-40B4-BE49-F238E27FC236}">
                <a16:creationId xmlns:a16="http://schemas.microsoft.com/office/drawing/2014/main" id="{9AD3345C-311A-4F6E-8653-83698F26C2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098" y="5506789"/>
            <a:ext cx="4345165" cy="1409599"/>
          </a:xfrm>
          <a:prstGeom prst="rect">
            <a:avLst/>
          </a:prstGeom>
        </p:spPr>
      </p:pic>
      <p:pic>
        <p:nvPicPr>
          <p:cNvPr id="12" name="Picture 11">
            <a:extLst>
              <a:ext uri="{FF2B5EF4-FFF2-40B4-BE49-F238E27FC236}">
                <a16:creationId xmlns:a16="http://schemas.microsoft.com/office/drawing/2014/main" id="{B1E98FD5-4651-42A3-AACF-3E02C4978BA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054"/>
          <a:stretch/>
        </p:blipFill>
        <p:spPr>
          <a:xfrm>
            <a:off x="5112547" y="0"/>
            <a:ext cx="7079453" cy="5517931"/>
          </a:xfrm>
          <a:prstGeom prst="rect">
            <a:avLst/>
          </a:prstGeom>
        </p:spPr>
      </p:pic>
      <p:sp>
        <p:nvSpPr>
          <p:cNvPr id="9" name="Rectangle 8">
            <a:extLst>
              <a:ext uri="{FF2B5EF4-FFF2-40B4-BE49-F238E27FC236}">
                <a16:creationId xmlns:a16="http://schemas.microsoft.com/office/drawing/2014/main" id="{70D21693-2D97-B341-9A10-A738BFB4E999}"/>
              </a:ext>
            </a:extLst>
          </p:cNvPr>
          <p:cNvSpPr/>
          <p:nvPr userDrawn="1"/>
        </p:nvSpPr>
        <p:spPr>
          <a:xfrm>
            <a:off x="0" y="5517931"/>
            <a:ext cx="12192000" cy="1340069"/>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911226A-E6F8-4BDB-9EDF-82C82ECEA621}"/>
              </a:ext>
            </a:extLst>
          </p:cNvPr>
          <p:cNvSpPr txBox="1"/>
          <p:nvPr userDrawn="1"/>
        </p:nvSpPr>
        <p:spPr>
          <a:xfrm>
            <a:off x="9744075" y="6284404"/>
            <a:ext cx="2724150" cy="338554"/>
          </a:xfrm>
          <a:prstGeom prst="rect">
            <a:avLst/>
          </a:prstGeom>
          <a:noFill/>
        </p:spPr>
        <p:txBody>
          <a:bodyPr wrap="square" rtlCol="0">
            <a:spAutoFit/>
          </a:bodyPr>
          <a:lstStyle/>
          <a:p>
            <a:pPr algn="ctr"/>
            <a:r>
              <a:rPr lang="en-US" sz="1600" dirty="0">
                <a:solidFill>
                  <a:schemeClr val="bg1"/>
                </a:solidFill>
              </a:rPr>
              <a:t>research.psu.edu</a:t>
            </a:r>
          </a:p>
        </p:txBody>
      </p:sp>
      <p:pic>
        <p:nvPicPr>
          <p:cNvPr id="5" name="Picture 4">
            <a:extLst>
              <a:ext uri="{FF2B5EF4-FFF2-40B4-BE49-F238E27FC236}">
                <a16:creationId xmlns:a16="http://schemas.microsoft.com/office/drawing/2014/main" id="{56AD7CC2-E517-453C-8172-B809B172A1B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16317" y="5289287"/>
            <a:ext cx="4422648" cy="1797356"/>
          </a:xfrm>
          <a:prstGeom prst="rect">
            <a:avLst/>
          </a:prstGeom>
        </p:spPr>
      </p:pic>
    </p:spTree>
    <p:extLst>
      <p:ext uri="{BB962C8B-B14F-4D97-AF65-F5344CB8AC3E}">
        <p14:creationId xmlns:p14="http://schemas.microsoft.com/office/powerpoint/2010/main" val="3329549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Nav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760D7-B473-B940-BB52-4F215DBE26C4}"/>
              </a:ext>
            </a:extLst>
          </p:cNvPr>
          <p:cNvSpPr>
            <a:spLocks noGrp="1"/>
          </p:cNvSpPr>
          <p:nvPr>
            <p:ph type="title" hasCustomPrompt="1"/>
          </p:nvPr>
        </p:nvSpPr>
        <p:spPr>
          <a:xfrm>
            <a:off x="831850" y="1434435"/>
            <a:ext cx="10515600" cy="540481"/>
          </a:xfrm>
          <a:prstGeom prst="rect">
            <a:avLst/>
          </a:prstGeom>
        </p:spPr>
        <p:txBody>
          <a:bodyPr anchor="b">
            <a:noAutofit/>
          </a:bodyPr>
          <a:lstStyle>
            <a:lvl1pPr>
              <a:defRPr sz="4000" baseline="0">
                <a:solidFill>
                  <a:srgbClr val="041E42"/>
                </a:solidFill>
              </a:defRPr>
            </a:lvl1pPr>
          </a:lstStyle>
          <a:p>
            <a:r>
              <a:rPr lang="en-US" dirty="0"/>
              <a:t>Title of new section</a:t>
            </a:r>
          </a:p>
        </p:txBody>
      </p:sp>
      <p:sp>
        <p:nvSpPr>
          <p:cNvPr id="3" name="Text Placeholder 2">
            <a:extLst>
              <a:ext uri="{FF2B5EF4-FFF2-40B4-BE49-F238E27FC236}">
                <a16:creationId xmlns:a16="http://schemas.microsoft.com/office/drawing/2014/main" id="{F0171C3E-21D7-0345-9EE2-9CE1F3CF0195}"/>
              </a:ext>
            </a:extLst>
          </p:cNvPr>
          <p:cNvSpPr>
            <a:spLocks noGrp="1"/>
          </p:cNvSpPr>
          <p:nvPr>
            <p:ph type="body" idx="1"/>
          </p:nvPr>
        </p:nvSpPr>
        <p:spPr>
          <a:xfrm>
            <a:off x="831850" y="1993213"/>
            <a:ext cx="10515600" cy="945264"/>
          </a:xfrm>
        </p:spPr>
        <p:txBody>
          <a:bodyPr>
            <a:normAutofit/>
          </a:bodyPr>
          <a:lstStyle>
            <a:lvl1pPr marL="0" indent="0">
              <a:buNone/>
              <a:defRPr sz="2800" baseline="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Rectangle 3">
            <a:extLst>
              <a:ext uri="{FF2B5EF4-FFF2-40B4-BE49-F238E27FC236}">
                <a16:creationId xmlns:a16="http://schemas.microsoft.com/office/drawing/2014/main" id="{C4D92BDD-D388-874A-90F8-43BCD6BEAD2E}"/>
              </a:ext>
            </a:extLst>
          </p:cNvPr>
          <p:cNvSpPr/>
          <p:nvPr userDrawn="1"/>
        </p:nvSpPr>
        <p:spPr>
          <a:xfrm>
            <a:off x="0" y="3692627"/>
            <a:ext cx="12192000" cy="3603523"/>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8111063-FD39-416B-867E-C114E5705C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4721" y="48802"/>
            <a:ext cx="3421388" cy="1367336"/>
          </a:xfrm>
          <a:prstGeom prst="rect">
            <a:avLst/>
          </a:prstGeom>
        </p:spPr>
      </p:pic>
    </p:spTree>
    <p:extLst>
      <p:ext uri="{BB962C8B-B14F-4D97-AF65-F5344CB8AC3E}">
        <p14:creationId xmlns:p14="http://schemas.microsoft.com/office/powerpoint/2010/main" val="908298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Nav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53737D-92D5-4385-B23B-25FCA928322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2191998" cy="6857999"/>
          </a:xfrm>
          <a:prstGeom prst="rect">
            <a:avLst/>
          </a:prstGeom>
        </p:spPr>
      </p:pic>
      <p:sp>
        <p:nvSpPr>
          <p:cNvPr id="2" name="Title 1">
            <a:extLst>
              <a:ext uri="{FF2B5EF4-FFF2-40B4-BE49-F238E27FC236}">
                <a16:creationId xmlns:a16="http://schemas.microsoft.com/office/drawing/2014/main" id="{1A7760D7-B473-B940-BB52-4F215DBE26C4}"/>
              </a:ext>
            </a:extLst>
          </p:cNvPr>
          <p:cNvSpPr>
            <a:spLocks noGrp="1"/>
          </p:cNvSpPr>
          <p:nvPr>
            <p:ph type="title" hasCustomPrompt="1"/>
          </p:nvPr>
        </p:nvSpPr>
        <p:spPr>
          <a:xfrm>
            <a:off x="831850" y="1434435"/>
            <a:ext cx="10515600" cy="540481"/>
          </a:xfrm>
          <a:prstGeom prst="rect">
            <a:avLst/>
          </a:prstGeom>
        </p:spPr>
        <p:txBody>
          <a:bodyPr anchor="b">
            <a:noAutofit/>
          </a:bodyPr>
          <a:lstStyle>
            <a:lvl1pPr>
              <a:defRPr sz="4000" baseline="0">
                <a:solidFill>
                  <a:schemeClr val="bg1"/>
                </a:solidFill>
              </a:defRPr>
            </a:lvl1pPr>
          </a:lstStyle>
          <a:p>
            <a:r>
              <a:rPr lang="en-US" dirty="0"/>
              <a:t>Title of new section</a:t>
            </a:r>
          </a:p>
        </p:txBody>
      </p:sp>
      <p:sp>
        <p:nvSpPr>
          <p:cNvPr id="3" name="Text Placeholder 2">
            <a:extLst>
              <a:ext uri="{FF2B5EF4-FFF2-40B4-BE49-F238E27FC236}">
                <a16:creationId xmlns:a16="http://schemas.microsoft.com/office/drawing/2014/main" id="{F0171C3E-21D7-0345-9EE2-9CE1F3CF0195}"/>
              </a:ext>
            </a:extLst>
          </p:cNvPr>
          <p:cNvSpPr>
            <a:spLocks noGrp="1"/>
          </p:cNvSpPr>
          <p:nvPr>
            <p:ph type="body" idx="1"/>
          </p:nvPr>
        </p:nvSpPr>
        <p:spPr>
          <a:xfrm>
            <a:off x="831850" y="1993213"/>
            <a:ext cx="10515600" cy="945264"/>
          </a:xfrm>
        </p:spPr>
        <p:txBody>
          <a:bodyPr>
            <a:normAutofit/>
          </a:bodyPr>
          <a:lstStyle>
            <a:lvl1pPr marL="0" indent="0">
              <a:buNone/>
              <a:defRPr sz="2800" baseline="0">
                <a:solidFill>
                  <a:schemeClr val="bg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Rectangle 3">
            <a:extLst>
              <a:ext uri="{FF2B5EF4-FFF2-40B4-BE49-F238E27FC236}">
                <a16:creationId xmlns:a16="http://schemas.microsoft.com/office/drawing/2014/main" id="{C4D92BDD-D388-874A-90F8-43BCD6BEAD2E}"/>
              </a:ext>
            </a:extLst>
          </p:cNvPr>
          <p:cNvSpPr/>
          <p:nvPr userDrawn="1"/>
        </p:nvSpPr>
        <p:spPr>
          <a:xfrm>
            <a:off x="0" y="3692627"/>
            <a:ext cx="12192000" cy="3603523"/>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AEE6182-C990-449F-8927-25A5D1E4D7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8349" y="7044"/>
            <a:ext cx="3305786" cy="1343465"/>
          </a:xfrm>
          <a:prstGeom prst="rect">
            <a:avLst/>
          </a:prstGeom>
        </p:spPr>
      </p:pic>
    </p:spTree>
    <p:extLst>
      <p:ext uri="{BB962C8B-B14F-4D97-AF65-F5344CB8AC3E}">
        <p14:creationId xmlns:p14="http://schemas.microsoft.com/office/powerpoint/2010/main" val="67342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Nav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14FFDB-3BE3-41AB-A89D-B2EE1BC50BF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A7760D7-B473-B940-BB52-4F215DBE26C4}"/>
              </a:ext>
            </a:extLst>
          </p:cNvPr>
          <p:cNvSpPr>
            <a:spLocks noGrp="1"/>
          </p:cNvSpPr>
          <p:nvPr>
            <p:ph type="title" hasCustomPrompt="1"/>
          </p:nvPr>
        </p:nvSpPr>
        <p:spPr>
          <a:xfrm>
            <a:off x="831850" y="1434435"/>
            <a:ext cx="10515600" cy="540481"/>
          </a:xfrm>
          <a:prstGeom prst="rect">
            <a:avLst/>
          </a:prstGeom>
        </p:spPr>
        <p:txBody>
          <a:bodyPr anchor="b">
            <a:noAutofit/>
          </a:bodyPr>
          <a:lstStyle>
            <a:lvl1pPr>
              <a:defRPr sz="4000" baseline="0">
                <a:solidFill>
                  <a:schemeClr val="bg1"/>
                </a:solidFill>
              </a:defRPr>
            </a:lvl1pPr>
          </a:lstStyle>
          <a:p>
            <a:r>
              <a:rPr lang="en-US" dirty="0"/>
              <a:t>Title of new section</a:t>
            </a:r>
          </a:p>
        </p:txBody>
      </p:sp>
      <p:sp>
        <p:nvSpPr>
          <p:cNvPr id="3" name="Text Placeholder 2">
            <a:extLst>
              <a:ext uri="{FF2B5EF4-FFF2-40B4-BE49-F238E27FC236}">
                <a16:creationId xmlns:a16="http://schemas.microsoft.com/office/drawing/2014/main" id="{F0171C3E-21D7-0345-9EE2-9CE1F3CF0195}"/>
              </a:ext>
            </a:extLst>
          </p:cNvPr>
          <p:cNvSpPr>
            <a:spLocks noGrp="1"/>
          </p:cNvSpPr>
          <p:nvPr>
            <p:ph type="body" idx="1"/>
          </p:nvPr>
        </p:nvSpPr>
        <p:spPr>
          <a:xfrm>
            <a:off x="831850" y="1993213"/>
            <a:ext cx="10515600" cy="945264"/>
          </a:xfrm>
        </p:spPr>
        <p:txBody>
          <a:bodyPr>
            <a:normAutofit/>
          </a:bodyPr>
          <a:lstStyle>
            <a:lvl1pPr marL="0" indent="0">
              <a:buNone/>
              <a:defRPr sz="2800" baseline="0">
                <a:solidFill>
                  <a:schemeClr val="bg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a:extLst>
              <a:ext uri="{FF2B5EF4-FFF2-40B4-BE49-F238E27FC236}">
                <a16:creationId xmlns:a16="http://schemas.microsoft.com/office/drawing/2014/main" id="{B4CE3355-6A35-46A8-8593-D78ABC0C6FB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3259043"/>
            <a:ext cx="12205252" cy="3593782"/>
          </a:xfrm>
          <a:prstGeom prst="rect">
            <a:avLst/>
          </a:prstGeom>
        </p:spPr>
      </p:pic>
      <p:pic>
        <p:nvPicPr>
          <p:cNvPr id="9" name="Picture 8">
            <a:extLst>
              <a:ext uri="{FF2B5EF4-FFF2-40B4-BE49-F238E27FC236}">
                <a16:creationId xmlns:a16="http://schemas.microsoft.com/office/drawing/2014/main" id="{EB2AB214-1DC8-487B-9DE4-135C0AE86A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8349" y="7044"/>
            <a:ext cx="3305786" cy="1343465"/>
          </a:xfrm>
          <a:prstGeom prst="rect">
            <a:avLst/>
          </a:prstGeom>
        </p:spPr>
      </p:pic>
    </p:spTree>
    <p:extLst>
      <p:ext uri="{BB962C8B-B14F-4D97-AF65-F5344CB8AC3E}">
        <p14:creationId xmlns:p14="http://schemas.microsoft.com/office/powerpoint/2010/main" val="463082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B85929-6229-4ABC-A190-87F219F08B0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BBB73A-1D9A-0B40-812F-E7B3C0CE8929}"/>
              </a:ext>
            </a:extLst>
          </p:cNvPr>
          <p:cNvSpPr>
            <a:spLocks noGrp="1"/>
          </p:cNvSpPr>
          <p:nvPr>
            <p:ph type="ctrTitle" hasCustomPrompt="1"/>
          </p:nvPr>
        </p:nvSpPr>
        <p:spPr>
          <a:xfrm>
            <a:off x="603123" y="1124712"/>
            <a:ext cx="6370257" cy="1307403"/>
          </a:xfrm>
          <a:prstGeom prst="rect">
            <a:avLst/>
          </a:prstGeom>
        </p:spPr>
        <p:txBody>
          <a:bodyPr anchor="b">
            <a:normAutofit/>
          </a:bodyPr>
          <a:lstStyle>
            <a:lvl1pPr algn="l">
              <a:defRPr sz="4000" baseline="0">
                <a:solidFill>
                  <a:schemeClr val="bg1"/>
                </a:solidFill>
              </a:defRPr>
            </a:lvl1pPr>
          </a:lstStyle>
          <a:p>
            <a:r>
              <a:rPr lang="en-US" dirty="0"/>
              <a:t>Thank you</a:t>
            </a:r>
          </a:p>
        </p:txBody>
      </p:sp>
      <p:sp>
        <p:nvSpPr>
          <p:cNvPr id="3" name="Subtitle 2">
            <a:extLst>
              <a:ext uri="{FF2B5EF4-FFF2-40B4-BE49-F238E27FC236}">
                <a16:creationId xmlns:a16="http://schemas.microsoft.com/office/drawing/2014/main" id="{4D1BA2DF-E569-3F47-9756-5605F68DD607}"/>
              </a:ext>
            </a:extLst>
          </p:cNvPr>
          <p:cNvSpPr>
            <a:spLocks noGrp="1"/>
          </p:cNvSpPr>
          <p:nvPr>
            <p:ph type="subTitle" idx="1" hasCustomPrompt="1"/>
          </p:nvPr>
        </p:nvSpPr>
        <p:spPr>
          <a:xfrm>
            <a:off x="603124" y="3129691"/>
            <a:ext cx="5267324" cy="1307402"/>
          </a:xfrm>
        </p:spPr>
        <p:txBody>
          <a:bodyPr>
            <a:normAutofit/>
          </a:bodyPr>
          <a:lstStyle>
            <a:lvl1pPr marL="0" indent="0" algn="l">
              <a:buNone/>
              <a:defRPr sz="2400" i="1" baseline="0">
                <a:solidFill>
                  <a:schemeClr val="bg2">
                    <a:lumMod val="9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Contact information</a:t>
            </a:r>
          </a:p>
        </p:txBody>
      </p:sp>
      <p:pic>
        <p:nvPicPr>
          <p:cNvPr id="7" name="Picture 6">
            <a:extLst>
              <a:ext uri="{FF2B5EF4-FFF2-40B4-BE49-F238E27FC236}">
                <a16:creationId xmlns:a16="http://schemas.microsoft.com/office/drawing/2014/main" id="{9AD3345C-311A-4F6E-8653-83698F26C2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098" y="5506789"/>
            <a:ext cx="4345165" cy="1409599"/>
          </a:xfrm>
          <a:prstGeom prst="rect">
            <a:avLst/>
          </a:prstGeom>
        </p:spPr>
      </p:pic>
      <p:pic>
        <p:nvPicPr>
          <p:cNvPr id="12" name="Picture 11">
            <a:extLst>
              <a:ext uri="{FF2B5EF4-FFF2-40B4-BE49-F238E27FC236}">
                <a16:creationId xmlns:a16="http://schemas.microsoft.com/office/drawing/2014/main" id="{B1E98FD5-4651-42A3-AACF-3E02C4978BA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054"/>
          <a:stretch/>
        </p:blipFill>
        <p:spPr>
          <a:xfrm>
            <a:off x="5112547" y="0"/>
            <a:ext cx="7079453" cy="5517931"/>
          </a:xfrm>
          <a:prstGeom prst="rect">
            <a:avLst/>
          </a:prstGeom>
        </p:spPr>
      </p:pic>
      <p:sp>
        <p:nvSpPr>
          <p:cNvPr id="9" name="Rectangle 8">
            <a:extLst>
              <a:ext uri="{FF2B5EF4-FFF2-40B4-BE49-F238E27FC236}">
                <a16:creationId xmlns:a16="http://schemas.microsoft.com/office/drawing/2014/main" id="{70D21693-2D97-B341-9A10-A738BFB4E999}"/>
              </a:ext>
            </a:extLst>
          </p:cNvPr>
          <p:cNvSpPr/>
          <p:nvPr userDrawn="1"/>
        </p:nvSpPr>
        <p:spPr>
          <a:xfrm>
            <a:off x="0" y="5517931"/>
            <a:ext cx="12192000" cy="1340069"/>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366CFF2-0ED1-484E-A221-C913878488D0}"/>
              </a:ext>
            </a:extLst>
          </p:cNvPr>
          <p:cNvSpPr txBox="1"/>
          <p:nvPr userDrawn="1"/>
        </p:nvSpPr>
        <p:spPr>
          <a:xfrm>
            <a:off x="9734550" y="6227702"/>
            <a:ext cx="2724150" cy="338554"/>
          </a:xfrm>
          <a:prstGeom prst="rect">
            <a:avLst/>
          </a:prstGeom>
          <a:noFill/>
        </p:spPr>
        <p:txBody>
          <a:bodyPr wrap="square" rtlCol="0">
            <a:spAutoFit/>
          </a:bodyPr>
          <a:lstStyle/>
          <a:p>
            <a:pPr algn="ctr"/>
            <a:r>
              <a:rPr lang="en-US" sz="1600" dirty="0">
                <a:solidFill>
                  <a:schemeClr val="bg1"/>
                </a:solidFill>
              </a:rPr>
              <a:t>research.psu.edu</a:t>
            </a:r>
          </a:p>
        </p:txBody>
      </p:sp>
      <p:pic>
        <p:nvPicPr>
          <p:cNvPr id="10" name="Picture 9">
            <a:extLst>
              <a:ext uri="{FF2B5EF4-FFF2-40B4-BE49-F238E27FC236}">
                <a16:creationId xmlns:a16="http://schemas.microsoft.com/office/drawing/2014/main" id="{F4D594A5-51AE-4240-B1D9-45BA7ED6072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97121" y="5402981"/>
            <a:ext cx="3823835" cy="1553999"/>
          </a:xfrm>
          <a:prstGeom prst="rect">
            <a:avLst/>
          </a:prstGeom>
        </p:spPr>
      </p:pic>
    </p:spTree>
    <p:extLst>
      <p:ext uri="{BB962C8B-B14F-4D97-AF65-F5344CB8AC3E}">
        <p14:creationId xmlns:p14="http://schemas.microsoft.com/office/powerpoint/2010/main" val="1840844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23CDA-9A64-4118-A1C5-D0493A08FD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605DFE-D977-42B4-9034-3737806461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389796-DE00-4850-AACB-2DE5F2490139}"/>
              </a:ext>
            </a:extLst>
          </p:cNvPr>
          <p:cNvSpPr>
            <a:spLocks noGrp="1"/>
          </p:cNvSpPr>
          <p:nvPr>
            <p:ph type="dt" sz="half" idx="10"/>
          </p:nvPr>
        </p:nvSpPr>
        <p:spPr/>
        <p:txBody>
          <a:bodyPr/>
          <a:lstStyle/>
          <a:p>
            <a:fld id="{37B0EADD-689F-4A54-B3D4-8D111045D500}" type="datetimeFigureOut">
              <a:rPr lang="en-US" smtClean="0"/>
              <a:t>8/21/20</a:t>
            </a:fld>
            <a:endParaRPr lang="en-US"/>
          </a:p>
        </p:txBody>
      </p:sp>
      <p:sp>
        <p:nvSpPr>
          <p:cNvPr id="5" name="Footer Placeholder 4">
            <a:extLst>
              <a:ext uri="{FF2B5EF4-FFF2-40B4-BE49-F238E27FC236}">
                <a16:creationId xmlns:a16="http://schemas.microsoft.com/office/drawing/2014/main" id="{A2F62D14-FFDE-4600-8D17-4998C8815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31F72-6BC0-488E-A450-B28C3FFA2A4B}"/>
              </a:ext>
            </a:extLst>
          </p:cNvPr>
          <p:cNvSpPr>
            <a:spLocks noGrp="1"/>
          </p:cNvSpPr>
          <p:nvPr>
            <p:ph type="sldNum" sz="quarter" idx="12"/>
          </p:nvPr>
        </p:nvSpPr>
        <p:spPr/>
        <p:txBody>
          <a:bodyPr/>
          <a:lstStyle/>
          <a:p>
            <a:fld id="{05DBAB42-728C-4AC2-AA7E-C3CDD19649CF}" type="slidenum">
              <a:rPr lang="en-US" smtClean="0"/>
              <a:t>‹#›</a:t>
            </a:fld>
            <a:endParaRPr lang="en-US"/>
          </a:p>
        </p:txBody>
      </p:sp>
    </p:spTree>
    <p:extLst>
      <p:ext uri="{BB962C8B-B14F-4D97-AF65-F5344CB8AC3E}">
        <p14:creationId xmlns:p14="http://schemas.microsoft.com/office/powerpoint/2010/main" val="1728007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B563E-E9FC-4900-B0C7-C3359499FD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8E219B-C381-40CE-A1CC-788DE98101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03032D-BEC9-4C85-99FE-04B2A77CD531}"/>
              </a:ext>
            </a:extLst>
          </p:cNvPr>
          <p:cNvSpPr>
            <a:spLocks noGrp="1"/>
          </p:cNvSpPr>
          <p:nvPr>
            <p:ph type="dt" sz="half" idx="10"/>
          </p:nvPr>
        </p:nvSpPr>
        <p:spPr/>
        <p:txBody>
          <a:bodyPr/>
          <a:lstStyle/>
          <a:p>
            <a:fld id="{37B0EADD-689F-4A54-B3D4-8D111045D500}" type="datetimeFigureOut">
              <a:rPr lang="en-US" smtClean="0"/>
              <a:t>8/21/20</a:t>
            </a:fld>
            <a:endParaRPr lang="en-US"/>
          </a:p>
        </p:txBody>
      </p:sp>
      <p:sp>
        <p:nvSpPr>
          <p:cNvPr id="5" name="Footer Placeholder 4">
            <a:extLst>
              <a:ext uri="{FF2B5EF4-FFF2-40B4-BE49-F238E27FC236}">
                <a16:creationId xmlns:a16="http://schemas.microsoft.com/office/drawing/2014/main" id="{4CFA433B-F4F1-4DCF-A2FD-BB9F5D6E1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49F48E-9433-4E9D-B7E2-C08536AD46B6}"/>
              </a:ext>
            </a:extLst>
          </p:cNvPr>
          <p:cNvSpPr>
            <a:spLocks noGrp="1"/>
          </p:cNvSpPr>
          <p:nvPr>
            <p:ph type="sldNum" sz="quarter" idx="12"/>
          </p:nvPr>
        </p:nvSpPr>
        <p:spPr/>
        <p:txBody>
          <a:bodyPr/>
          <a:lstStyle/>
          <a:p>
            <a:fld id="{05DBAB42-728C-4AC2-AA7E-C3CDD19649CF}" type="slidenum">
              <a:rPr lang="en-US" smtClean="0"/>
              <a:t>‹#›</a:t>
            </a:fld>
            <a:endParaRPr lang="en-US"/>
          </a:p>
        </p:txBody>
      </p:sp>
    </p:spTree>
    <p:extLst>
      <p:ext uri="{BB962C8B-B14F-4D97-AF65-F5344CB8AC3E}">
        <p14:creationId xmlns:p14="http://schemas.microsoft.com/office/powerpoint/2010/main" val="1001459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A4D9-26ED-4EE9-9249-26ECE4B8C6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B7DE41-F132-4953-918D-2DA703075A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2545A4-2BF6-45DB-BABB-5747742D05CA}"/>
              </a:ext>
            </a:extLst>
          </p:cNvPr>
          <p:cNvSpPr>
            <a:spLocks noGrp="1"/>
          </p:cNvSpPr>
          <p:nvPr>
            <p:ph type="dt" sz="half" idx="10"/>
          </p:nvPr>
        </p:nvSpPr>
        <p:spPr/>
        <p:txBody>
          <a:bodyPr/>
          <a:lstStyle/>
          <a:p>
            <a:fld id="{37B0EADD-689F-4A54-B3D4-8D111045D500}" type="datetimeFigureOut">
              <a:rPr lang="en-US" smtClean="0"/>
              <a:t>8/21/20</a:t>
            </a:fld>
            <a:endParaRPr lang="en-US"/>
          </a:p>
        </p:txBody>
      </p:sp>
      <p:sp>
        <p:nvSpPr>
          <p:cNvPr id="5" name="Footer Placeholder 4">
            <a:extLst>
              <a:ext uri="{FF2B5EF4-FFF2-40B4-BE49-F238E27FC236}">
                <a16:creationId xmlns:a16="http://schemas.microsoft.com/office/drawing/2014/main" id="{7D4686C9-5BBF-45BA-90A8-F30D546A9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30CDDC-006B-43D0-86F1-1F55B5C008C6}"/>
              </a:ext>
            </a:extLst>
          </p:cNvPr>
          <p:cNvSpPr>
            <a:spLocks noGrp="1"/>
          </p:cNvSpPr>
          <p:nvPr>
            <p:ph type="sldNum" sz="quarter" idx="12"/>
          </p:nvPr>
        </p:nvSpPr>
        <p:spPr/>
        <p:txBody>
          <a:bodyPr/>
          <a:lstStyle/>
          <a:p>
            <a:fld id="{05DBAB42-728C-4AC2-AA7E-C3CDD19649CF}" type="slidenum">
              <a:rPr lang="en-US" smtClean="0"/>
              <a:t>‹#›</a:t>
            </a:fld>
            <a:endParaRPr lang="en-US"/>
          </a:p>
        </p:txBody>
      </p:sp>
    </p:spTree>
    <p:extLst>
      <p:ext uri="{BB962C8B-B14F-4D97-AF65-F5344CB8AC3E}">
        <p14:creationId xmlns:p14="http://schemas.microsoft.com/office/powerpoint/2010/main" val="523799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D1ED1-575A-40E1-8D87-FF29773C72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D483FB-33D3-4C00-B463-6D520E08B1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51D470-D9B6-4250-B763-FA0D5396C3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E5BCA3-0DA9-4FAC-9993-07CF4801BF4C}"/>
              </a:ext>
            </a:extLst>
          </p:cNvPr>
          <p:cNvSpPr>
            <a:spLocks noGrp="1"/>
          </p:cNvSpPr>
          <p:nvPr>
            <p:ph type="dt" sz="half" idx="10"/>
          </p:nvPr>
        </p:nvSpPr>
        <p:spPr/>
        <p:txBody>
          <a:bodyPr/>
          <a:lstStyle/>
          <a:p>
            <a:fld id="{37B0EADD-689F-4A54-B3D4-8D111045D500}" type="datetimeFigureOut">
              <a:rPr lang="en-US" smtClean="0"/>
              <a:t>8/21/20</a:t>
            </a:fld>
            <a:endParaRPr lang="en-US"/>
          </a:p>
        </p:txBody>
      </p:sp>
      <p:sp>
        <p:nvSpPr>
          <p:cNvPr id="6" name="Footer Placeholder 5">
            <a:extLst>
              <a:ext uri="{FF2B5EF4-FFF2-40B4-BE49-F238E27FC236}">
                <a16:creationId xmlns:a16="http://schemas.microsoft.com/office/drawing/2014/main" id="{1BF7D8E2-4395-4C83-BAFE-6D9E31EF8E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D47170-2278-43EA-BE9C-32CDDE8704D3}"/>
              </a:ext>
            </a:extLst>
          </p:cNvPr>
          <p:cNvSpPr>
            <a:spLocks noGrp="1"/>
          </p:cNvSpPr>
          <p:nvPr>
            <p:ph type="sldNum" sz="quarter" idx="12"/>
          </p:nvPr>
        </p:nvSpPr>
        <p:spPr/>
        <p:txBody>
          <a:bodyPr/>
          <a:lstStyle/>
          <a:p>
            <a:fld id="{05DBAB42-728C-4AC2-AA7E-C3CDD19649CF}" type="slidenum">
              <a:rPr lang="en-US" smtClean="0"/>
              <a:t>‹#›</a:t>
            </a:fld>
            <a:endParaRPr lang="en-US"/>
          </a:p>
        </p:txBody>
      </p:sp>
    </p:spTree>
    <p:extLst>
      <p:ext uri="{BB962C8B-B14F-4D97-AF65-F5344CB8AC3E}">
        <p14:creationId xmlns:p14="http://schemas.microsoft.com/office/powerpoint/2010/main" val="1435639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B3728-4523-40F8-8C0F-C8CF0BD356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AB97A2-7C75-4D84-AC03-04ABC1F4FE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C941BA-278A-46A3-9FDA-4BB1BCFE04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DFBDBE-3970-48D5-84BD-B7A92E0672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A4324E-5351-4ACC-9D11-D285741A4C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22B1EA-25BF-467B-B0F0-AD29F7082C43}"/>
              </a:ext>
            </a:extLst>
          </p:cNvPr>
          <p:cNvSpPr>
            <a:spLocks noGrp="1"/>
          </p:cNvSpPr>
          <p:nvPr>
            <p:ph type="dt" sz="half" idx="10"/>
          </p:nvPr>
        </p:nvSpPr>
        <p:spPr/>
        <p:txBody>
          <a:bodyPr/>
          <a:lstStyle/>
          <a:p>
            <a:fld id="{37B0EADD-689F-4A54-B3D4-8D111045D500}" type="datetimeFigureOut">
              <a:rPr lang="en-US" smtClean="0"/>
              <a:t>8/21/20</a:t>
            </a:fld>
            <a:endParaRPr lang="en-US"/>
          </a:p>
        </p:txBody>
      </p:sp>
      <p:sp>
        <p:nvSpPr>
          <p:cNvPr id="8" name="Footer Placeholder 7">
            <a:extLst>
              <a:ext uri="{FF2B5EF4-FFF2-40B4-BE49-F238E27FC236}">
                <a16:creationId xmlns:a16="http://schemas.microsoft.com/office/drawing/2014/main" id="{2F0227DC-828E-4D6D-AF0D-3C11000FD9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BFB9CE-2F05-460E-8B1A-4CE35A8F6C26}"/>
              </a:ext>
            </a:extLst>
          </p:cNvPr>
          <p:cNvSpPr>
            <a:spLocks noGrp="1"/>
          </p:cNvSpPr>
          <p:nvPr>
            <p:ph type="sldNum" sz="quarter" idx="12"/>
          </p:nvPr>
        </p:nvSpPr>
        <p:spPr/>
        <p:txBody>
          <a:bodyPr/>
          <a:lstStyle/>
          <a:p>
            <a:fld id="{05DBAB42-728C-4AC2-AA7E-C3CDD19649CF}" type="slidenum">
              <a:rPr lang="en-US" smtClean="0"/>
              <a:t>‹#›</a:t>
            </a:fld>
            <a:endParaRPr lang="en-US"/>
          </a:p>
        </p:txBody>
      </p:sp>
    </p:spTree>
    <p:extLst>
      <p:ext uri="{BB962C8B-B14F-4D97-AF65-F5344CB8AC3E}">
        <p14:creationId xmlns:p14="http://schemas.microsoft.com/office/powerpoint/2010/main" val="3959599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3EF6A-7157-4E6D-BAFE-290DD5E450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E3D6F1-ABA0-4E6C-B96E-8B1380A55FF7}"/>
              </a:ext>
            </a:extLst>
          </p:cNvPr>
          <p:cNvSpPr>
            <a:spLocks noGrp="1"/>
          </p:cNvSpPr>
          <p:nvPr>
            <p:ph type="dt" sz="half" idx="10"/>
          </p:nvPr>
        </p:nvSpPr>
        <p:spPr/>
        <p:txBody>
          <a:bodyPr/>
          <a:lstStyle/>
          <a:p>
            <a:fld id="{37B0EADD-689F-4A54-B3D4-8D111045D500}" type="datetimeFigureOut">
              <a:rPr lang="en-US" smtClean="0"/>
              <a:t>8/21/20</a:t>
            </a:fld>
            <a:endParaRPr lang="en-US"/>
          </a:p>
        </p:txBody>
      </p:sp>
      <p:sp>
        <p:nvSpPr>
          <p:cNvPr id="4" name="Footer Placeholder 3">
            <a:extLst>
              <a:ext uri="{FF2B5EF4-FFF2-40B4-BE49-F238E27FC236}">
                <a16:creationId xmlns:a16="http://schemas.microsoft.com/office/drawing/2014/main" id="{F0B209F6-5284-4102-81E5-88F27A29F7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58DE09-F522-4971-9C83-8718A1AD7524}"/>
              </a:ext>
            </a:extLst>
          </p:cNvPr>
          <p:cNvSpPr>
            <a:spLocks noGrp="1"/>
          </p:cNvSpPr>
          <p:nvPr>
            <p:ph type="sldNum" sz="quarter" idx="12"/>
          </p:nvPr>
        </p:nvSpPr>
        <p:spPr/>
        <p:txBody>
          <a:bodyPr/>
          <a:lstStyle/>
          <a:p>
            <a:fld id="{05DBAB42-728C-4AC2-AA7E-C3CDD19649CF}" type="slidenum">
              <a:rPr lang="en-US" smtClean="0"/>
              <a:t>‹#›</a:t>
            </a:fld>
            <a:endParaRPr lang="en-US"/>
          </a:p>
        </p:txBody>
      </p:sp>
    </p:spTree>
    <p:extLst>
      <p:ext uri="{BB962C8B-B14F-4D97-AF65-F5344CB8AC3E}">
        <p14:creationId xmlns:p14="http://schemas.microsoft.com/office/powerpoint/2010/main" val="708815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7C4A86B-1339-4D74-9375-B4DDC7C357B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BBB73A-1D9A-0B40-812F-E7B3C0CE8929}"/>
              </a:ext>
            </a:extLst>
          </p:cNvPr>
          <p:cNvSpPr>
            <a:spLocks noGrp="1"/>
          </p:cNvSpPr>
          <p:nvPr>
            <p:ph type="ctrTitle" hasCustomPrompt="1"/>
          </p:nvPr>
        </p:nvSpPr>
        <p:spPr>
          <a:xfrm>
            <a:off x="603123" y="1124712"/>
            <a:ext cx="6370257" cy="1307403"/>
          </a:xfrm>
          <a:prstGeom prst="rect">
            <a:avLst/>
          </a:prstGeom>
        </p:spPr>
        <p:txBody>
          <a:bodyPr anchor="b">
            <a:normAutofit/>
          </a:bodyPr>
          <a:lstStyle>
            <a:lvl1pPr algn="l">
              <a:defRPr sz="4000" baseline="0">
                <a:solidFill>
                  <a:schemeClr val="bg1"/>
                </a:solidFill>
              </a:defRPr>
            </a:lvl1pPr>
          </a:lstStyle>
          <a:p>
            <a:r>
              <a:rPr lang="en-US" dirty="0"/>
              <a:t>Presentation Title – Line 1</a:t>
            </a:r>
            <a:br>
              <a:rPr lang="en-US" dirty="0"/>
            </a:br>
            <a:r>
              <a:rPr lang="en-US" dirty="0"/>
              <a:t>Line 2 for a longer title if needed</a:t>
            </a:r>
          </a:p>
        </p:txBody>
      </p:sp>
      <p:sp>
        <p:nvSpPr>
          <p:cNvPr id="3" name="Subtitle 2">
            <a:extLst>
              <a:ext uri="{FF2B5EF4-FFF2-40B4-BE49-F238E27FC236}">
                <a16:creationId xmlns:a16="http://schemas.microsoft.com/office/drawing/2014/main" id="{4D1BA2DF-E569-3F47-9756-5605F68DD607}"/>
              </a:ext>
            </a:extLst>
          </p:cNvPr>
          <p:cNvSpPr>
            <a:spLocks noGrp="1"/>
          </p:cNvSpPr>
          <p:nvPr>
            <p:ph type="subTitle" idx="1" hasCustomPrompt="1"/>
          </p:nvPr>
        </p:nvSpPr>
        <p:spPr>
          <a:xfrm>
            <a:off x="603124" y="3129691"/>
            <a:ext cx="5267324" cy="1307402"/>
          </a:xfrm>
        </p:spPr>
        <p:txBody>
          <a:bodyPr>
            <a:normAutofit/>
          </a:bodyPr>
          <a:lstStyle>
            <a:lvl1pPr marL="0" indent="0" algn="l">
              <a:buNone/>
              <a:defRPr sz="2400" i="1" baseline="0">
                <a:solidFill>
                  <a:schemeClr val="bg2">
                    <a:lumMod val="9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Jane Q. Presenter, </a:t>
            </a:r>
            <a:br>
              <a:rPr lang="en-US" dirty="0"/>
            </a:br>
            <a:r>
              <a:rPr lang="en-US" dirty="0"/>
              <a:t>Vice Dean for Department of Research</a:t>
            </a:r>
          </a:p>
        </p:txBody>
      </p:sp>
      <p:pic>
        <p:nvPicPr>
          <p:cNvPr id="7" name="Picture 6">
            <a:extLst>
              <a:ext uri="{FF2B5EF4-FFF2-40B4-BE49-F238E27FC236}">
                <a16:creationId xmlns:a16="http://schemas.microsoft.com/office/drawing/2014/main" id="{9AD3345C-311A-4F6E-8653-83698F26C2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098" y="5506789"/>
            <a:ext cx="4345165" cy="1409599"/>
          </a:xfrm>
          <a:prstGeom prst="rect">
            <a:avLst/>
          </a:prstGeom>
        </p:spPr>
      </p:pic>
      <p:sp>
        <p:nvSpPr>
          <p:cNvPr id="9" name="Rectangle 8">
            <a:extLst>
              <a:ext uri="{FF2B5EF4-FFF2-40B4-BE49-F238E27FC236}">
                <a16:creationId xmlns:a16="http://schemas.microsoft.com/office/drawing/2014/main" id="{70D21693-2D97-B341-9A10-A738BFB4E999}"/>
              </a:ext>
            </a:extLst>
          </p:cNvPr>
          <p:cNvSpPr/>
          <p:nvPr userDrawn="1"/>
        </p:nvSpPr>
        <p:spPr>
          <a:xfrm>
            <a:off x="0" y="5517931"/>
            <a:ext cx="12192000" cy="1340069"/>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911226A-E6F8-4BDB-9EDF-82C82ECEA621}"/>
              </a:ext>
            </a:extLst>
          </p:cNvPr>
          <p:cNvSpPr txBox="1"/>
          <p:nvPr userDrawn="1"/>
        </p:nvSpPr>
        <p:spPr>
          <a:xfrm>
            <a:off x="9744075" y="6284404"/>
            <a:ext cx="2724150" cy="338554"/>
          </a:xfrm>
          <a:prstGeom prst="rect">
            <a:avLst/>
          </a:prstGeom>
          <a:noFill/>
        </p:spPr>
        <p:txBody>
          <a:bodyPr wrap="square" rtlCol="0">
            <a:spAutoFit/>
          </a:bodyPr>
          <a:lstStyle/>
          <a:p>
            <a:pPr algn="ctr"/>
            <a:r>
              <a:rPr lang="en-US" sz="1600" dirty="0">
                <a:solidFill>
                  <a:schemeClr val="bg1"/>
                </a:solidFill>
              </a:rPr>
              <a:t>research.psu.edu</a:t>
            </a:r>
          </a:p>
        </p:txBody>
      </p:sp>
      <p:pic>
        <p:nvPicPr>
          <p:cNvPr id="5" name="Picture 4">
            <a:extLst>
              <a:ext uri="{FF2B5EF4-FFF2-40B4-BE49-F238E27FC236}">
                <a16:creationId xmlns:a16="http://schemas.microsoft.com/office/drawing/2014/main" id="{56AD7CC2-E517-453C-8172-B809B172A1B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6317" y="5289287"/>
            <a:ext cx="4422648" cy="1797356"/>
          </a:xfrm>
          <a:prstGeom prst="rect">
            <a:avLst/>
          </a:prstGeom>
        </p:spPr>
      </p:pic>
    </p:spTree>
    <p:extLst>
      <p:ext uri="{BB962C8B-B14F-4D97-AF65-F5344CB8AC3E}">
        <p14:creationId xmlns:p14="http://schemas.microsoft.com/office/powerpoint/2010/main" val="1681130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F3A8C2-19E3-4822-A9B2-00E7EED0E6C1}"/>
              </a:ext>
            </a:extLst>
          </p:cNvPr>
          <p:cNvSpPr>
            <a:spLocks noGrp="1"/>
          </p:cNvSpPr>
          <p:nvPr>
            <p:ph type="dt" sz="half" idx="10"/>
          </p:nvPr>
        </p:nvSpPr>
        <p:spPr/>
        <p:txBody>
          <a:bodyPr/>
          <a:lstStyle/>
          <a:p>
            <a:fld id="{37B0EADD-689F-4A54-B3D4-8D111045D500}" type="datetimeFigureOut">
              <a:rPr lang="en-US" smtClean="0"/>
              <a:t>8/21/20</a:t>
            </a:fld>
            <a:endParaRPr lang="en-US"/>
          </a:p>
        </p:txBody>
      </p:sp>
      <p:sp>
        <p:nvSpPr>
          <p:cNvPr id="3" name="Footer Placeholder 2">
            <a:extLst>
              <a:ext uri="{FF2B5EF4-FFF2-40B4-BE49-F238E27FC236}">
                <a16:creationId xmlns:a16="http://schemas.microsoft.com/office/drawing/2014/main" id="{1F5319C4-120E-4603-9AB0-ECEDCADC39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96E4A2-2066-4486-A96E-DD31632E12B5}"/>
              </a:ext>
            </a:extLst>
          </p:cNvPr>
          <p:cNvSpPr>
            <a:spLocks noGrp="1"/>
          </p:cNvSpPr>
          <p:nvPr>
            <p:ph type="sldNum" sz="quarter" idx="12"/>
          </p:nvPr>
        </p:nvSpPr>
        <p:spPr/>
        <p:txBody>
          <a:bodyPr/>
          <a:lstStyle/>
          <a:p>
            <a:fld id="{05DBAB42-728C-4AC2-AA7E-C3CDD19649CF}" type="slidenum">
              <a:rPr lang="en-US" smtClean="0"/>
              <a:t>‹#›</a:t>
            </a:fld>
            <a:endParaRPr lang="en-US"/>
          </a:p>
        </p:txBody>
      </p:sp>
    </p:spTree>
    <p:extLst>
      <p:ext uri="{BB962C8B-B14F-4D97-AF65-F5344CB8AC3E}">
        <p14:creationId xmlns:p14="http://schemas.microsoft.com/office/powerpoint/2010/main" val="2994106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4C4E1-6D5F-4B8B-932D-04FD337C73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1A621D-C1C9-4B83-A4E4-2DF7D46561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CE906A-A0A4-4A89-BCDD-5485D3198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4A4570-F09D-4B0D-9EFA-6DE7BC975DD6}"/>
              </a:ext>
            </a:extLst>
          </p:cNvPr>
          <p:cNvSpPr>
            <a:spLocks noGrp="1"/>
          </p:cNvSpPr>
          <p:nvPr>
            <p:ph type="dt" sz="half" idx="10"/>
          </p:nvPr>
        </p:nvSpPr>
        <p:spPr/>
        <p:txBody>
          <a:bodyPr/>
          <a:lstStyle/>
          <a:p>
            <a:fld id="{37B0EADD-689F-4A54-B3D4-8D111045D500}" type="datetimeFigureOut">
              <a:rPr lang="en-US" smtClean="0"/>
              <a:t>8/21/20</a:t>
            </a:fld>
            <a:endParaRPr lang="en-US"/>
          </a:p>
        </p:txBody>
      </p:sp>
      <p:sp>
        <p:nvSpPr>
          <p:cNvPr id="6" name="Footer Placeholder 5">
            <a:extLst>
              <a:ext uri="{FF2B5EF4-FFF2-40B4-BE49-F238E27FC236}">
                <a16:creationId xmlns:a16="http://schemas.microsoft.com/office/drawing/2014/main" id="{7513C7EF-E8FB-4F4F-9F6E-9247159161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49F9E8-E5F1-4CBC-BCD7-02A1C09BDA3E}"/>
              </a:ext>
            </a:extLst>
          </p:cNvPr>
          <p:cNvSpPr>
            <a:spLocks noGrp="1"/>
          </p:cNvSpPr>
          <p:nvPr>
            <p:ph type="sldNum" sz="quarter" idx="12"/>
          </p:nvPr>
        </p:nvSpPr>
        <p:spPr/>
        <p:txBody>
          <a:bodyPr/>
          <a:lstStyle/>
          <a:p>
            <a:fld id="{05DBAB42-728C-4AC2-AA7E-C3CDD19649CF}" type="slidenum">
              <a:rPr lang="en-US" smtClean="0"/>
              <a:t>‹#›</a:t>
            </a:fld>
            <a:endParaRPr lang="en-US"/>
          </a:p>
        </p:txBody>
      </p:sp>
    </p:spTree>
    <p:extLst>
      <p:ext uri="{BB962C8B-B14F-4D97-AF65-F5344CB8AC3E}">
        <p14:creationId xmlns:p14="http://schemas.microsoft.com/office/powerpoint/2010/main" val="2879416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4D406-310B-469A-9D27-3A3BE7DB58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578041-615D-4667-AF26-33D728964F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D2C1C3-43F8-4FB4-B57A-4C7DAD75FE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E9874A-F11C-4099-89C1-EDB11C33616F}"/>
              </a:ext>
            </a:extLst>
          </p:cNvPr>
          <p:cNvSpPr>
            <a:spLocks noGrp="1"/>
          </p:cNvSpPr>
          <p:nvPr>
            <p:ph type="dt" sz="half" idx="10"/>
          </p:nvPr>
        </p:nvSpPr>
        <p:spPr/>
        <p:txBody>
          <a:bodyPr/>
          <a:lstStyle/>
          <a:p>
            <a:fld id="{37B0EADD-689F-4A54-B3D4-8D111045D500}" type="datetimeFigureOut">
              <a:rPr lang="en-US" smtClean="0"/>
              <a:t>8/21/20</a:t>
            </a:fld>
            <a:endParaRPr lang="en-US"/>
          </a:p>
        </p:txBody>
      </p:sp>
      <p:sp>
        <p:nvSpPr>
          <p:cNvPr id="6" name="Footer Placeholder 5">
            <a:extLst>
              <a:ext uri="{FF2B5EF4-FFF2-40B4-BE49-F238E27FC236}">
                <a16:creationId xmlns:a16="http://schemas.microsoft.com/office/drawing/2014/main" id="{DE9F0C93-29A6-4330-B5D5-14B77BF1B7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DB8C4-C547-4ED6-863F-2B16F40CB5DC}"/>
              </a:ext>
            </a:extLst>
          </p:cNvPr>
          <p:cNvSpPr>
            <a:spLocks noGrp="1"/>
          </p:cNvSpPr>
          <p:nvPr>
            <p:ph type="sldNum" sz="quarter" idx="12"/>
          </p:nvPr>
        </p:nvSpPr>
        <p:spPr/>
        <p:txBody>
          <a:bodyPr/>
          <a:lstStyle/>
          <a:p>
            <a:fld id="{05DBAB42-728C-4AC2-AA7E-C3CDD19649CF}" type="slidenum">
              <a:rPr lang="en-US" smtClean="0"/>
              <a:t>‹#›</a:t>
            </a:fld>
            <a:endParaRPr lang="en-US"/>
          </a:p>
        </p:txBody>
      </p:sp>
    </p:spTree>
    <p:extLst>
      <p:ext uri="{BB962C8B-B14F-4D97-AF65-F5344CB8AC3E}">
        <p14:creationId xmlns:p14="http://schemas.microsoft.com/office/powerpoint/2010/main" val="15904326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33BAF-565F-45CB-B13F-8ABDEEAEC1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14868E-A67C-4E75-B4A2-575A68E25F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6D2884-0813-4727-AA7D-6DA178789703}"/>
              </a:ext>
            </a:extLst>
          </p:cNvPr>
          <p:cNvSpPr>
            <a:spLocks noGrp="1"/>
          </p:cNvSpPr>
          <p:nvPr>
            <p:ph type="dt" sz="half" idx="10"/>
          </p:nvPr>
        </p:nvSpPr>
        <p:spPr/>
        <p:txBody>
          <a:bodyPr/>
          <a:lstStyle/>
          <a:p>
            <a:fld id="{37B0EADD-689F-4A54-B3D4-8D111045D500}" type="datetimeFigureOut">
              <a:rPr lang="en-US" smtClean="0"/>
              <a:t>8/21/20</a:t>
            </a:fld>
            <a:endParaRPr lang="en-US"/>
          </a:p>
        </p:txBody>
      </p:sp>
      <p:sp>
        <p:nvSpPr>
          <p:cNvPr id="5" name="Footer Placeholder 4">
            <a:extLst>
              <a:ext uri="{FF2B5EF4-FFF2-40B4-BE49-F238E27FC236}">
                <a16:creationId xmlns:a16="http://schemas.microsoft.com/office/drawing/2014/main" id="{835F9BC1-F8B1-48B2-B9F1-0E639B476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502B53-473A-4D4F-BEE4-44B33A64F5F7}"/>
              </a:ext>
            </a:extLst>
          </p:cNvPr>
          <p:cNvSpPr>
            <a:spLocks noGrp="1"/>
          </p:cNvSpPr>
          <p:nvPr>
            <p:ph type="sldNum" sz="quarter" idx="12"/>
          </p:nvPr>
        </p:nvSpPr>
        <p:spPr/>
        <p:txBody>
          <a:bodyPr/>
          <a:lstStyle/>
          <a:p>
            <a:fld id="{05DBAB42-728C-4AC2-AA7E-C3CDD19649CF}" type="slidenum">
              <a:rPr lang="en-US" smtClean="0"/>
              <a:t>‹#›</a:t>
            </a:fld>
            <a:endParaRPr lang="en-US"/>
          </a:p>
        </p:txBody>
      </p:sp>
    </p:spTree>
    <p:extLst>
      <p:ext uri="{BB962C8B-B14F-4D97-AF65-F5344CB8AC3E}">
        <p14:creationId xmlns:p14="http://schemas.microsoft.com/office/powerpoint/2010/main" val="105285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8E82B8-3868-43FC-9424-51E3537C18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0C2A2E-ED4D-4532-80DD-871A01FC11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93CEA8-6859-45F6-A6D2-B0AADB468B18}"/>
              </a:ext>
            </a:extLst>
          </p:cNvPr>
          <p:cNvSpPr>
            <a:spLocks noGrp="1"/>
          </p:cNvSpPr>
          <p:nvPr>
            <p:ph type="dt" sz="half" idx="10"/>
          </p:nvPr>
        </p:nvSpPr>
        <p:spPr/>
        <p:txBody>
          <a:bodyPr/>
          <a:lstStyle/>
          <a:p>
            <a:fld id="{37B0EADD-689F-4A54-B3D4-8D111045D500}" type="datetimeFigureOut">
              <a:rPr lang="en-US" smtClean="0"/>
              <a:t>8/21/20</a:t>
            </a:fld>
            <a:endParaRPr lang="en-US"/>
          </a:p>
        </p:txBody>
      </p:sp>
      <p:sp>
        <p:nvSpPr>
          <p:cNvPr id="5" name="Footer Placeholder 4">
            <a:extLst>
              <a:ext uri="{FF2B5EF4-FFF2-40B4-BE49-F238E27FC236}">
                <a16:creationId xmlns:a16="http://schemas.microsoft.com/office/drawing/2014/main" id="{C4F05A44-CD7F-4560-BF75-32B872C51C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EC9132-CEFF-4E88-91C1-885677387767}"/>
              </a:ext>
            </a:extLst>
          </p:cNvPr>
          <p:cNvSpPr>
            <a:spLocks noGrp="1"/>
          </p:cNvSpPr>
          <p:nvPr>
            <p:ph type="sldNum" sz="quarter" idx="12"/>
          </p:nvPr>
        </p:nvSpPr>
        <p:spPr/>
        <p:txBody>
          <a:bodyPr/>
          <a:lstStyle/>
          <a:p>
            <a:fld id="{05DBAB42-728C-4AC2-AA7E-C3CDD19649CF}" type="slidenum">
              <a:rPr lang="en-US" smtClean="0"/>
              <a:t>‹#›</a:t>
            </a:fld>
            <a:endParaRPr lang="en-US"/>
          </a:p>
        </p:txBody>
      </p:sp>
    </p:spTree>
    <p:extLst>
      <p:ext uri="{BB962C8B-B14F-4D97-AF65-F5344CB8AC3E}">
        <p14:creationId xmlns:p14="http://schemas.microsoft.com/office/powerpoint/2010/main" val="22818993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7C4A86B-1339-4D74-9375-B4DDC7C357B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BBB73A-1D9A-0B40-812F-E7B3C0CE8929}"/>
              </a:ext>
            </a:extLst>
          </p:cNvPr>
          <p:cNvSpPr>
            <a:spLocks noGrp="1"/>
          </p:cNvSpPr>
          <p:nvPr>
            <p:ph type="ctrTitle" hasCustomPrompt="1"/>
          </p:nvPr>
        </p:nvSpPr>
        <p:spPr>
          <a:xfrm>
            <a:off x="603123" y="1124712"/>
            <a:ext cx="6370257" cy="1307403"/>
          </a:xfrm>
          <a:prstGeom prst="rect">
            <a:avLst/>
          </a:prstGeom>
        </p:spPr>
        <p:txBody>
          <a:bodyPr anchor="b">
            <a:normAutofit/>
          </a:bodyPr>
          <a:lstStyle>
            <a:lvl1pPr algn="l">
              <a:defRPr sz="4000" baseline="0">
                <a:solidFill>
                  <a:schemeClr val="bg1"/>
                </a:solidFill>
              </a:defRPr>
            </a:lvl1pPr>
          </a:lstStyle>
          <a:p>
            <a:r>
              <a:rPr lang="en-US" dirty="0"/>
              <a:t>Presentation Title – Line 1</a:t>
            </a:r>
            <a:br>
              <a:rPr lang="en-US" dirty="0"/>
            </a:br>
            <a:r>
              <a:rPr lang="en-US" dirty="0"/>
              <a:t>Line 2 for a longer title if needed</a:t>
            </a:r>
          </a:p>
        </p:txBody>
      </p:sp>
      <p:sp>
        <p:nvSpPr>
          <p:cNvPr id="3" name="Subtitle 2">
            <a:extLst>
              <a:ext uri="{FF2B5EF4-FFF2-40B4-BE49-F238E27FC236}">
                <a16:creationId xmlns:a16="http://schemas.microsoft.com/office/drawing/2014/main" id="{4D1BA2DF-E569-3F47-9756-5605F68DD607}"/>
              </a:ext>
            </a:extLst>
          </p:cNvPr>
          <p:cNvSpPr>
            <a:spLocks noGrp="1"/>
          </p:cNvSpPr>
          <p:nvPr>
            <p:ph type="subTitle" idx="1" hasCustomPrompt="1"/>
          </p:nvPr>
        </p:nvSpPr>
        <p:spPr>
          <a:xfrm>
            <a:off x="603124" y="3129691"/>
            <a:ext cx="5267324" cy="1307402"/>
          </a:xfrm>
        </p:spPr>
        <p:txBody>
          <a:bodyPr>
            <a:normAutofit/>
          </a:bodyPr>
          <a:lstStyle>
            <a:lvl1pPr marL="0" indent="0" algn="l">
              <a:buNone/>
              <a:defRPr sz="2400" i="1" baseline="0">
                <a:solidFill>
                  <a:schemeClr val="bg2">
                    <a:lumMod val="9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Jane Q. Presenter, </a:t>
            </a:r>
            <a:br>
              <a:rPr lang="en-US" dirty="0"/>
            </a:br>
            <a:r>
              <a:rPr lang="en-US" dirty="0"/>
              <a:t>Vice Dean for Department of Research</a:t>
            </a:r>
          </a:p>
        </p:txBody>
      </p:sp>
      <p:pic>
        <p:nvPicPr>
          <p:cNvPr id="7" name="Picture 6">
            <a:extLst>
              <a:ext uri="{FF2B5EF4-FFF2-40B4-BE49-F238E27FC236}">
                <a16:creationId xmlns:a16="http://schemas.microsoft.com/office/drawing/2014/main" id="{9AD3345C-311A-4F6E-8653-83698F26C2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098" y="5506789"/>
            <a:ext cx="4345165" cy="1409599"/>
          </a:xfrm>
          <a:prstGeom prst="rect">
            <a:avLst/>
          </a:prstGeom>
        </p:spPr>
      </p:pic>
      <p:pic>
        <p:nvPicPr>
          <p:cNvPr id="12" name="Picture 11">
            <a:extLst>
              <a:ext uri="{FF2B5EF4-FFF2-40B4-BE49-F238E27FC236}">
                <a16:creationId xmlns:a16="http://schemas.microsoft.com/office/drawing/2014/main" id="{B1E98FD5-4651-42A3-AACF-3E02C4978BA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054"/>
          <a:stretch/>
        </p:blipFill>
        <p:spPr>
          <a:xfrm>
            <a:off x="5112547" y="0"/>
            <a:ext cx="7079453" cy="5517931"/>
          </a:xfrm>
          <a:prstGeom prst="rect">
            <a:avLst/>
          </a:prstGeom>
        </p:spPr>
      </p:pic>
      <p:sp>
        <p:nvSpPr>
          <p:cNvPr id="9" name="Rectangle 8">
            <a:extLst>
              <a:ext uri="{FF2B5EF4-FFF2-40B4-BE49-F238E27FC236}">
                <a16:creationId xmlns:a16="http://schemas.microsoft.com/office/drawing/2014/main" id="{70D21693-2D97-B341-9A10-A738BFB4E999}"/>
              </a:ext>
            </a:extLst>
          </p:cNvPr>
          <p:cNvSpPr/>
          <p:nvPr userDrawn="1"/>
        </p:nvSpPr>
        <p:spPr>
          <a:xfrm>
            <a:off x="0" y="5517931"/>
            <a:ext cx="12192000" cy="1340069"/>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911226A-E6F8-4BDB-9EDF-82C82ECEA621}"/>
              </a:ext>
            </a:extLst>
          </p:cNvPr>
          <p:cNvSpPr txBox="1"/>
          <p:nvPr userDrawn="1"/>
        </p:nvSpPr>
        <p:spPr>
          <a:xfrm>
            <a:off x="9744075" y="6284404"/>
            <a:ext cx="2724150" cy="338554"/>
          </a:xfrm>
          <a:prstGeom prst="rect">
            <a:avLst/>
          </a:prstGeom>
          <a:noFill/>
        </p:spPr>
        <p:txBody>
          <a:bodyPr wrap="square" rtlCol="0">
            <a:spAutoFit/>
          </a:bodyPr>
          <a:lstStyle/>
          <a:p>
            <a:pPr algn="ctr"/>
            <a:r>
              <a:rPr lang="en-US" sz="1600" dirty="0">
                <a:solidFill>
                  <a:schemeClr val="bg1"/>
                </a:solidFill>
              </a:rPr>
              <a:t>research.psu.edu</a:t>
            </a:r>
          </a:p>
        </p:txBody>
      </p:sp>
      <p:pic>
        <p:nvPicPr>
          <p:cNvPr id="5" name="Picture 4">
            <a:extLst>
              <a:ext uri="{FF2B5EF4-FFF2-40B4-BE49-F238E27FC236}">
                <a16:creationId xmlns:a16="http://schemas.microsoft.com/office/drawing/2014/main" id="{56AD7CC2-E517-453C-8172-B809B172A1B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16317" y="5289287"/>
            <a:ext cx="4422648" cy="1797356"/>
          </a:xfrm>
          <a:prstGeom prst="rect">
            <a:avLst/>
          </a:prstGeom>
        </p:spPr>
      </p:pic>
    </p:spTree>
    <p:extLst>
      <p:ext uri="{BB962C8B-B14F-4D97-AF65-F5344CB8AC3E}">
        <p14:creationId xmlns:p14="http://schemas.microsoft.com/office/powerpoint/2010/main" val="8340359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7C4A86B-1339-4D74-9375-B4DDC7C357B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BBB73A-1D9A-0B40-812F-E7B3C0CE8929}"/>
              </a:ext>
            </a:extLst>
          </p:cNvPr>
          <p:cNvSpPr>
            <a:spLocks noGrp="1"/>
          </p:cNvSpPr>
          <p:nvPr>
            <p:ph type="ctrTitle" hasCustomPrompt="1"/>
          </p:nvPr>
        </p:nvSpPr>
        <p:spPr>
          <a:xfrm>
            <a:off x="603123" y="1124712"/>
            <a:ext cx="6370257" cy="1307403"/>
          </a:xfrm>
          <a:prstGeom prst="rect">
            <a:avLst/>
          </a:prstGeom>
        </p:spPr>
        <p:txBody>
          <a:bodyPr anchor="b">
            <a:normAutofit/>
          </a:bodyPr>
          <a:lstStyle>
            <a:lvl1pPr algn="l">
              <a:defRPr sz="4000" baseline="0">
                <a:solidFill>
                  <a:schemeClr val="bg1"/>
                </a:solidFill>
              </a:defRPr>
            </a:lvl1pPr>
          </a:lstStyle>
          <a:p>
            <a:r>
              <a:rPr lang="en-US" dirty="0"/>
              <a:t>Presentation Title – Line 1</a:t>
            </a:r>
            <a:br>
              <a:rPr lang="en-US" dirty="0"/>
            </a:br>
            <a:r>
              <a:rPr lang="en-US" dirty="0"/>
              <a:t>Line 2 for a longer title if needed</a:t>
            </a:r>
          </a:p>
        </p:txBody>
      </p:sp>
      <p:sp>
        <p:nvSpPr>
          <p:cNvPr id="3" name="Subtitle 2">
            <a:extLst>
              <a:ext uri="{FF2B5EF4-FFF2-40B4-BE49-F238E27FC236}">
                <a16:creationId xmlns:a16="http://schemas.microsoft.com/office/drawing/2014/main" id="{4D1BA2DF-E569-3F47-9756-5605F68DD607}"/>
              </a:ext>
            </a:extLst>
          </p:cNvPr>
          <p:cNvSpPr>
            <a:spLocks noGrp="1"/>
          </p:cNvSpPr>
          <p:nvPr>
            <p:ph type="subTitle" idx="1" hasCustomPrompt="1"/>
          </p:nvPr>
        </p:nvSpPr>
        <p:spPr>
          <a:xfrm>
            <a:off x="603124" y="3129691"/>
            <a:ext cx="5267324" cy="1307402"/>
          </a:xfrm>
        </p:spPr>
        <p:txBody>
          <a:bodyPr>
            <a:normAutofit/>
          </a:bodyPr>
          <a:lstStyle>
            <a:lvl1pPr marL="0" indent="0" algn="l">
              <a:buNone/>
              <a:defRPr sz="2400" i="1" baseline="0">
                <a:solidFill>
                  <a:schemeClr val="bg2">
                    <a:lumMod val="9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Jane Q. Presenter, </a:t>
            </a:r>
            <a:br>
              <a:rPr lang="en-US" dirty="0"/>
            </a:br>
            <a:r>
              <a:rPr lang="en-US" dirty="0"/>
              <a:t>Vice Dean for Department of Research</a:t>
            </a:r>
          </a:p>
        </p:txBody>
      </p:sp>
      <p:pic>
        <p:nvPicPr>
          <p:cNvPr id="7" name="Picture 6">
            <a:extLst>
              <a:ext uri="{FF2B5EF4-FFF2-40B4-BE49-F238E27FC236}">
                <a16:creationId xmlns:a16="http://schemas.microsoft.com/office/drawing/2014/main" id="{9AD3345C-311A-4F6E-8653-83698F26C2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098" y="5506789"/>
            <a:ext cx="4345165" cy="1409599"/>
          </a:xfrm>
          <a:prstGeom prst="rect">
            <a:avLst/>
          </a:prstGeom>
        </p:spPr>
      </p:pic>
      <p:sp>
        <p:nvSpPr>
          <p:cNvPr id="9" name="Rectangle 8">
            <a:extLst>
              <a:ext uri="{FF2B5EF4-FFF2-40B4-BE49-F238E27FC236}">
                <a16:creationId xmlns:a16="http://schemas.microsoft.com/office/drawing/2014/main" id="{70D21693-2D97-B341-9A10-A738BFB4E999}"/>
              </a:ext>
            </a:extLst>
          </p:cNvPr>
          <p:cNvSpPr/>
          <p:nvPr userDrawn="1"/>
        </p:nvSpPr>
        <p:spPr>
          <a:xfrm>
            <a:off x="0" y="5517931"/>
            <a:ext cx="12192000" cy="1340069"/>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911226A-E6F8-4BDB-9EDF-82C82ECEA621}"/>
              </a:ext>
            </a:extLst>
          </p:cNvPr>
          <p:cNvSpPr txBox="1"/>
          <p:nvPr userDrawn="1"/>
        </p:nvSpPr>
        <p:spPr>
          <a:xfrm>
            <a:off x="9744075" y="6284404"/>
            <a:ext cx="2724150" cy="338554"/>
          </a:xfrm>
          <a:prstGeom prst="rect">
            <a:avLst/>
          </a:prstGeom>
          <a:noFill/>
        </p:spPr>
        <p:txBody>
          <a:bodyPr wrap="square" rtlCol="0">
            <a:spAutoFit/>
          </a:bodyPr>
          <a:lstStyle/>
          <a:p>
            <a:pPr algn="ctr"/>
            <a:r>
              <a:rPr lang="en-US" sz="1600" dirty="0">
                <a:solidFill>
                  <a:schemeClr val="bg1"/>
                </a:solidFill>
              </a:rPr>
              <a:t>research.psu.edu</a:t>
            </a:r>
          </a:p>
        </p:txBody>
      </p:sp>
      <p:pic>
        <p:nvPicPr>
          <p:cNvPr id="5" name="Picture 4">
            <a:extLst>
              <a:ext uri="{FF2B5EF4-FFF2-40B4-BE49-F238E27FC236}">
                <a16:creationId xmlns:a16="http://schemas.microsoft.com/office/drawing/2014/main" id="{56AD7CC2-E517-453C-8172-B809B172A1B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6317" y="5289287"/>
            <a:ext cx="4422648" cy="1797356"/>
          </a:xfrm>
          <a:prstGeom prst="rect">
            <a:avLst/>
          </a:prstGeom>
        </p:spPr>
      </p:pic>
      <p:sp>
        <p:nvSpPr>
          <p:cNvPr id="10" name="TextBox 9">
            <a:extLst>
              <a:ext uri="{FF2B5EF4-FFF2-40B4-BE49-F238E27FC236}">
                <a16:creationId xmlns:a16="http://schemas.microsoft.com/office/drawing/2014/main" id="{6D6739BA-9E69-495F-84D8-55C252BCB2B7}"/>
              </a:ext>
            </a:extLst>
          </p:cNvPr>
          <p:cNvSpPr txBox="1"/>
          <p:nvPr userDrawn="1"/>
        </p:nvSpPr>
        <p:spPr>
          <a:xfrm>
            <a:off x="5748338" y="6469850"/>
            <a:ext cx="762000" cy="276999"/>
          </a:xfrm>
          <a:prstGeom prst="rect">
            <a:avLst/>
          </a:prstGeom>
          <a:noFill/>
        </p:spPr>
        <p:txBody>
          <a:bodyPr wrap="square" rtlCol="0">
            <a:spAutoFit/>
          </a:bodyPr>
          <a:lstStyle/>
          <a:p>
            <a:pPr algn="ctr"/>
            <a:fld id="{78F00B3B-6B25-4BA9-B91D-1F616905ECCE}" type="slidenum">
              <a:rPr lang="en-US" sz="1200" smtClean="0">
                <a:solidFill>
                  <a:schemeClr val="bg1"/>
                </a:solidFill>
              </a:rPr>
              <a:pPr algn="ctr"/>
              <a:t>‹#›</a:t>
            </a:fld>
            <a:endParaRPr lang="en-US" dirty="0">
              <a:solidFill>
                <a:schemeClr val="bg1"/>
              </a:solidFill>
            </a:endParaRPr>
          </a:p>
        </p:txBody>
      </p:sp>
    </p:spTree>
    <p:extLst>
      <p:ext uri="{BB962C8B-B14F-4D97-AF65-F5344CB8AC3E}">
        <p14:creationId xmlns:p14="http://schemas.microsoft.com/office/powerpoint/2010/main" val="3967828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7C4A86B-1339-4D74-9375-B4DDC7C357B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BBB73A-1D9A-0B40-812F-E7B3C0CE8929}"/>
              </a:ext>
            </a:extLst>
          </p:cNvPr>
          <p:cNvSpPr>
            <a:spLocks noGrp="1"/>
          </p:cNvSpPr>
          <p:nvPr>
            <p:ph type="ctrTitle" hasCustomPrompt="1"/>
          </p:nvPr>
        </p:nvSpPr>
        <p:spPr>
          <a:xfrm>
            <a:off x="603123" y="1124712"/>
            <a:ext cx="6370257" cy="1307403"/>
          </a:xfrm>
          <a:prstGeom prst="rect">
            <a:avLst/>
          </a:prstGeom>
        </p:spPr>
        <p:txBody>
          <a:bodyPr anchor="b">
            <a:normAutofit/>
          </a:bodyPr>
          <a:lstStyle>
            <a:lvl1pPr algn="l">
              <a:defRPr sz="4000" baseline="0">
                <a:solidFill>
                  <a:schemeClr val="bg1"/>
                </a:solidFill>
              </a:defRPr>
            </a:lvl1pPr>
          </a:lstStyle>
          <a:p>
            <a:r>
              <a:rPr lang="en-US" dirty="0"/>
              <a:t>Presentation Title – Line 1</a:t>
            </a:r>
            <a:br>
              <a:rPr lang="en-US" dirty="0"/>
            </a:br>
            <a:r>
              <a:rPr lang="en-US" dirty="0"/>
              <a:t>Line 2 for a longer title if needed</a:t>
            </a:r>
          </a:p>
        </p:txBody>
      </p:sp>
      <p:sp>
        <p:nvSpPr>
          <p:cNvPr id="3" name="Subtitle 2">
            <a:extLst>
              <a:ext uri="{FF2B5EF4-FFF2-40B4-BE49-F238E27FC236}">
                <a16:creationId xmlns:a16="http://schemas.microsoft.com/office/drawing/2014/main" id="{4D1BA2DF-E569-3F47-9756-5605F68DD607}"/>
              </a:ext>
            </a:extLst>
          </p:cNvPr>
          <p:cNvSpPr>
            <a:spLocks noGrp="1"/>
          </p:cNvSpPr>
          <p:nvPr>
            <p:ph type="subTitle" idx="1" hasCustomPrompt="1"/>
          </p:nvPr>
        </p:nvSpPr>
        <p:spPr>
          <a:xfrm>
            <a:off x="603124" y="3129691"/>
            <a:ext cx="5267324" cy="1307402"/>
          </a:xfrm>
        </p:spPr>
        <p:txBody>
          <a:bodyPr>
            <a:normAutofit/>
          </a:bodyPr>
          <a:lstStyle>
            <a:lvl1pPr marL="0" indent="0" algn="l">
              <a:buNone/>
              <a:defRPr sz="2400" i="1" baseline="0">
                <a:solidFill>
                  <a:schemeClr val="bg2">
                    <a:lumMod val="9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Jane Q. Presenter, </a:t>
            </a:r>
            <a:br>
              <a:rPr lang="en-US" dirty="0"/>
            </a:br>
            <a:r>
              <a:rPr lang="en-US" dirty="0"/>
              <a:t>Vice Dean for Department of Research</a:t>
            </a:r>
          </a:p>
        </p:txBody>
      </p:sp>
      <p:sp>
        <p:nvSpPr>
          <p:cNvPr id="5" name="TextBox 4">
            <a:extLst>
              <a:ext uri="{FF2B5EF4-FFF2-40B4-BE49-F238E27FC236}">
                <a16:creationId xmlns:a16="http://schemas.microsoft.com/office/drawing/2014/main" id="{F7E0C4BB-8824-48BE-9F25-631C43F83E5D}"/>
              </a:ext>
            </a:extLst>
          </p:cNvPr>
          <p:cNvSpPr txBox="1"/>
          <p:nvPr userDrawn="1"/>
        </p:nvSpPr>
        <p:spPr>
          <a:xfrm>
            <a:off x="5748338" y="6469850"/>
            <a:ext cx="762000" cy="276999"/>
          </a:xfrm>
          <a:prstGeom prst="rect">
            <a:avLst/>
          </a:prstGeom>
          <a:noFill/>
        </p:spPr>
        <p:txBody>
          <a:bodyPr wrap="square" rtlCol="0">
            <a:spAutoFit/>
          </a:bodyPr>
          <a:lstStyle/>
          <a:p>
            <a:pPr algn="ctr"/>
            <a:fld id="{78F00B3B-6B25-4BA9-B91D-1F616905ECCE}" type="slidenum">
              <a:rPr lang="en-US" sz="1200" smtClean="0">
                <a:solidFill>
                  <a:schemeClr val="bg1"/>
                </a:solidFill>
              </a:rPr>
              <a:pPr algn="ctr"/>
              <a:t>‹#›</a:t>
            </a:fld>
            <a:endParaRPr lang="en-US" dirty="0">
              <a:solidFill>
                <a:schemeClr val="bg1"/>
              </a:solidFill>
            </a:endParaRPr>
          </a:p>
        </p:txBody>
      </p:sp>
    </p:spTree>
    <p:extLst>
      <p:ext uri="{BB962C8B-B14F-4D97-AF65-F5344CB8AC3E}">
        <p14:creationId xmlns:p14="http://schemas.microsoft.com/office/powerpoint/2010/main" val="2914963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4232F7-42BB-47E5-A1A3-2B11F0E597F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40069"/>
            <a:ext cx="12192000" cy="6858000"/>
          </a:xfrm>
          <a:prstGeom prst="rect">
            <a:avLst/>
          </a:prstGeom>
        </p:spPr>
      </p:pic>
      <p:sp>
        <p:nvSpPr>
          <p:cNvPr id="2" name="Title 1">
            <a:extLst>
              <a:ext uri="{FF2B5EF4-FFF2-40B4-BE49-F238E27FC236}">
                <a16:creationId xmlns:a16="http://schemas.microsoft.com/office/drawing/2014/main" id="{61BBB73A-1D9A-0B40-812F-E7B3C0CE8929}"/>
              </a:ext>
            </a:extLst>
          </p:cNvPr>
          <p:cNvSpPr>
            <a:spLocks noGrp="1"/>
          </p:cNvSpPr>
          <p:nvPr>
            <p:ph type="ctrTitle" hasCustomPrompt="1"/>
          </p:nvPr>
        </p:nvSpPr>
        <p:spPr>
          <a:xfrm>
            <a:off x="5192779" y="1146765"/>
            <a:ext cx="6370257" cy="1307403"/>
          </a:xfrm>
          <a:prstGeom prst="rect">
            <a:avLst/>
          </a:prstGeom>
        </p:spPr>
        <p:txBody>
          <a:bodyPr anchor="b">
            <a:normAutofit/>
          </a:bodyPr>
          <a:lstStyle>
            <a:lvl1pPr algn="r">
              <a:defRPr sz="4000" baseline="0">
                <a:solidFill>
                  <a:schemeClr val="bg1"/>
                </a:solidFill>
              </a:defRPr>
            </a:lvl1pPr>
          </a:lstStyle>
          <a:p>
            <a:r>
              <a:rPr lang="en-US" dirty="0"/>
              <a:t>Presentation Title – Line 1</a:t>
            </a:r>
            <a:br>
              <a:rPr lang="en-US" dirty="0"/>
            </a:br>
            <a:r>
              <a:rPr lang="en-US" dirty="0"/>
              <a:t>Line 2 for a longer title if needed</a:t>
            </a:r>
          </a:p>
        </p:txBody>
      </p:sp>
      <p:sp>
        <p:nvSpPr>
          <p:cNvPr id="3" name="Subtitle 2">
            <a:extLst>
              <a:ext uri="{FF2B5EF4-FFF2-40B4-BE49-F238E27FC236}">
                <a16:creationId xmlns:a16="http://schemas.microsoft.com/office/drawing/2014/main" id="{4D1BA2DF-E569-3F47-9756-5605F68DD607}"/>
              </a:ext>
            </a:extLst>
          </p:cNvPr>
          <p:cNvSpPr>
            <a:spLocks noGrp="1"/>
          </p:cNvSpPr>
          <p:nvPr>
            <p:ph type="subTitle" idx="1" hasCustomPrompt="1"/>
          </p:nvPr>
        </p:nvSpPr>
        <p:spPr>
          <a:xfrm>
            <a:off x="6295712" y="4115863"/>
            <a:ext cx="5267324" cy="1307402"/>
          </a:xfrm>
        </p:spPr>
        <p:txBody>
          <a:bodyPr>
            <a:normAutofit/>
          </a:bodyPr>
          <a:lstStyle>
            <a:lvl1pPr marL="0" indent="0" algn="r">
              <a:buNone/>
              <a:defRPr sz="2400" i="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Jane Q. Presenter, </a:t>
            </a:r>
            <a:br>
              <a:rPr lang="en-US" dirty="0"/>
            </a:br>
            <a:r>
              <a:rPr lang="en-US" dirty="0"/>
              <a:t>Vice Dean for Department of Research</a:t>
            </a:r>
          </a:p>
        </p:txBody>
      </p:sp>
      <p:pic>
        <p:nvPicPr>
          <p:cNvPr id="7" name="Picture 6">
            <a:extLst>
              <a:ext uri="{FF2B5EF4-FFF2-40B4-BE49-F238E27FC236}">
                <a16:creationId xmlns:a16="http://schemas.microsoft.com/office/drawing/2014/main" id="{9AD3345C-311A-4F6E-8653-83698F26C2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098" y="5506789"/>
            <a:ext cx="4345165" cy="1409599"/>
          </a:xfrm>
          <a:prstGeom prst="rect">
            <a:avLst/>
          </a:prstGeom>
        </p:spPr>
      </p:pic>
      <p:sp>
        <p:nvSpPr>
          <p:cNvPr id="9" name="Rectangle 8">
            <a:extLst>
              <a:ext uri="{FF2B5EF4-FFF2-40B4-BE49-F238E27FC236}">
                <a16:creationId xmlns:a16="http://schemas.microsoft.com/office/drawing/2014/main" id="{70D21693-2D97-B341-9A10-A738BFB4E999}"/>
              </a:ext>
            </a:extLst>
          </p:cNvPr>
          <p:cNvSpPr/>
          <p:nvPr userDrawn="1"/>
        </p:nvSpPr>
        <p:spPr>
          <a:xfrm>
            <a:off x="0" y="5517931"/>
            <a:ext cx="12192000" cy="1340069"/>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972D909-1DB9-47A7-A322-E89C00E91B7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9008" y="5449391"/>
            <a:ext cx="3627098" cy="1474046"/>
          </a:xfrm>
          <a:prstGeom prst="rect">
            <a:avLst/>
          </a:prstGeom>
        </p:spPr>
      </p:pic>
      <p:sp>
        <p:nvSpPr>
          <p:cNvPr id="17" name="TextBox 16">
            <a:extLst>
              <a:ext uri="{FF2B5EF4-FFF2-40B4-BE49-F238E27FC236}">
                <a16:creationId xmlns:a16="http://schemas.microsoft.com/office/drawing/2014/main" id="{B911226A-E6F8-4BDB-9EDF-82C82ECEA621}"/>
              </a:ext>
            </a:extLst>
          </p:cNvPr>
          <p:cNvSpPr txBox="1"/>
          <p:nvPr userDrawn="1"/>
        </p:nvSpPr>
        <p:spPr>
          <a:xfrm>
            <a:off x="9394450" y="6284404"/>
            <a:ext cx="2724150" cy="338554"/>
          </a:xfrm>
          <a:prstGeom prst="rect">
            <a:avLst/>
          </a:prstGeom>
          <a:noFill/>
        </p:spPr>
        <p:txBody>
          <a:bodyPr wrap="square" rtlCol="0">
            <a:spAutoFit/>
          </a:bodyPr>
          <a:lstStyle/>
          <a:p>
            <a:pPr algn="ctr"/>
            <a:r>
              <a:rPr lang="en-US" sz="1600" dirty="0">
                <a:solidFill>
                  <a:schemeClr val="bg1"/>
                </a:solidFill>
              </a:rPr>
              <a:t>research.psu.edu</a:t>
            </a:r>
          </a:p>
        </p:txBody>
      </p:sp>
      <p:sp>
        <p:nvSpPr>
          <p:cNvPr id="11" name="TextBox 10">
            <a:extLst>
              <a:ext uri="{FF2B5EF4-FFF2-40B4-BE49-F238E27FC236}">
                <a16:creationId xmlns:a16="http://schemas.microsoft.com/office/drawing/2014/main" id="{EEE9BA52-E384-4EE8-B9B2-67860F2A2670}"/>
              </a:ext>
            </a:extLst>
          </p:cNvPr>
          <p:cNvSpPr txBox="1"/>
          <p:nvPr userDrawn="1"/>
        </p:nvSpPr>
        <p:spPr>
          <a:xfrm>
            <a:off x="5748338" y="6469850"/>
            <a:ext cx="762000" cy="276999"/>
          </a:xfrm>
          <a:prstGeom prst="rect">
            <a:avLst/>
          </a:prstGeom>
          <a:noFill/>
        </p:spPr>
        <p:txBody>
          <a:bodyPr wrap="square" rtlCol="0">
            <a:spAutoFit/>
          </a:bodyPr>
          <a:lstStyle/>
          <a:p>
            <a:pPr algn="ctr"/>
            <a:fld id="{78F00B3B-6B25-4BA9-B91D-1F616905ECCE}" type="slidenum">
              <a:rPr lang="en-US" sz="1200" smtClean="0">
                <a:solidFill>
                  <a:schemeClr val="bg1"/>
                </a:solidFill>
              </a:rPr>
              <a:pPr algn="ctr"/>
              <a:t>‹#›</a:t>
            </a:fld>
            <a:endParaRPr lang="en-US" dirty="0">
              <a:solidFill>
                <a:schemeClr val="bg1"/>
              </a:solidFill>
            </a:endParaRPr>
          </a:p>
        </p:txBody>
      </p:sp>
    </p:spTree>
    <p:extLst>
      <p:ext uri="{BB962C8B-B14F-4D97-AF65-F5344CB8AC3E}">
        <p14:creationId xmlns:p14="http://schemas.microsoft.com/office/powerpoint/2010/main" val="3546563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06700B-849C-48D6-B12D-EE4BF6B9DF5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6" name="Title 5">
            <a:extLst>
              <a:ext uri="{FF2B5EF4-FFF2-40B4-BE49-F238E27FC236}">
                <a16:creationId xmlns:a16="http://schemas.microsoft.com/office/drawing/2014/main" id="{8ECD6F0D-2556-034A-973E-93D486D59CF4}"/>
              </a:ext>
            </a:extLst>
          </p:cNvPr>
          <p:cNvSpPr>
            <a:spLocks noGrp="1"/>
          </p:cNvSpPr>
          <p:nvPr>
            <p:ph type="title"/>
          </p:nvPr>
        </p:nvSpPr>
        <p:spPr>
          <a:xfrm>
            <a:off x="838200" y="787180"/>
            <a:ext cx="10515600" cy="620202"/>
          </a:xfrm>
          <a:prstGeom prst="rect">
            <a:avLst/>
          </a:prstGeom>
        </p:spPr>
        <p:txBody>
          <a:bodyPr/>
          <a:lstStyle>
            <a:lvl1pPr>
              <a:defRPr baseline="0">
                <a:solidFill>
                  <a:schemeClr val="bg1"/>
                </a:solidFill>
              </a:defRPr>
            </a:lvl1pPr>
          </a:lstStyle>
          <a:p>
            <a:r>
              <a:rPr lang="en-US" dirty="0"/>
              <a:t>Click to edit Master title style</a:t>
            </a:r>
          </a:p>
        </p:txBody>
      </p:sp>
      <p:sp>
        <p:nvSpPr>
          <p:cNvPr id="12" name="Text Placeholder 11">
            <a:extLst>
              <a:ext uri="{FF2B5EF4-FFF2-40B4-BE49-F238E27FC236}">
                <a16:creationId xmlns:a16="http://schemas.microsoft.com/office/drawing/2014/main" id="{93504DB4-746B-E749-A0E3-B97103A9D31A}"/>
              </a:ext>
            </a:extLst>
          </p:cNvPr>
          <p:cNvSpPr>
            <a:spLocks noGrp="1"/>
          </p:cNvSpPr>
          <p:nvPr>
            <p:ph type="body" sz="quarter" idx="12"/>
          </p:nvPr>
        </p:nvSpPr>
        <p:spPr>
          <a:xfrm>
            <a:off x="838200" y="1527175"/>
            <a:ext cx="10515600" cy="4157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47DBB397-9D3C-734E-A021-677341C2E952}"/>
              </a:ext>
            </a:extLst>
          </p:cNvPr>
          <p:cNvSpPr/>
          <p:nvPr userDrawn="1"/>
        </p:nvSpPr>
        <p:spPr>
          <a:xfrm>
            <a:off x="0" y="6071352"/>
            <a:ext cx="12192000" cy="786647"/>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FB4B560-CB1C-4F4A-9B34-93A03C612C7E}"/>
              </a:ext>
            </a:extLst>
          </p:cNvPr>
          <p:cNvSpPr txBox="1"/>
          <p:nvPr userDrawn="1"/>
        </p:nvSpPr>
        <p:spPr>
          <a:xfrm>
            <a:off x="9229725" y="6463089"/>
            <a:ext cx="2724150" cy="307777"/>
          </a:xfrm>
          <a:prstGeom prst="rect">
            <a:avLst/>
          </a:prstGeom>
          <a:noFill/>
        </p:spPr>
        <p:txBody>
          <a:bodyPr wrap="square" rtlCol="0">
            <a:spAutoFit/>
          </a:bodyPr>
          <a:lstStyle/>
          <a:p>
            <a:pPr algn="r"/>
            <a:r>
              <a:rPr lang="en-US" sz="1400" dirty="0">
                <a:solidFill>
                  <a:schemeClr val="bg1"/>
                </a:solidFill>
              </a:rPr>
              <a:t>research.psu.edu</a:t>
            </a:r>
          </a:p>
        </p:txBody>
      </p:sp>
      <p:sp>
        <p:nvSpPr>
          <p:cNvPr id="5" name="TextBox 4">
            <a:extLst>
              <a:ext uri="{FF2B5EF4-FFF2-40B4-BE49-F238E27FC236}">
                <a16:creationId xmlns:a16="http://schemas.microsoft.com/office/drawing/2014/main" id="{FB1E0169-8452-4682-840D-7349910EFE23}"/>
              </a:ext>
            </a:extLst>
          </p:cNvPr>
          <p:cNvSpPr txBox="1"/>
          <p:nvPr userDrawn="1"/>
        </p:nvSpPr>
        <p:spPr>
          <a:xfrm>
            <a:off x="5748338" y="6469850"/>
            <a:ext cx="762000" cy="276999"/>
          </a:xfrm>
          <a:prstGeom prst="rect">
            <a:avLst/>
          </a:prstGeom>
          <a:noFill/>
        </p:spPr>
        <p:txBody>
          <a:bodyPr wrap="square" rtlCol="0">
            <a:spAutoFit/>
          </a:bodyPr>
          <a:lstStyle/>
          <a:p>
            <a:pPr algn="ctr"/>
            <a:fld id="{78F00B3B-6B25-4BA9-B91D-1F616905ECCE}" type="slidenum">
              <a:rPr lang="en-US" sz="1200" smtClean="0">
                <a:solidFill>
                  <a:schemeClr val="bg1"/>
                </a:solidFill>
              </a:rPr>
              <a:pPr algn="ctr"/>
              <a:t>‹#›</a:t>
            </a:fld>
            <a:endParaRPr lang="en-US" dirty="0">
              <a:solidFill>
                <a:schemeClr val="bg1"/>
              </a:solidFill>
            </a:endParaRPr>
          </a:p>
        </p:txBody>
      </p:sp>
      <p:pic>
        <p:nvPicPr>
          <p:cNvPr id="9" name="Picture 8">
            <a:extLst>
              <a:ext uri="{FF2B5EF4-FFF2-40B4-BE49-F238E27FC236}">
                <a16:creationId xmlns:a16="http://schemas.microsoft.com/office/drawing/2014/main" id="{9A430157-9786-4832-A971-FA5873003E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6317" y="5919107"/>
            <a:ext cx="2594528" cy="1054411"/>
          </a:xfrm>
          <a:prstGeom prst="rect">
            <a:avLst/>
          </a:prstGeom>
        </p:spPr>
      </p:pic>
    </p:spTree>
    <p:extLst>
      <p:ext uri="{BB962C8B-B14F-4D97-AF65-F5344CB8AC3E}">
        <p14:creationId xmlns:p14="http://schemas.microsoft.com/office/powerpoint/2010/main" val="3821370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7C4A86B-1339-4D74-9375-B4DDC7C357B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BBB73A-1D9A-0B40-812F-E7B3C0CE8929}"/>
              </a:ext>
            </a:extLst>
          </p:cNvPr>
          <p:cNvSpPr>
            <a:spLocks noGrp="1"/>
          </p:cNvSpPr>
          <p:nvPr>
            <p:ph type="ctrTitle" hasCustomPrompt="1"/>
          </p:nvPr>
        </p:nvSpPr>
        <p:spPr>
          <a:xfrm>
            <a:off x="603123" y="1124712"/>
            <a:ext cx="6370257" cy="1307403"/>
          </a:xfrm>
          <a:prstGeom prst="rect">
            <a:avLst/>
          </a:prstGeom>
        </p:spPr>
        <p:txBody>
          <a:bodyPr anchor="b">
            <a:normAutofit/>
          </a:bodyPr>
          <a:lstStyle>
            <a:lvl1pPr algn="l">
              <a:defRPr sz="4000" baseline="0">
                <a:solidFill>
                  <a:schemeClr val="bg1"/>
                </a:solidFill>
              </a:defRPr>
            </a:lvl1pPr>
          </a:lstStyle>
          <a:p>
            <a:r>
              <a:rPr lang="en-US" dirty="0"/>
              <a:t>Presentation Title – Line 1</a:t>
            </a:r>
            <a:br>
              <a:rPr lang="en-US" dirty="0"/>
            </a:br>
            <a:r>
              <a:rPr lang="en-US" dirty="0"/>
              <a:t>Line 2 for a longer title if needed</a:t>
            </a:r>
          </a:p>
        </p:txBody>
      </p:sp>
      <p:sp>
        <p:nvSpPr>
          <p:cNvPr id="3" name="Subtitle 2">
            <a:extLst>
              <a:ext uri="{FF2B5EF4-FFF2-40B4-BE49-F238E27FC236}">
                <a16:creationId xmlns:a16="http://schemas.microsoft.com/office/drawing/2014/main" id="{4D1BA2DF-E569-3F47-9756-5605F68DD607}"/>
              </a:ext>
            </a:extLst>
          </p:cNvPr>
          <p:cNvSpPr>
            <a:spLocks noGrp="1"/>
          </p:cNvSpPr>
          <p:nvPr>
            <p:ph type="subTitle" idx="1" hasCustomPrompt="1"/>
          </p:nvPr>
        </p:nvSpPr>
        <p:spPr>
          <a:xfrm>
            <a:off x="603124" y="3129691"/>
            <a:ext cx="5267324" cy="1307402"/>
          </a:xfrm>
        </p:spPr>
        <p:txBody>
          <a:bodyPr>
            <a:normAutofit/>
          </a:bodyPr>
          <a:lstStyle>
            <a:lvl1pPr marL="0" indent="0" algn="l">
              <a:buNone/>
              <a:defRPr sz="2400" i="1" baseline="0">
                <a:solidFill>
                  <a:schemeClr val="bg2">
                    <a:lumMod val="9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Jane Q. Presenter, </a:t>
            </a:r>
            <a:br>
              <a:rPr lang="en-US" dirty="0"/>
            </a:br>
            <a:r>
              <a:rPr lang="en-US" dirty="0"/>
              <a:t>Vice Dean for Department of Research</a:t>
            </a:r>
          </a:p>
        </p:txBody>
      </p:sp>
    </p:spTree>
    <p:extLst>
      <p:ext uri="{BB962C8B-B14F-4D97-AF65-F5344CB8AC3E}">
        <p14:creationId xmlns:p14="http://schemas.microsoft.com/office/powerpoint/2010/main" val="1263734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236B63-6C45-4A9E-9216-2558E51026C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8ECD6F0D-2556-034A-973E-93D486D59CF4}"/>
              </a:ext>
            </a:extLst>
          </p:cNvPr>
          <p:cNvSpPr>
            <a:spLocks noGrp="1"/>
          </p:cNvSpPr>
          <p:nvPr>
            <p:ph type="title"/>
          </p:nvPr>
        </p:nvSpPr>
        <p:spPr>
          <a:xfrm>
            <a:off x="838200" y="787180"/>
            <a:ext cx="10515600" cy="620202"/>
          </a:xfrm>
          <a:prstGeom prst="rect">
            <a:avLst/>
          </a:prstGeom>
        </p:spPr>
        <p:txBody>
          <a:bodyPr/>
          <a:lstStyle>
            <a:lvl1pPr>
              <a:defRPr baseline="0">
                <a:solidFill>
                  <a:schemeClr val="bg1"/>
                </a:solidFill>
              </a:defRPr>
            </a:lvl1pPr>
          </a:lstStyle>
          <a:p>
            <a:r>
              <a:rPr lang="en-US" dirty="0"/>
              <a:t>Click to edit Master title style</a:t>
            </a:r>
          </a:p>
        </p:txBody>
      </p:sp>
      <p:sp>
        <p:nvSpPr>
          <p:cNvPr id="12" name="Text Placeholder 11">
            <a:extLst>
              <a:ext uri="{FF2B5EF4-FFF2-40B4-BE49-F238E27FC236}">
                <a16:creationId xmlns:a16="http://schemas.microsoft.com/office/drawing/2014/main" id="{93504DB4-746B-E749-A0E3-B97103A9D31A}"/>
              </a:ext>
            </a:extLst>
          </p:cNvPr>
          <p:cNvSpPr>
            <a:spLocks noGrp="1"/>
          </p:cNvSpPr>
          <p:nvPr>
            <p:ph type="body" sz="quarter" idx="12"/>
          </p:nvPr>
        </p:nvSpPr>
        <p:spPr>
          <a:xfrm>
            <a:off x="838200" y="1527175"/>
            <a:ext cx="10515600" cy="4157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47DBB397-9D3C-734E-A021-677341C2E952}"/>
              </a:ext>
            </a:extLst>
          </p:cNvPr>
          <p:cNvSpPr/>
          <p:nvPr userDrawn="1"/>
        </p:nvSpPr>
        <p:spPr>
          <a:xfrm>
            <a:off x="0" y="6071352"/>
            <a:ext cx="12192000" cy="786647"/>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FB4B560-CB1C-4F4A-9B34-93A03C612C7E}"/>
              </a:ext>
            </a:extLst>
          </p:cNvPr>
          <p:cNvSpPr txBox="1"/>
          <p:nvPr userDrawn="1"/>
        </p:nvSpPr>
        <p:spPr>
          <a:xfrm>
            <a:off x="9229725" y="6463089"/>
            <a:ext cx="2724150" cy="307777"/>
          </a:xfrm>
          <a:prstGeom prst="rect">
            <a:avLst/>
          </a:prstGeom>
          <a:noFill/>
        </p:spPr>
        <p:txBody>
          <a:bodyPr wrap="square" rtlCol="0">
            <a:spAutoFit/>
          </a:bodyPr>
          <a:lstStyle/>
          <a:p>
            <a:pPr algn="r"/>
            <a:r>
              <a:rPr lang="en-US" sz="1400" dirty="0">
                <a:solidFill>
                  <a:schemeClr val="bg1"/>
                </a:solidFill>
              </a:rPr>
              <a:t>research.psu.edu</a:t>
            </a:r>
          </a:p>
        </p:txBody>
      </p:sp>
      <p:sp>
        <p:nvSpPr>
          <p:cNvPr id="5" name="TextBox 4">
            <a:extLst>
              <a:ext uri="{FF2B5EF4-FFF2-40B4-BE49-F238E27FC236}">
                <a16:creationId xmlns:a16="http://schemas.microsoft.com/office/drawing/2014/main" id="{FB1E0169-8452-4682-840D-7349910EFE23}"/>
              </a:ext>
            </a:extLst>
          </p:cNvPr>
          <p:cNvSpPr txBox="1"/>
          <p:nvPr userDrawn="1"/>
        </p:nvSpPr>
        <p:spPr>
          <a:xfrm>
            <a:off x="5748338" y="6469850"/>
            <a:ext cx="762000" cy="276999"/>
          </a:xfrm>
          <a:prstGeom prst="rect">
            <a:avLst/>
          </a:prstGeom>
          <a:noFill/>
        </p:spPr>
        <p:txBody>
          <a:bodyPr wrap="square" rtlCol="0">
            <a:spAutoFit/>
          </a:bodyPr>
          <a:lstStyle/>
          <a:p>
            <a:pPr algn="ctr"/>
            <a:fld id="{78F00B3B-6B25-4BA9-B91D-1F616905ECCE}" type="slidenum">
              <a:rPr lang="en-US" sz="1200" smtClean="0">
                <a:solidFill>
                  <a:schemeClr val="bg1"/>
                </a:solidFill>
              </a:rPr>
              <a:pPr algn="ctr"/>
              <a:t>‹#›</a:t>
            </a:fld>
            <a:endParaRPr lang="en-US" dirty="0">
              <a:solidFill>
                <a:schemeClr val="bg1"/>
              </a:solidFill>
            </a:endParaRPr>
          </a:p>
        </p:txBody>
      </p:sp>
      <p:pic>
        <p:nvPicPr>
          <p:cNvPr id="9" name="Picture 8">
            <a:extLst>
              <a:ext uri="{FF2B5EF4-FFF2-40B4-BE49-F238E27FC236}">
                <a16:creationId xmlns:a16="http://schemas.microsoft.com/office/drawing/2014/main" id="{45A603BF-1916-4E4F-BAAC-7646BCC620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6317" y="5919107"/>
            <a:ext cx="2594528" cy="1054411"/>
          </a:xfrm>
          <a:prstGeom prst="rect">
            <a:avLst/>
          </a:prstGeom>
        </p:spPr>
      </p:pic>
    </p:spTree>
    <p:extLst>
      <p:ext uri="{BB962C8B-B14F-4D97-AF65-F5344CB8AC3E}">
        <p14:creationId xmlns:p14="http://schemas.microsoft.com/office/powerpoint/2010/main" val="14009796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CD6F0D-2556-034A-973E-93D486D59CF4}"/>
              </a:ext>
            </a:extLst>
          </p:cNvPr>
          <p:cNvSpPr>
            <a:spLocks noGrp="1"/>
          </p:cNvSpPr>
          <p:nvPr>
            <p:ph type="title"/>
          </p:nvPr>
        </p:nvSpPr>
        <p:spPr>
          <a:xfrm>
            <a:off x="838200" y="787180"/>
            <a:ext cx="10515600" cy="620202"/>
          </a:xfrm>
          <a:prstGeom prst="rect">
            <a:avLst/>
          </a:prstGeom>
        </p:spPr>
        <p:txBody>
          <a:bodyPr/>
          <a:lstStyle>
            <a:lvl1pPr>
              <a:defRPr baseline="0">
                <a:solidFill>
                  <a:srgbClr val="041E42"/>
                </a:solidFill>
              </a:defRPr>
            </a:lvl1pPr>
          </a:lstStyle>
          <a:p>
            <a:r>
              <a:rPr lang="en-US" dirty="0"/>
              <a:t>Click to edit Master title style</a:t>
            </a:r>
          </a:p>
        </p:txBody>
      </p:sp>
      <p:sp>
        <p:nvSpPr>
          <p:cNvPr id="12" name="Text Placeholder 11">
            <a:extLst>
              <a:ext uri="{FF2B5EF4-FFF2-40B4-BE49-F238E27FC236}">
                <a16:creationId xmlns:a16="http://schemas.microsoft.com/office/drawing/2014/main" id="{93504DB4-746B-E749-A0E3-B97103A9D31A}"/>
              </a:ext>
            </a:extLst>
          </p:cNvPr>
          <p:cNvSpPr>
            <a:spLocks noGrp="1"/>
          </p:cNvSpPr>
          <p:nvPr>
            <p:ph type="body" sz="quarter" idx="12"/>
          </p:nvPr>
        </p:nvSpPr>
        <p:spPr>
          <a:xfrm>
            <a:off x="838200" y="1527175"/>
            <a:ext cx="10515600" cy="4157188"/>
          </a:xfrm>
        </p:spPr>
        <p:txBody>
          <a:bodyPr/>
          <a:lstStyle>
            <a:lvl1pPr>
              <a:defRPr>
                <a:solidFill>
                  <a:srgbClr val="041E42"/>
                </a:solidFill>
              </a:defRPr>
            </a:lvl1pPr>
            <a:lvl2pPr>
              <a:defRPr>
                <a:solidFill>
                  <a:srgbClr val="041E42"/>
                </a:solidFill>
              </a:defRPr>
            </a:lvl2pPr>
            <a:lvl3pPr>
              <a:defRPr>
                <a:solidFill>
                  <a:srgbClr val="041E42"/>
                </a:solidFill>
              </a:defRPr>
            </a:lvl3pPr>
            <a:lvl4pPr>
              <a:defRPr>
                <a:solidFill>
                  <a:srgbClr val="041E42"/>
                </a:solidFill>
              </a:defRPr>
            </a:lvl4pPr>
            <a:lvl5pPr>
              <a:defRPr>
                <a:solidFill>
                  <a:srgbClr val="041E4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47DBB397-9D3C-734E-A021-677341C2E952}"/>
              </a:ext>
            </a:extLst>
          </p:cNvPr>
          <p:cNvSpPr/>
          <p:nvPr userDrawn="1"/>
        </p:nvSpPr>
        <p:spPr>
          <a:xfrm>
            <a:off x="0" y="6071352"/>
            <a:ext cx="12192000" cy="786647"/>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FB4B560-CB1C-4F4A-9B34-93A03C612C7E}"/>
              </a:ext>
            </a:extLst>
          </p:cNvPr>
          <p:cNvSpPr txBox="1"/>
          <p:nvPr userDrawn="1"/>
        </p:nvSpPr>
        <p:spPr>
          <a:xfrm>
            <a:off x="9229725" y="6463089"/>
            <a:ext cx="2724150" cy="307777"/>
          </a:xfrm>
          <a:prstGeom prst="rect">
            <a:avLst/>
          </a:prstGeom>
          <a:noFill/>
        </p:spPr>
        <p:txBody>
          <a:bodyPr wrap="square" rtlCol="0">
            <a:spAutoFit/>
          </a:bodyPr>
          <a:lstStyle/>
          <a:p>
            <a:pPr algn="r"/>
            <a:r>
              <a:rPr lang="en-US" sz="1400" dirty="0">
                <a:solidFill>
                  <a:schemeClr val="bg1"/>
                </a:solidFill>
              </a:rPr>
              <a:t>research.psu.edu</a:t>
            </a:r>
          </a:p>
        </p:txBody>
      </p:sp>
      <p:sp>
        <p:nvSpPr>
          <p:cNvPr id="5" name="TextBox 4">
            <a:extLst>
              <a:ext uri="{FF2B5EF4-FFF2-40B4-BE49-F238E27FC236}">
                <a16:creationId xmlns:a16="http://schemas.microsoft.com/office/drawing/2014/main" id="{FB1E0169-8452-4682-840D-7349910EFE23}"/>
              </a:ext>
            </a:extLst>
          </p:cNvPr>
          <p:cNvSpPr txBox="1"/>
          <p:nvPr userDrawn="1"/>
        </p:nvSpPr>
        <p:spPr>
          <a:xfrm>
            <a:off x="5748338" y="6469850"/>
            <a:ext cx="762000" cy="276999"/>
          </a:xfrm>
          <a:prstGeom prst="rect">
            <a:avLst/>
          </a:prstGeom>
          <a:noFill/>
        </p:spPr>
        <p:txBody>
          <a:bodyPr wrap="square" rtlCol="0">
            <a:spAutoFit/>
          </a:bodyPr>
          <a:lstStyle/>
          <a:p>
            <a:pPr algn="ctr"/>
            <a:fld id="{78F00B3B-6B25-4BA9-B91D-1F616905ECCE}" type="slidenum">
              <a:rPr lang="en-US" sz="1200" smtClean="0">
                <a:solidFill>
                  <a:schemeClr val="bg1"/>
                </a:solidFill>
              </a:rPr>
              <a:pPr algn="ctr"/>
              <a:t>‹#›</a:t>
            </a:fld>
            <a:endParaRPr lang="en-US" dirty="0">
              <a:solidFill>
                <a:schemeClr val="bg1"/>
              </a:solidFill>
            </a:endParaRPr>
          </a:p>
        </p:txBody>
      </p:sp>
      <p:pic>
        <p:nvPicPr>
          <p:cNvPr id="8" name="Picture 7">
            <a:extLst>
              <a:ext uri="{FF2B5EF4-FFF2-40B4-BE49-F238E27FC236}">
                <a16:creationId xmlns:a16="http://schemas.microsoft.com/office/drawing/2014/main" id="{51D3AE84-B3F2-4278-91D4-10D60EF17D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6317" y="5919107"/>
            <a:ext cx="2594528" cy="1054411"/>
          </a:xfrm>
          <a:prstGeom prst="rect">
            <a:avLst/>
          </a:prstGeom>
        </p:spPr>
      </p:pic>
    </p:spTree>
    <p:extLst>
      <p:ext uri="{BB962C8B-B14F-4D97-AF65-F5344CB8AC3E}">
        <p14:creationId xmlns:p14="http://schemas.microsoft.com/office/powerpoint/2010/main" val="575096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217DB9E-2DDC-4ACD-B1CA-75C46DA2D98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720427"/>
            <a:ext cx="12192000" cy="6858000"/>
          </a:xfrm>
          <a:prstGeom prst="rect">
            <a:avLst/>
          </a:prstGeom>
        </p:spPr>
      </p:pic>
      <p:sp>
        <p:nvSpPr>
          <p:cNvPr id="2" name="Title 1">
            <a:extLst>
              <a:ext uri="{FF2B5EF4-FFF2-40B4-BE49-F238E27FC236}">
                <a16:creationId xmlns:a16="http://schemas.microsoft.com/office/drawing/2014/main" id="{61BBB73A-1D9A-0B40-812F-E7B3C0CE8929}"/>
              </a:ext>
            </a:extLst>
          </p:cNvPr>
          <p:cNvSpPr>
            <a:spLocks noGrp="1"/>
          </p:cNvSpPr>
          <p:nvPr>
            <p:ph type="ctrTitle" hasCustomPrompt="1"/>
          </p:nvPr>
        </p:nvSpPr>
        <p:spPr>
          <a:xfrm>
            <a:off x="5192779" y="466813"/>
            <a:ext cx="6370257" cy="1307403"/>
          </a:xfrm>
          <a:prstGeom prst="rect">
            <a:avLst/>
          </a:prstGeom>
        </p:spPr>
        <p:txBody>
          <a:bodyPr anchor="b">
            <a:normAutofit/>
          </a:bodyPr>
          <a:lstStyle>
            <a:lvl1pPr algn="r">
              <a:defRPr sz="4000" baseline="0">
                <a:solidFill>
                  <a:schemeClr val="bg1"/>
                </a:solidFill>
              </a:defRPr>
            </a:lvl1pPr>
          </a:lstStyle>
          <a:p>
            <a:r>
              <a:rPr lang="en-US" dirty="0"/>
              <a:t>Interdisciplinary Research Institutes</a:t>
            </a:r>
          </a:p>
        </p:txBody>
      </p:sp>
      <p:pic>
        <p:nvPicPr>
          <p:cNvPr id="7" name="Picture 6">
            <a:extLst>
              <a:ext uri="{FF2B5EF4-FFF2-40B4-BE49-F238E27FC236}">
                <a16:creationId xmlns:a16="http://schemas.microsoft.com/office/drawing/2014/main" id="{9AD3345C-311A-4F6E-8653-83698F26C2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098" y="5506789"/>
            <a:ext cx="4345165" cy="1409599"/>
          </a:xfrm>
          <a:prstGeom prst="rect">
            <a:avLst/>
          </a:prstGeom>
        </p:spPr>
      </p:pic>
      <p:sp>
        <p:nvSpPr>
          <p:cNvPr id="9" name="Rectangle 8">
            <a:extLst>
              <a:ext uri="{FF2B5EF4-FFF2-40B4-BE49-F238E27FC236}">
                <a16:creationId xmlns:a16="http://schemas.microsoft.com/office/drawing/2014/main" id="{70D21693-2D97-B341-9A10-A738BFB4E999}"/>
              </a:ext>
            </a:extLst>
          </p:cNvPr>
          <p:cNvSpPr/>
          <p:nvPr userDrawn="1"/>
        </p:nvSpPr>
        <p:spPr>
          <a:xfrm>
            <a:off x="0" y="5517931"/>
            <a:ext cx="12192000" cy="1340069"/>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911226A-E6F8-4BDB-9EDF-82C82ECEA621}"/>
              </a:ext>
            </a:extLst>
          </p:cNvPr>
          <p:cNvSpPr txBox="1"/>
          <p:nvPr userDrawn="1"/>
        </p:nvSpPr>
        <p:spPr>
          <a:xfrm>
            <a:off x="9394450" y="6284404"/>
            <a:ext cx="2724150" cy="338554"/>
          </a:xfrm>
          <a:prstGeom prst="rect">
            <a:avLst/>
          </a:prstGeom>
          <a:noFill/>
        </p:spPr>
        <p:txBody>
          <a:bodyPr wrap="square" rtlCol="0">
            <a:spAutoFit/>
          </a:bodyPr>
          <a:lstStyle/>
          <a:p>
            <a:pPr algn="ctr"/>
            <a:r>
              <a:rPr lang="en-US" sz="1600" dirty="0">
                <a:solidFill>
                  <a:schemeClr val="bg1"/>
                </a:solidFill>
              </a:rPr>
              <a:t>research.psu.edu</a:t>
            </a:r>
          </a:p>
        </p:txBody>
      </p:sp>
      <p:pic>
        <p:nvPicPr>
          <p:cNvPr id="8" name="Picture 7">
            <a:extLst>
              <a:ext uri="{FF2B5EF4-FFF2-40B4-BE49-F238E27FC236}">
                <a16:creationId xmlns:a16="http://schemas.microsoft.com/office/drawing/2014/main" id="{1A833B20-D45F-41C0-806C-2809034989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9008" y="5444231"/>
            <a:ext cx="3530367" cy="1434734"/>
          </a:xfrm>
          <a:prstGeom prst="rect">
            <a:avLst/>
          </a:prstGeom>
        </p:spPr>
      </p:pic>
      <p:sp>
        <p:nvSpPr>
          <p:cNvPr id="11" name="TextBox 10">
            <a:extLst>
              <a:ext uri="{FF2B5EF4-FFF2-40B4-BE49-F238E27FC236}">
                <a16:creationId xmlns:a16="http://schemas.microsoft.com/office/drawing/2014/main" id="{0AEA94C2-8AEF-4BC7-9E78-DDC655DE9E86}"/>
              </a:ext>
            </a:extLst>
          </p:cNvPr>
          <p:cNvSpPr txBox="1"/>
          <p:nvPr userDrawn="1"/>
        </p:nvSpPr>
        <p:spPr>
          <a:xfrm>
            <a:off x="5748338" y="6469850"/>
            <a:ext cx="762000" cy="276999"/>
          </a:xfrm>
          <a:prstGeom prst="rect">
            <a:avLst/>
          </a:prstGeom>
          <a:noFill/>
        </p:spPr>
        <p:txBody>
          <a:bodyPr wrap="square" rtlCol="0">
            <a:spAutoFit/>
          </a:bodyPr>
          <a:lstStyle/>
          <a:p>
            <a:pPr algn="ctr"/>
            <a:fld id="{78F00B3B-6B25-4BA9-B91D-1F616905ECCE}" type="slidenum">
              <a:rPr lang="en-US" sz="1200" smtClean="0">
                <a:solidFill>
                  <a:schemeClr val="bg1"/>
                </a:solidFill>
              </a:rPr>
              <a:pPr algn="ctr"/>
              <a:t>‹#›</a:t>
            </a:fld>
            <a:endParaRPr lang="en-US" dirty="0">
              <a:solidFill>
                <a:schemeClr val="bg1"/>
              </a:solidFill>
            </a:endParaRPr>
          </a:p>
        </p:txBody>
      </p:sp>
    </p:spTree>
    <p:extLst>
      <p:ext uri="{BB962C8B-B14F-4D97-AF65-F5344CB8AC3E}">
        <p14:creationId xmlns:p14="http://schemas.microsoft.com/office/powerpoint/2010/main" val="39813963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6761F9-F009-424D-AC0D-CB24D4312A7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itle 5">
            <a:extLst>
              <a:ext uri="{FF2B5EF4-FFF2-40B4-BE49-F238E27FC236}">
                <a16:creationId xmlns:a16="http://schemas.microsoft.com/office/drawing/2014/main" id="{8ECD6F0D-2556-034A-973E-93D486D59CF4}"/>
              </a:ext>
            </a:extLst>
          </p:cNvPr>
          <p:cNvSpPr>
            <a:spLocks noGrp="1"/>
          </p:cNvSpPr>
          <p:nvPr>
            <p:ph type="title"/>
          </p:nvPr>
        </p:nvSpPr>
        <p:spPr>
          <a:xfrm>
            <a:off x="4742328" y="787180"/>
            <a:ext cx="6611471" cy="620202"/>
          </a:xfrm>
          <a:prstGeom prst="rect">
            <a:avLst/>
          </a:prstGeom>
        </p:spPr>
        <p:txBody>
          <a:bodyPr/>
          <a:lstStyle>
            <a:lvl1pPr>
              <a:defRPr baseline="0">
                <a:solidFill>
                  <a:schemeClr val="bg1"/>
                </a:solidFill>
              </a:defRPr>
            </a:lvl1pPr>
          </a:lstStyle>
          <a:p>
            <a:r>
              <a:rPr lang="en-US" dirty="0"/>
              <a:t>Click to edit Master title style</a:t>
            </a:r>
          </a:p>
        </p:txBody>
      </p:sp>
      <p:sp>
        <p:nvSpPr>
          <p:cNvPr id="12" name="Text Placeholder 11">
            <a:extLst>
              <a:ext uri="{FF2B5EF4-FFF2-40B4-BE49-F238E27FC236}">
                <a16:creationId xmlns:a16="http://schemas.microsoft.com/office/drawing/2014/main" id="{93504DB4-746B-E749-A0E3-B97103A9D31A}"/>
              </a:ext>
            </a:extLst>
          </p:cNvPr>
          <p:cNvSpPr>
            <a:spLocks noGrp="1"/>
          </p:cNvSpPr>
          <p:nvPr>
            <p:ph type="body" sz="quarter" idx="12"/>
          </p:nvPr>
        </p:nvSpPr>
        <p:spPr>
          <a:xfrm>
            <a:off x="4742328" y="1527175"/>
            <a:ext cx="6611472" cy="4157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47DBB397-9D3C-734E-A021-677341C2E952}"/>
              </a:ext>
            </a:extLst>
          </p:cNvPr>
          <p:cNvSpPr/>
          <p:nvPr userDrawn="1"/>
        </p:nvSpPr>
        <p:spPr>
          <a:xfrm>
            <a:off x="0" y="6071352"/>
            <a:ext cx="12192000" cy="786647"/>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06A0A96-FFC6-4AD2-8FA6-D1BD3156CE7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39892" y="502756"/>
            <a:ext cx="4032501" cy="5244360"/>
          </a:xfrm>
          <a:prstGeom prst="rect">
            <a:avLst/>
          </a:prstGeom>
        </p:spPr>
      </p:pic>
      <p:sp>
        <p:nvSpPr>
          <p:cNvPr id="4" name="TextBox 3">
            <a:extLst>
              <a:ext uri="{FF2B5EF4-FFF2-40B4-BE49-F238E27FC236}">
                <a16:creationId xmlns:a16="http://schemas.microsoft.com/office/drawing/2014/main" id="{DFB4B560-CB1C-4F4A-9B34-93A03C612C7E}"/>
              </a:ext>
            </a:extLst>
          </p:cNvPr>
          <p:cNvSpPr txBox="1"/>
          <p:nvPr userDrawn="1"/>
        </p:nvSpPr>
        <p:spPr>
          <a:xfrm>
            <a:off x="9229725" y="6463089"/>
            <a:ext cx="2724150" cy="307777"/>
          </a:xfrm>
          <a:prstGeom prst="rect">
            <a:avLst/>
          </a:prstGeom>
          <a:noFill/>
        </p:spPr>
        <p:txBody>
          <a:bodyPr wrap="square" rtlCol="0">
            <a:spAutoFit/>
          </a:bodyPr>
          <a:lstStyle/>
          <a:p>
            <a:pPr algn="r"/>
            <a:r>
              <a:rPr lang="en-US" sz="1400" dirty="0">
                <a:solidFill>
                  <a:schemeClr val="bg1"/>
                </a:solidFill>
              </a:rPr>
              <a:t>research.psu.edu</a:t>
            </a:r>
          </a:p>
        </p:txBody>
      </p:sp>
      <p:sp>
        <p:nvSpPr>
          <p:cNvPr id="5" name="TextBox 4">
            <a:extLst>
              <a:ext uri="{FF2B5EF4-FFF2-40B4-BE49-F238E27FC236}">
                <a16:creationId xmlns:a16="http://schemas.microsoft.com/office/drawing/2014/main" id="{FB1E0169-8452-4682-840D-7349910EFE23}"/>
              </a:ext>
            </a:extLst>
          </p:cNvPr>
          <p:cNvSpPr txBox="1"/>
          <p:nvPr userDrawn="1"/>
        </p:nvSpPr>
        <p:spPr>
          <a:xfrm>
            <a:off x="5748338" y="6469850"/>
            <a:ext cx="762000" cy="276999"/>
          </a:xfrm>
          <a:prstGeom prst="rect">
            <a:avLst/>
          </a:prstGeom>
          <a:noFill/>
        </p:spPr>
        <p:txBody>
          <a:bodyPr wrap="square" rtlCol="0">
            <a:spAutoFit/>
          </a:bodyPr>
          <a:lstStyle/>
          <a:p>
            <a:pPr algn="ctr"/>
            <a:fld id="{78F00B3B-6B25-4BA9-B91D-1F616905ECCE}" type="slidenum">
              <a:rPr lang="en-US" sz="1200" smtClean="0">
                <a:solidFill>
                  <a:schemeClr val="bg1"/>
                </a:solidFill>
              </a:rPr>
              <a:pPr algn="ctr"/>
              <a:t>‹#›</a:t>
            </a:fld>
            <a:endParaRPr lang="en-US" dirty="0">
              <a:solidFill>
                <a:schemeClr val="bg1"/>
              </a:solidFill>
            </a:endParaRPr>
          </a:p>
        </p:txBody>
      </p:sp>
      <p:pic>
        <p:nvPicPr>
          <p:cNvPr id="13" name="Picture 12">
            <a:extLst>
              <a:ext uri="{FF2B5EF4-FFF2-40B4-BE49-F238E27FC236}">
                <a16:creationId xmlns:a16="http://schemas.microsoft.com/office/drawing/2014/main" id="{AB4634D9-2D1C-402C-B0FB-E15E5D4B50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6317" y="5919107"/>
            <a:ext cx="2594528" cy="1054411"/>
          </a:xfrm>
          <a:prstGeom prst="rect">
            <a:avLst/>
          </a:prstGeom>
        </p:spPr>
      </p:pic>
    </p:spTree>
    <p:extLst>
      <p:ext uri="{BB962C8B-B14F-4D97-AF65-F5344CB8AC3E}">
        <p14:creationId xmlns:p14="http://schemas.microsoft.com/office/powerpoint/2010/main" val="21755148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Nav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760D7-B473-B940-BB52-4F215DBE26C4}"/>
              </a:ext>
            </a:extLst>
          </p:cNvPr>
          <p:cNvSpPr>
            <a:spLocks noGrp="1"/>
          </p:cNvSpPr>
          <p:nvPr>
            <p:ph type="title" hasCustomPrompt="1"/>
          </p:nvPr>
        </p:nvSpPr>
        <p:spPr>
          <a:xfrm>
            <a:off x="831850" y="1434435"/>
            <a:ext cx="10515600" cy="540481"/>
          </a:xfrm>
          <a:prstGeom prst="rect">
            <a:avLst/>
          </a:prstGeom>
        </p:spPr>
        <p:txBody>
          <a:bodyPr anchor="b">
            <a:noAutofit/>
          </a:bodyPr>
          <a:lstStyle>
            <a:lvl1pPr>
              <a:defRPr sz="4000" baseline="0">
                <a:solidFill>
                  <a:srgbClr val="041E42"/>
                </a:solidFill>
              </a:defRPr>
            </a:lvl1pPr>
          </a:lstStyle>
          <a:p>
            <a:r>
              <a:rPr lang="en-US" dirty="0"/>
              <a:t>Title of new section</a:t>
            </a:r>
          </a:p>
        </p:txBody>
      </p:sp>
      <p:sp>
        <p:nvSpPr>
          <p:cNvPr id="3" name="Text Placeholder 2">
            <a:extLst>
              <a:ext uri="{FF2B5EF4-FFF2-40B4-BE49-F238E27FC236}">
                <a16:creationId xmlns:a16="http://schemas.microsoft.com/office/drawing/2014/main" id="{F0171C3E-21D7-0345-9EE2-9CE1F3CF0195}"/>
              </a:ext>
            </a:extLst>
          </p:cNvPr>
          <p:cNvSpPr>
            <a:spLocks noGrp="1"/>
          </p:cNvSpPr>
          <p:nvPr>
            <p:ph type="body" idx="1"/>
          </p:nvPr>
        </p:nvSpPr>
        <p:spPr>
          <a:xfrm>
            <a:off x="831850" y="1993213"/>
            <a:ext cx="10515600" cy="945264"/>
          </a:xfrm>
        </p:spPr>
        <p:txBody>
          <a:bodyPr>
            <a:normAutofit/>
          </a:bodyPr>
          <a:lstStyle>
            <a:lvl1pPr marL="0" indent="0">
              <a:buNone/>
              <a:defRPr sz="2800" baseline="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Rectangle 3">
            <a:extLst>
              <a:ext uri="{FF2B5EF4-FFF2-40B4-BE49-F238E27FC236}">
                <a16:creationId xmlns:a16="http://schemas.microsoft.com/office/drawing/2014/main" id="{C4D92BDD-D388-874A-90F8-43BCD6BEAD2E}"/>
              </a:ext>
            </a:extLst>
          </p:cNvPr>
          <p:cNvSpPr/>
          <p:nvPr userDrawn="1"/>
        </p:nvSpPr>
        <p:spPr>
          <a:xfrm>
            <a:off x="0" y="3692627"/>
            <a:ext cx="12192000" cy="3603523"/>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8111063-FD39-416B-867E-C114E5705C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4721" y="48802"/>
            <a:ext cx="3421388" cy="1367336"/>
          </a:xfrm>
          <a:prstGeom prst="rect">
            <a:avLst/>
          </a:prstGeom>
        </p:spPr>
      </p:pic>
      <p:sp>
        <p:nvSpPr>
          <p:cNvPr id="6" name="TextBox 5">
            <a:extLst>
              <a:ext uri="{FF2B5EF4-FFF2-40B4-BE49-F238E27FC236}">
                <a16:creationId xmlns:a16="http://schemas.microsoft.com/office/drawing/2014/main" id="{34A5A050-F767-4C8E-95E0-ACB8F124CF9E}"/>
              </a:ext>
            </a:extLst>
          </p:cNvPr>
          <p:cNvSpPr txBox="1"/>
          <p:nvPr userDrawn="1"/>
        </p:nvSpPr>
        <p:spPr>
          <a:xfrm>
            <a:off x="5748338" y="6469850"/>
            <a:ext cx="762000" cy="276999"/>
          </a:xfrm>
          <a:prstGeom prst="rect">
            <a:avLst/>
          </a:prstGeom>
          <a:noFill/>
        </p:spPr>
        <p:txBody>
          <a:bodyPr wrap="square" rtlCol="0">
            <a:spAutoFit/>
          </a:bodyPr>
          <a:lstStyle/>
          <a:p>
            <a:pPr algn="ctr"/>
            <a:fld id="{78F00B3B-6B25-4BA9-B91D-1F616905ECCE}" type="slidenum">
              <a:rPr lang="en-US" sz="1200" smtClean="0">
                <a:solidFill>
                  <a:schemeClr val="bg1"/>
                </a:solidFill>
              </a:rPr>
              <a:pPr algn="ctr"/>
              <a:t>‹#›</a:t>
            </a:fld>
            <a:endParaRPr lang="en-US" dirty="0">
              <a:solidFill>
                <a:schemeClr val="bg1"/>
              </a:solidFill>
            </a:endParaRPr>
          </a:p>
        </p:txBody>
      </p:sp>
    </p:spTree>
    <p:extLst>
      <p:ext uri="{BB962C8B-B14F-4D97-AF65-F5344CB8AC3E}">
        <p14:creationId xmlns:p14="http://schemas.microsoft.com/office/powerpoint/2010/main" val="827243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ection Header--Nav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53737D-92D5-4385-B23B-25FCA928322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2191998" cy="6857999"/>
          </a:xfrm>
          <a:prstGeom prst="rect">
            <a:avLst/>
          </a:prstGeom>
        </p:spPr>
      </p:pic>
      <p:sp>
        <p:nvSpPr>
          <p:cNvPr id="2" name="Title 1">
            <a:extLst>
              <a:ext uri="{FF2B5EF4-FFF2-40B4-BE49-F238E27FC236}">
                <a16:creationId xmlns:a16="http://schemas.microsoft.com/office/drawing/2014/main" id="{1A7760D7-B473-B940-BB52-4F215DBE26C4}"/>
              </a:ext>
            </a:extLst>
          </p:cNvPr>
          <p:cNvSpPr>
            <a:spLocks noGrp="1"/>
          </p:cNvSpPr>
          <p:nvPr>
            <p:ph type="title" hasCustomPrompt="1"/>
          </p:nvPr>
        </p:nvSpPr>
        <p:spPr>
          <a:xfrm>
            <a:off x="831850" y="1434435"/>
            <a:ext cx="10515600" cy="540481"/>
          </a:xfrm>
          <a:prstGeom prst="rect">
            <a:avLst/>
          </a:prstGeom>
        </p:spPr>
        <p:txBody>
          <a:bodyPr anchor="b">
            <a:noAutofit/>
          </a:bodyPr>
          <a:lstStyle>
            <a:lvl1pPr>
              <a:defRPr sz="4000" baseline="0">
                <a:solidFill>
                  <a:schemeClr val="bg1"/>
                </a:solidFill>
              </a:defRPr>
            </a:lvl1pPr>
          </a:lstStyle>
          <a:p>
            <a:r>
              <a:rPr lang="en-US" dirty="0"/>
              <a:t>Title of new section</a:t>
            </a:r>
          </a:p>
        </p:txBody>
      </p:sp>
      <p:sp>
        <p:nvSpPr>
          <p:cNvPr id="3" name="Text Placeholder 2">
            <a:extLst>
              <a:ext uri="{FF2B5EF4-FFF2-40B4-BE49-F238E27FC236}">
                <a16:creationId xmlns:a16="http://schemas.microsoft.com/office/drawing/2014/main" id="{F0171C3E-21D7-0345-9EE2-9CE1F3CF0195}"/>
              </a:ext>
            </a:extLst>
          </p:cNvPr>
          <p:cNvSpPr>
            <a:spLocks noGrp="1"/>
          </p:cNvSpPr>
          <p:nvPr>
            <p:ph type="body" idx="1"/>
          </p:nvPr>
        </p:nvSpPr>
        <p:spPr>
          <a:xfrm>
            <a:off x="831850" y="1993213"/>
            <a:ext cx="10515600" cy="945264"/>
          </a:xfrm>
        </p:spPr>
        <p:txBody>
          <a:bodyPr>
            <a:normAutofit/>
          </a:bodyPr>
          <a:lstStyle>
            <a:lvl1pPr marL="0" indent="0">
              <a:buNone/>
              <a:defRPr sz="2800" baseline="0">
                <a:solidFill>
                  <a:schemeClr val="bg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Rectangle 3">
            <a:extLst>
              <a:ext uri="{FF2B5EF4-FFF2-40B4-BE49-F238E27FC236}">
                <a16:creationId xmlns:a16="http://schemas.microsoft.com/office/drawing/2014/main" id="{C4D92BDD-D388-874A-90F8-43BCD6BEAD2E}"/>
              </a:ext>
            </a:extLst>
          </p:cNvPr>
          <p:cNvSpPr/>
          <p:nvPr userDrawn="1"/>
        </p:nvSpPr>
        <p:spPr>
          <a:xfrm>
            <a:off x="0" y="3692627"/>
            <a:ext cx="12192000" cy="3603523"/>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AEE6182-C990-449F-8927-25A5D1E4D7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8349" y="7044"/>
            <a:ext cx="3305786" cy="1343465"/>
          </a:xfrm>
          <a:prstGeom prst="rect">
            <a:avLst/>
          </a:prstGeom>
        </p:spPr>
      </p:pic>
      <p:sp>
        <p:nvSpPr>
          <p:cNvPr id="8" name="TextBox 7">
            <a:extLst>
              <a:ext uri="{FF2B5EF4-FFF2-40B4-BE49-F238E27FC236}">
                <a16:creationId xmlns:a16="http://schemas.microsoft.com/office/drawing/2014/main" id="{3620D561-14FD-4D30-BC52-83AA77DE4C1A}"/>
              </a:ext>
            </a:extLst>
          </p:cNvPr>
          <p:cNvSpPr txBox="1"/>
          <p:nvPr userDrawn="1"/>
        </p:nvSpPr>
        <p:spPr>
          <a:xfrm>
            <a:off x="5748338" y="6469850"/>
            <a:ext cx="762000" cy="276999"/>
          </a:xfrm>
          <a:prstGeom prst="rect">
            <a:avLst/>
          </a:prstGeom>
          <a:noFill/>
        </p:spPr>
        <p:txBody>
          <a:bodyPr wrap="square" rtlCol="0">
            <a:spAutoFit/>
          </a:bodyPr>
          <a:lstStyle/>
          <a:p>
            <a:pPr algn="ctr"/>
            <a:fld id="{78F00B3B-6B25-4BA9-B91D-1F616905ECCE}" type="slidenum">
              <a:rPr lang="en-US" sz="1200" smtClean="0">
                <a:solidFill>
                  <a:schemeClr val="bg1"/>
                </a:solidFill>
              </a:rPr>
              <a:pPr algn="ctr"/>
              <a:t>‹#›</a:t>
            </a:fld>
            <a:endParaRPr lang="en-US" dirty="0">
              <a:solidFill>
                <a:schemeClr val="bg1"/>
              </a:solidFill>
            </a:endParaRPr>
          </a:p>
        </p:txBody>
      </p:sp>
    </p:spTree>
    <p:extLst>
      <p:ext uri="{BB962C8B-B14F-4D97-AF65-F5344CB8AC3E}">
        <p14:creationId xmlns:p14="http://schemas.microsoft.com/office/powerpoint/2010/main" val="33106792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Section Header--Nav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14FFDB-3BE3-41AB-A89D-B2EE1BC50BF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A7760D7-B473-B940-BB52-4F215DBE26C4}"/>
              </a:ext>
            </a:extLst>
          </p:cNvPr>
          <p:cNvSpPr>
            <a:spLocks noGrp="1"/>
          </p:cNvSpPr>
          <p:nvPr>
            <p:ph type="title" hasCustomPrompt="1"/>
          </p:nvPr>
        </p:nvSpPr>
        <p:spPr>
          <a:xfrm>
            <a:off x="831850" y="1434435"/>
            <a:ext cx="10515600" cy="540481"/>
          </a:xfrm>
          <a:prstGeom prst="rect">
            <a:avLst/>
          </a:prstGeom>
        </p:spPr>
        <p:txBody>
          <a:bodyPr anchor="b">
            <a:noAutofit/>
          </a:bodyPr>
          <a:lstStyle>
            <a:lvl1pPr>
              <a:defRPr sz="4000" baseline="0">
                <a:solidFill>
                  <a:schemeClr val="bg1"/>
                </a:solidFill>
              </a:defRPr>
            </a:lvl1pPr>
          </a:lstStyle>
          <a:p>
            <a:r>
              <a:rPr lang="en-US" dirty="0"/>
              <a:t>Title of new section</a:t>
            </a:r>
          </a:p>
        </p:txBody>
      </p:sp>
      <p:sp>
        <p:nvSpPr>
          <p:cNvPr id="3" name="Text Placeholder 2">
            <a:extLst>
              <a:ext uri="{FF2B5EF4-FFF2-40B4-BE49-F238E27FC236}">
                <a16:creationId xmlns:a16="http://schemas.microsoft.com/office/drawing/2014/main" id="{F0171C3E-21D7-0345-9EE2-9CE1F3CF0195}"/>
              </a:ext>
            </a:extLst>
          </p:cNvPr>
          <p:cNvSpPr>
            <a:spLocks noGrp="1"/>
          </p:cNvSpPr>
          <p:nvPr>
            <p:ph type="body" idx="1"/>
          </p:nvPr>
        </p:nvSpPr>
        <p:spPr>
          <a:xfrm>
            <a:off x="831850" y="1993213"/>
            <a:ext cx="10515600" cy="945264"/>
          </a:xfrm>
        </p:spPr>
        <p:txBody>
          <a:bodyPr>
            <a:normAutofit/>
          </a:bodyPr>
          <a:lstStyle>
            <a:lvl1pPr marL="0" indent="0">
              <a:buNone/>
              <a:defRPr sz="2800" baseline="0">
                <a:solidFill>
                  <a:schemeClr val="bg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a:extLst>
              <a:ext uri="{FF2B5EF4-FFF2-40B4-BE49-F238E27FC236}">
                <a16:creationId xmlns:a16="http://schemas.microsoft.com/office/drawing/2014/main" id="{B4CE3355-6A35-46A8-8593-D78ABC0C6FB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3259043"/>
            <a:ext cx="12205252" cy="3593782"/>
          </a:xfrm>
          <a:prstGeom prst="rect">
            <a:avLst/>
          </a:prstGeom>
        </p:spPr>
      </p:pic>
      <p:pic>
        <p:nvPicPr>
          <p:cNvPr id="9" name="Picture 8">
            <a:extLst>
              <a:ext uri="{FF2B5EF4-FFF2-40B4-BE49-F238E27FC236}">
                <a16:creationId xmlns:a16="http://schemas.microsoft.com/office/drawing/2014/main" id="{EB2AB214-1DC8-487B-9DE4-135C0AE86A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8349" y="7044"/>
            <a:ext cx="3305786" cy="1343465"/>
          </a:xfrm>
          <a:prstGeom prst="rect">
            <a:avLst/>
          </a:prstGeom>
        </p:spPr>
      </p:pic>
      <p:sp>
        <p:nvSpPr>
          <p:cNvPr id="10" name="TextBox 9">
            <a:extLst>
              <a:ext uri="{FF2B5EF4-FFF2-40B4-BE49-F238E27FC236}">
                <a16:creationId xmlns:a16="http://schemas.microsoft.com/office/drawing/2014/main" id="{A5E2DB9C-4463-42F5-8456-585FB52F35F9}"/>
              </a:ext>
            </a:extLst>
          </p:cNvPr>
          <p:cNvSpPr txBox="1"/>
          <p:nvPr userDrawn="1"/>
        </p:nvSpPr>
        <p:spPr>
          <a:xfrm>
            <a:off x="5748338" y="6469850"/>
            <a:ext cx="762000" cy="276999"/>
          </a:xfrm>
          <a:prstGeom prst="rect">
            <a:avLst/>
          </a:prstGeom>
          <a:noFill/>
        </p:spPr>
        <p:txBody>
          <a:bodyPr wrap="square" rtlCol="0">
            <a:spAutoFit/>
          </a:bodyPr>
          <a:lstStyle/>
          <a:p>
            <a:pPr algn="ctr"/>
            <a:fld id="{78F00B3B-6B25-4BA9-B91D-1F616905ECCE}" type="slidenum">
              <a:rPr lang="en-US" sz="1200" smtClean="0">
                <a:solidFill>
                  <a:schemeClr val="bg1"/>
                </a:solidFill>
              </a:rPr>
              <a:pPr algn="ctr"/>
              <a:t>‹#›</a:t>
            </a:fld>
            <a:endParaRPr lang="en-US" dirty="0">
              <a:solidFill>
                <a:schemeClr val="bg1"/>
              </a:solidFill>
            </a:endParaRPr>
          </a:p>
        </p:txBody>
      </p:sp>
    </p:spTree>
    <p:extLst>
      <p:ext uri="{BB962C8B-B14F-4D97-AF65-F5344CB8AC3E}">
        <p14:creationId xmlns:p14="http://schemas.microsoft.com/office/powerpoint/2010/main" val="27931792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B85929-6229-4ABC-A190-87F219F08B0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BBB73A-1D9A-0B40-812F-E7B3C0CE8929}"/>
              </a:ext>
            </a:extLst>
          </p:cNvPr>
          <p:cNvSpPr>
            <a:spLocks noGrp="1"/>
          </p:cNvSpPr>
          <p:nvPr>
            <p:ph type="ctrTitle" hasCustomPrompt="1"/>
          </p:nvPr>
        </p:nvSpPr>
        <p:spPr>
          <a:xfrm>
            <a:off x="603123" y="1124712"/>
            <a:ext cx="6370257" cy="1307403"/>
          </a:xfrm>
          <a:prstGeom prst="rect">
            <a:avLst/>
          </a:prstGeom>
        </p:spPr>
        <p:txBody>
          <a:bodyPr anchor="b">
            <a:normAutofit/>
          </a:bodyPr>
          <a:lstStyle>
            <a:lvl1pPr algn="l">
              <a:defRPr sz="4000" baseline="0">
                <a:solidFill>
                  <a:schemeClr val="bg1"/>
                </a:solidFill>
              </a:defRPr>
            </a:lvl1pPr>
          </a:lstStyle>
          <a:p>
            <a:r>
              <a:rPr lang="en-US" dirty="0"/>
              <a:t>Thank you</a:t>
            </a:r>
          </a:p>
        </p:txBody>
      </p:sp>
      <p:sp>
        <p:nvSpPr>
          <p:cNvPr id="3" name="Subtitle 2">
            <a:extLst>
              <a:ext uri="{FF2B5EF4-FFF2-40B4-BE49-F238E27FC236}">
                <a16:creationId xmlns:a16="http://schemas.microsoft.com/office/drawing/2014/main" id="{4D1BA2DF-E569-3F47-9756-5605F68DD607}"/>
              </a:ext>
            </a:extLst>
          </p:cNvPr>
          <p:cNvSpPr>
            <a:spLocks noGrp="1"/>
          </p:cNvSpPr>
          <p:nvPr>
            <p:ph type="subTitle" idx="1" hasCustomPrompt="1"/>
          </p:nvPr>
        </p:nvSpPr>
        <p:spPr>
          <a:xfrm>
            <a:off x="603124" y="3129691"/>
            <a:ext cx="5267324" cy="1307402"/>
          </a:xfrm>
        </p:spPr>
        <p:txBody>
          <a:bodyPr>
            <a:normAutofit/>
          </a:bodyPr>
          <a:lstStyle>
            <a:lvl1pPr marL="0" indent="0" algn="l">
              <a:buNone/>
              <a:defRPr sz="2400" i="1" baseline="0">
                <a:solidFill>
                  <a:schemeClr val="bg2">
                    <a:lumMod val="9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Contact information</a:t>
            </a:r>
          </a:p>
        </p:txBody>
      </p:sp>
      <p:pic>
        <p:nvPicPr>
          <p:cNvPr id="7" name="Picture 6">
            <a:extLst>
              <a:ext uri="{FF2B5EF4-FFF2-40B4-BE49-F238E27FC236}">
                <a16:creationId xmlns:a16="http://schemas.microsoft.com/office/drawing/2014/main" id="{9AD3345C-311A-4F6E-8653-83698F26C2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098" y="5506789"/>
            <a:ext cx="4345165" cy="1409599"/>
          </a:xfrm>
          <a:prstGeom prst="rect">
            <a:avLst/>
          </a:prstGeom>
        </p:spPr>
      </p:pic>
      <p:pic>
        <p:nvPicPr>
          <p:cNvPr id="12" name="Picture 11">
            <a:extLst>
              <a:ext uri="{FF2B5EF4-FFF2-40B4-BE49-F238E27FC236}">
                <a16:creationId xmlns:a16="http://schemas.microsoft.com/office/drawing/2014/main" id="{B1E98FD5-4651-42A3-AACF-3E02C4978BA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054"/>
          <a:stretch/>
        </p:blipFill>
        <p:spPr>
          <a:xfrm>
            <a:off x="5112547" y="0"/>
            <a:ext cx="7079453" cy="5517931"/>
          </a:xfrm>
          <a:prstGeom prst="rect">
            <a:avLst/>
          </a:prstGeom>
        </p:spPr>
      </p:pic>
      <p:sp>
        <p:nvSpPr>
          <p:cNvPr id="9" name="Rectangle 8">
            <a:extLst>
              <a:ext uri="{FF2B5EF4-FFF2-40B4-BE49-F238E27FC236}">
                <a16:creationId xmlns:a16="http://schemas.microsoft.com/office/drawing/2014/main" id="{70D21693-2D97-B341-9A10-A738BFB4E999}"/>
              </a:ext>
            </a:extLst>
          </p:cNvPr>
          <p:cNvSpPr/>
          <p:nvPr userDrawn="1"/>
        </p:nvSpPr>
        <p:spPr>
          <a:xfrm>
            <a:off x="0" y="5517931"/>
            <a:ext cx="12192000" cy="1340069"/>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366CFF2-0ED1-484E-A221-C913878488D0}"/>
              </a:ext>
            </a:extLst>
          </p:cNvPr>
          <p:cNvSpPr txBox="1"/>
          <p:nvPr userDrawn="1"/>
        </p:nvSpPr>
        <p:spPr>
          <a:xfrm>
            <a:off x="9734550" y="6227702"/>
            <a:ext cx="2724150" cy="338554"/>
          </a:xfrm>
          <a:prstGeom prst="rect">
            <a:avLst/>
          </a:prstGeom>
          <a:noFill/>
        </p:spPr>
        <p:txBody>
          <a:bodyPr wrap="square" rtlCol="0">
            <a:spAutoFit/>
          </a:bodyPr>
          <a:lstStyle/>
          <a:p>
            <a:pPr algn="ctr"/>
            <a:r>
              <a:rPr lang="en-US" sz="1600" dirty="0">
                <a:solidFill>
                  <a:schemeClr val="bg1"/>
                </a:solidFill>
              </a:rPr>
              <a:t>research.psu.edu</a:t>
            </a:r>
          </a:p>
        </p:txBody>
      </p:sp>
      <p:pic>
        <p:nvPicPr>
          <p:cNvPr id="10" name="Picture 9">
            <a:extLst>
              <a:ext uri="{FF2B5EF4-FFF2-40B4-BE49-F238E27FC236}">
                <a16:creationId xmlns:a16="http://schemas.microsoft.com/office/drawing/2014/main" id="{F4D594A5-51AE-4240-B1D9-45BA7ED6072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97121" y="5402981"/>
            <a:ext cx="3823835" cy="1553999"/>
          </a:xfrm>
          <a:prstGeom prst="rect">
            <a:avLst/>
          </a:prstGeom>
        </p:spPr>
      </p:pic>
      <p:sp>
        <p:nvSpPr>
          <p:cNvPr id="14" name="TextBox 13">
            <a:extLst>
              <a:ext uri="{FF2B5EF4-FFF2-40B4-BE49-F238E27FC236}">
                <a16:creationId xmlns:a16="http://schemas.microsoft.com/office/drawing/2014/main" id="{0D85828B-D93F-4E7E-9464-E7EC0EAF1948}"/>
              </a:ext>
            </a:extLst>
          </p:cNvPr>
          <p:cNvSpPr txBox="1"/>
          <p:nvPr userDrawn="1"/>
        </p:nvSpPr>
        <p:spPr>
          <a:xfrm>
            <a:off x="5748338" y="6469850"/>
            <a:ext cx="762000" cy="276999"/>
          </a:xfrm>
          <a:prstGeom prst="rect">
            <a:avLst/>
          </a:prstGeom>
          <a:noFill/>
        </p:spPr>
        <p:txBody>
          <a:bodyPr wrap="square" rtlCol="0">
            <a:spAutoFit/>
          </a:bodyPr>
          <a:lstStyle/>
          <a:p>
            <a:pPr algn="ctr"/>
            <a:fld id="{78F00B3B-6B25-4BA9-B91D-1F616905ECCE}" type="slidenum">
              <a:rPr lang="en-US" sz="1200" smtClean="0">
                <a:solidFill>
                  <a:schemeClr val="bg1"/>
                </a:solidFill>
              </a:rPr>
              <a:pPr algn="ctr"/>
              <a:t>‹#›</a:t>
            </a:fld>
            <a:endParaRPr lang="en-US" dirty="0">
              <a:solidFill>
                <a:schemeClr val="bg1"/>
              </a:solidFill>
            </a:endParaRPr>
          </a:p>
        </p:txBody>
      </p:sp>
    </p:spTree>
    <p:extLst>
      <p:ext uri="{BB962C8B-B14F-4D97-AF65-F5344CB8AC3E}">
        <p14:creationId xmlns:p14="http://schemas.microsoft.com/office/powerpoint/2010/main" val="522228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4232F7-42BB-47E5-A1A3-2B11F0E597F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40069"/>
            <a:ext cx="12192000" cy="6858000"/>
          </a:xfrm>
          <a:prstGeom prst="rect">
            <a:avLst/>
          </a:prstGeom>
        </p:spPr>
      </p:pic>
      <p:sp>
        <p:nvSpPr>
          <p:cNvPr id="2" name="Title 1">
            <a:extLst>
              <a:ext uri="{FF2B5EF4-FFF2-40B4-BE49-F238E27FC236}">
                <a16:creationId xmlns:a16="http://schemas.microsoft.com/office/drawing/2014/main" id="{61BBB73A-1D9A-0B40-812F-E7B3C0CE8929}"/>
              </a:ext>
            </a:extLst>
          </p:cNvPr>
          <p:cNvSpPr>
            <a:spLocks noGrp="1"/>
          </p:cNvSpPr>
          <p:nvPr>
            <p:ph type="ctrTitle" hasCustomPrompt="1"/>
          </p:nvPr>
        </p:nvSpPr>
        <p:spPr>
          <a:xfrm>
            <a:off x="5192779" y="1146765"/>
            <a:ext cx="6370257" cy="1307403"/>
          </a:xfrm>
          <a:prstGeom prst="rect">
            <a:avLst/>
          </a:prstGeom>
        </p:spPr>
        <p:txBody>
          <a:bodyPr anchor="b">
            <a:normAutofit/>
          </a:bodyPr>
          <a:lstStyle>
            <a:lvl1pPr algn="r">
              <a:defRPr sz="4000" baseline="0">
                <a:solidFill>
                  <a:schemeClr val="bg1"/>
                </a:solidFill>
              </a:defRPr>
            </a:lvl1pPr>
          </a:lstStyle>
          <a:p>
            <a:r>
              <a:rPr lang="en-US" dirty="0"/>
              <a:t>Presentation Title – Line 1</a:t>
            </a:r>
            <a:br>
              <a:rPr lang="en-US" dirty="0"/>
            </a:br>
            <a:r>
              <a:rPr lang="en-US" dirty="0"/>
              <a:t>Line 2 for a longer title if needed</a:t>
            </a:r>
          </a:p>
        </p:txBody>
      </p:sp>
      <p:sp>
        <p:nvSpPr>
          <p:cNvPr id="3" name="Subtitle 2">
            <a:extLst>
              <a:ext uri="{FF2B5EF4-FFF2-40B4-BE49-F238E27FC236}">
                <a16:creationId xmlns:a16="http://schemas.microsoft.com/office/drawing/2014/main" id="{4D1BA2DF-E569-3F47-9756-5605F68DD607}"/>
              </a:ext>
            </a:extLst>
          </p:cNvPr>
          <p:cNvSpPr>
            <a:spLocks noGrp="1"/>
          </p:cNvSpPr>
          <p:nvPr>
            <p:ph type="subTitle" idx="1" hasCustomPrompt="1"/>
          </p:nvPr>
        </p:nvSpPr>
        <p:spPr>
          <a:xfrm>
            <a:off x="6295712" y="4115863"/>
            <a:ext cx="5267324" cy="1307402"/>
          </a:xfrm>
        </p:spPr>
        <p:txBody>
          <a:bodyPr>
            <a:normAutofit/>
          </a:bodyPr>
          <a:lstStyle>
            <a:lvl1pPr marL="0" indent="0" algn="r">
              <a:buNone/>
              <a:defRPr sz="2400" i="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Jane Q. Presenter, </a:t>
            </a:r>
            <a:br>
              <a:rPr lang="en-US" dirty="0"/>
            </a:br>
            <a:r>
              <a:rPr lang="en-US" dirty="0"/>
              <a:t>Vice Dean for Department of Research</a:t>
            </a:r>
          </a:p>
        </p:txBody>
      </p:sp>
      <p:pic>
        <p:nvPicPr>
          <p:cNvPr id="7" name="Picture 6">
            <a:extLst>
              <a:ext uri="{FF2B5EF4-FFF2-40B4-BE49-F238E27FC236}">
                <a16:creationId xmlns:a16="http://schemas.microsoft.com/office/drawing/2014/main" id="{9AD3345C-311A-4F6E-8653-83698F26C2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098" y="5506789"/>
            <a:ext cx="4345165" cy="1409599"/>
          </a:xfrm>
          <a:prstGeom prst="rect">
            <a:avLst/>
          </a:prstGeom>
        </p:spPr>
      </p:pic>
      <p:sp>
        <p:nvSpPr>
          <p:cNvPr id="9" name="Rectangle 8">
            <a:extLst>
              <a:ext uri="{FF2B5EF4-FFF2-40B4-BE49-F238E27FC236}">
                <a16:creationId xmlns:a16="http://schemas.microsoft.com/office/drawing/2014/main" id="{70D21693-2D97-B341-9A10-A738BFB4E999}"/>
              </a:ext>
            </a:extLst>
          </p:cNvPr>
          <p:cNvSpPr/>
          <p:nvPr userDrawn="1"/>
        </p:nvSpPr>
        <p:spPr>
          <a:xfrm>
            <a:off x="0" y="5517931"/>
            <a:ext cx="12192000" cy="1340069"/>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972D909-1DB9-47A7-A322-E89C00E91B7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9008" y="5449391"/>
            <a:ext cx="3627098" cy="1474046"/>
          </a:xfrm>
          <a:prstGeom prst="rect">
            <a:avLst/>
          </a:prstGeom>
        </p:spPr>
      </p:pic>
      <p:sp>
        <p:nvSpPr>
          <p:cNvPr id="17" name="TextBox 16">
            <a:extLst>
              <a:ext uri="{FF2B5EF4-FFF2-40B4-BE49-F238E27FC236}">
                <a16:creationId xmlns:a16="http://schemas.microsoft.com/office/drawing/2014/main" id="{B911226A-E6F8-4BDB-9EDF-82C82ECEA621}"/>
              </a:ext>
            </a:extLst>
          </p:cNvPr>
          <p:cNvSpPr txBox="1"/>
          <p:nvPr userDrawn="1"/>
        </p:nvSpPr>
        <p:spPr>
          <a:xfrm>
            <a:off x="9394450" y="6284404"/>
            <a:ext cx="2724150" cy="338554"/>
          </a:xfrm>
          <a:prstGeom prst="rect">
            <a:avLst/>
          </a:prstGeom>
          <a:noFill/>
        </p:spPr>
        <p:txBody>
          <a:bodyPr wrap="square" rtlCol="0">
            <a:spAutoFit/>
          </a:bodyPr>
          <a:lstStyle/>
          <a:p>
            <a:pPr algn="ctr"/>
            <a:r>
              <a:rPr lang="en-US" sz="1600" dirty="0">
                <a:solidFill>
                  <a:schemeClr val="bg1"/>
                </a:solidFill>
              </a:rPr>
              <a:t>research.psu.edu</a:t>
            </a:r>
          </a:p>
        </p:txBody>
      </p:sp>
    </p:spTree>
    <p:extLst>
      <p:ext uri="{BB962C8B-B14F-4D97-AF65-F5344CB8AC3E}">
        <p14:creationId xmlns:p14="http://schemas.microsoft.com/office/powerpoint/2010/main" val="2288233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06700B-849C-48D6-B12D-EE4BF6B9DF5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6" name="Title 5">
            <a:extLst>
              <a:ext uri="{FF2B5EF4-FFF2-40B4-BE49-F238E27FC236}">
                <a16:creationId xmlns:a16="http://schemas.microsoft.com/office/drawing/2014/main" id="{8ECD6F0D-2556-034A-973E-93D486D59CF4}"/>
              </a:ext>
            </a:extLst>
          </p:cNvPr>
          <p:cNvSpPr>
            <a:spLocks noGrp="1"/>
          </p:cNvSpPr>
          <p:nvPr>
            <p:ph type="title"/>
          </p:nvPr>
        </p:nvSpPr>
        <p:spPr>
          <a:xfrm>
            <a:off x="838200" y="787180"/>
            <a:ext cx="10515600" cy="620202"/>
          </a:xfrm>
          <a:prstGeom prst="rect">
            <a:avLst/>
          </a:prstGeom>
        </p:spPr>
        <p:txBody>
          <a:bodyPr/>
          <a:lstStyle>
            <a:lvl1pPr>
              <a:defRPr baseline="0">
                <a:solidFill>
                  <a:schemeClr val="bg1"/>
                </a:solidFill>
              </a:defRPr>
            </a:lvl1pPr>
          </a:lstStyle>
          <a:p>
            <a:r>
              <a:rPr lang="en-US" dirty="0"/>
              <a:t>Click to edit Master title style</a:t>
            </a:r>
          </a:p>
        </p:txBody>
      </p:sp>
      <p:sp>
        <p:nvSpPr>
          <p:cNvPr id="12" name="Text Placeholder 11">
            <a:extLst>
              <a:ext uri="{FF2B5EF4-FFF2-40B4-BE49-F238E27FC236}">
                <a16:creationId xmlns:a16="http://schemas.microsoft.com/office/drawing/2014/main" id="{93504DB4-746B-E749-A0E3-B97103A9D31A}"/>
              </a:ext>
            </a:extLst>
          </p:cNvPr>
          <p:cNvSpPr>
            <a:spLocks noGrp="1"/>
          </p:cNvSpPr>
          <p:nvPr>
            <p:ph type="body" sz="quarter" idx="12"/>
          </p:nvPr>
        </p:nvSpPr>
        <p:spPr>
          <a:xfrm>
            <a:off x="838200" y="1527175"/>
            <a:ext cx="10515600" cy="4157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47DBB397-9D3C-734E-A021-677341C2E952}"/>
              </a:ext>
            </a:extLst>
          </p:cNvPr>
          <p:cNvSpPr/>
          <p:nvPr userDrawn="1"/>
        </p:nvSpPr>
        <p:spPr>
          <a:xfrm>
            <a:off x="0" y="6071352"/>
            <a:ext cx="12192000" cy="786647"/>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FB4B560-CB1C-4F4A-9B34-93A03C612C7E}"/>
              </a:ext>
            </a:extLst>
          </p:cNvPr>
          <p:cNvSpPr txBox="1"/>
          <p:nvPr userDrawn="1"/>
        </p:nvSpPr>
        <p:spPr>
          <a:xfrm>
            <a:off x="9229725" y="6463089"/>
            <a:ext cx="2724150" cy="307777"/>
          </a:xfrm>
          <a:prstGeom prst="rect">
            <a:avLst/>
          </a:prstGeom>
          <a:noFill/>
        </p:spPr>
        <p:txBody>
          <a:bodyPr wrap="square" rtlCol="0">
            <a:spAutoFit/>
          </a:bodyPr>
          <a:lstStyle/>
          <a:p>
            <a:pPr algn="r"/>
            <a:r>
              <a:rPr lang="en-US" sz="1400" dirty="0">
                <a:solidFill>
                  <a:schemeClr val="bg1"/>
                </a:solidFill>
              </a:rPr>
              <a:t>research.psu.edu</a:t>
            </a:r>
          </a:p>
        </p:txBody>
      </p:sp>
      <p:sp>
        <p:nvSpPr>
          <p:cNvPr id="5" name="TextBox 4">
            <a:extLst>
              <a:ext uri="{FF2B5EF4-FFF2-40B4-BE49-F238E27FC236}">
                <a16:creationId xmlns:a16="http://schemas.microsoft.com/office/drawing/2014/main" id="{FB1E0169-8452-4682-840D-7349910EFE23}"/>
              </a:ext>
            </a:extLst>
          </p:cNvPr>
          <p:cNvSpPr txBox="1"/>
          <p:nvPr userDrawn="1"/>
        </p:nvSpPr>
        <p:spPr>
          <a:xfrm>
            <a:off x="5748338" y="6469850"/>
            <a:ext cx="762000" cy="276999"/>
          </a:xfrm>
          <a:prstGeom prst="rect">
            <a:avLst/>
          </a:prstGeom>
          <a:noFill/>
        </p:spPr>
        <p:txBody>
          <a:bodyPr wrap="square" rtlCol="0">
            <a:spAutoFit/>
          </a:bodyPr>
          <a:lstStyle/>
          <a:p>
            <a:pPr algn="ctr"/>
            <a:fld id="{78F00B3B-6B25-4BA9-B91D-1F616905ECCE}" type="slidenum">
              <a:rPr lang="en-US" sz="1200" smtClean="0">
                <a:solidFill>
                  <a:schemeClr val="bg1"/>
                </a:solidFill>
              </a:rPr>
              <a:pPr algn="ctr"/>
              <a:t>‹#›</a:t>
            </a:fld>
            <a:endParaRPr lang="en-US" dirty="0">
              <a:solidFill>
                <a:schemeClr val="bg1"/>
              </a:solidFill>
            </a:endParaRPr>
          </a:p>
        </p:txBody>
      </p:sp>
      <p:pic>
        <p:nvPicPr>
          <p:cNvPr id="9" name="Picture 8">
            <a:extLst>
              <a:ext uri="{FF2B5EF4-FFF2-40B4-BE49-F238E27FC236}">
                <a16:creationId xmlns:a16="http://schemas.microsoft.com/office/drawing/2014/main" id="{9A430157-9786-4832-A971-FA5873003E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6317" y="5919107"/>
            <a:ext cx="2594528" cy="1054411"/>
          </a:xfrm>
          <a:prstGeom prst="rect">
            <a:avLst/>
          </a:prstGeom>
        </p:spPr>
      </p:pic>
    </p:spTree>
    <p:extLst>
      <p:ext uri="{BB962C8B-B14F-4D97-AF65-F5344CB8AC3E}">
        <p14:creationId xmlns:p14="http://schemas.microsoft.com/office/powerpoint/2010/main" val="2111383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236B63-6C45-4A9E-9216-2558E51026C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8ECD6F0D-2556-034A-973E-93D486D59CF4}"/>
              </a:ext>
            </a:extLst>
          </p:cNvPr>
          <p:cNvSpPr>
            <a:spLocks noGrp="1"/>
          </p:cNvSpPr>
          <p:nvPr>
            <p:ph type="title"/>
          </p:nvPr>
        </p:nvSpPr>
        <p:spPr>
          <a:xfrm>
            <a:off x="838200" y="787180"/>
            <a:ext cx="10515600" cy="620202"/>
          </a:xfrm>
          <a:prstGeom prst="rect">
            <a:avLst/>
          </a:prstGeom>
        </p:spPr>
        <p:txBody>
          <a:bodyPr/>
          <a:lstStyle>
            <a:lvl1pPr>
              <a:defRPr baseline="0">
                <a:solidFill>
                  <a:schemeClr val="bg1"/>
                </a:solidFill>
              </a:defRPr>
            </a:lvl1pPr>
          </a:lstStyle>
          <a:p>
            <a:r>
              <a:rPr lang="en-US" dirty="0"/>
              <a:t>Click to edit Master title style</a:t>
            </a:r>
          </a:p>
        </p:txBody>
      </p:sp>
      <p:sp>
        <p:nvSpPr>
          <p:cNvPr id="12" name="Text Placeholder 11">
            <a:extLst>
              <a:ext uri="{FF2B5EF4-FFF2-40B4-BE49-F238E27FC236}">
                <a16:creationId xmlns:a16="http://schemas.microsoft.com/office/drawing/2014/main" id="{93504DB4-746B-E749-A0E3-B97103A9D31A}"/>
              </a:ext>
            </a:extLst>
          </p:cNvPr>
          <p:cNvSpPr>
            <a:spLocks noGrp="1"/>
          </p:cNvSpPr>
          <p:nvPr>
            <p:ph type="body" sz="quarter" idx="12"/>
          </p:nvPr>
        </p:nvSpPr>
        <p:spPr>
          <a:xfrm>
            <a:off x="838200" y="1527175"/>
            <a:ext cx="10515600" cy="4157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47DBB397-9D3C-734E-A021-677341C2E952}"/>
              </a:ext>
            </a:extLst>
          </p:cNvPr>
          <p:cNvSpPr/>
          <p:nvPr userDrawn="1"/>
        </p:nvSpPr>
        <p:spPr>
          <a:xfrm>
            <a:off x="0" y="6071352"/>
            <a:ext cx="12192000" cy="786647"/>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FB4B560-CB1C-4F4A-9B34-93A03C612C7E}"/>
              </a:ext>
            </a:extLst>
          </p:cNvPr>
          <p:cNvSpPr txBox="1"/>
          <p:nvPr userDrawn="1"/>
        </p:nvSpPr>
        <p:spPr>
          <a:xfrm>
            <a:off x="9229725" y="6463089"/>
            <a:ext cx="2724150" cy="307777"/>
          </a:xfrm>
          <a:prstGeom prst="rect">
            <a:avLst/>
          </a:prstGeom>
          <a:noFill/>
        </p:spPr>
        <p:txBody>
          <a:bodyPr wrap="square" rtlCol="0">
            <a:spAutoFit/>
          </a:bodyPr>
          <a:lstStyle/>
          <a:p>
            <a:pPr algn="r"/>
            <a:r>
              <a:rPr lang="en-US" sz="1400" dirty="0">
                <a:solidFill>
                  <a:schemeClr val="bg1"/>
                </a:solidFill>
              </a:rPr>
              <a:t>research.psu.edu</a:t>
            </a:r>
          </a:p>
        </p:txBody>
      </p:sp>
      <p:sp>
        <p:nvSpPr>
          <p:cNvPr id="5" name="TextBox 4">
            <a:extLst>
              <a:ext uri="{FF2B5EF4-FFF2-40B4-BE49-F238E27FC236}">
                <a16:creationId xmlns:a16="http://schemas.microsoft.com/office/drawing/2014/main" id="{FB1E0169-8452-4682-840D-7349910EFE23}"/>
              </a:ext>
            </a:extLst>
          </p:cNvPr>
          <p:cNvSpPr txBox="1"/>
          <p:nvPr userDrawn="1"/>
        </p:nvSpPr>
        <p:spPr>
          <a:xfrm>
            <a:off x="5748338" y="6469850"/>
            <a:ext cx="762000" cy="276999"/>
          </a:xfrm>
          <a:prstGeom prst="rect">
            <a:avLst/>
          </a:prstGeom>
          <a:noFill/>
        </p:spPr>
        <p:txBody>
          <a:bodyPr wrap="square" rtlCol="0">
            <a:spAutoFit/>
          </a:bodyPr>
          <a:lstStyle/>
          <a:p>
            <a:pPr algn="ctr"/>
            <a:fld id="{78F00B3B-6B25-4BA9-B91D-1F616905ECCE}" type="slidenum">
              <a:rPr lang="en-US" sz="1200" smtClean="0">
                <a:solidFill>
                  <a:schemeClr val="bg1"/>
                </a:solidFill>
              </a:rPr>
              <a:pPr algn="ctr"/>
              <a:t>‹#›</a:t>
            </a:fld>
            <a:endParaRPr lang="en-US" dirty="0">
              <a:solidFill>
                <a:schemeClr val="bg1"/>
              </a:solidFill>
            </a:endParaRPr>
          </a:p>
        </p:txBody>
      </p:sp>
      <p:pic>
        <p:nvPicPr>
          <p:cNvPr id="9" name="Picture 8">
            <a:extLst>
              <a:ext uri="{FF2B5EF4-FFF2-40B4-BE49-F238E27FC236}">
                <a16:creationId xmlns:a16="http://schemas.microsoft.com/office/drawing/2014/main" id="{45A603BF-1916-4E4F-BAAC-7646BCC620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6317" y="5919107"/>
            <a:ext cx="2594528" cy="1054411"/>
          </a:xfrm>
          <a:prstGeom prst="rect">
            <a:avLst/>
          </a:prstGeom>
        </p:spPr>
      </p:pic>
    </p:spTree>
    <p:extLst>
      <p:ext uri="{BB962C8B-B14F-4D97-AF65-F5344CB8AC3E}">
        <p14:creationId xmlns:p14="http://schemas.microsoft.com/office/powerpoint/2010/main" val="278097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CD6F0D-2556-034A-973E-93D486D59CF4}"/>
              </a:ext>
            </a:extLst>
          </p:cNvPr>
          <p:cNvSpPr>
            <a:spLocks noGrp="1"/>
          </p:cNvSpPr>
          <p:nvPr>
            <p:ph type="title"/>
          </p:nvPr>
        </p:nvSpPr>
        <p:spPr>
          <a:xfrm>
            <a:off x="838200" y="787180"/>
            <a:ext cx="10515600" cy="620202"/>
          </a:xfrm>
          <a:prstGeom prst="rect">
            <a:avLst/>
          </a:prstGeom>
        </p:spPr>
        <p:txBody>
          <a:bodyPr/>
          <a:lstStyle>
            <a:lvl1pPr>
              <a:defRPr baseline="0">
                <a:solidFill>
                  <a:srgbClr val="041E42"/>
                </a:solidFill>
              </a:defRPr>
            </a:lvl1pPr>
          </a:lstStyle>
          <a:p>
            <a:r>
              <a:rPr lang="en-US" dirty="0"/>
              <a:t>Click to edit Master title style</a:t>
            </a:r>
          </a:p>
        </p:txBody>
      </p:sp>
      <p:sp>
        <p:nvSpPr>
          <p:cNvPr id="12" name="Text Placeholder 11">
            <a:extLst>
              <a:ext uri="{FF2B5EF4-FFF2-40B4-BE49-F238E27FC236}">
                <a16:creationId xmlns:a16="http://schemas.microsoft.com/office/drawing/2014/main" id="{93504DB4-746B-E749-A0E3-B97103A9D31A}"/>
              </a:ext>
            </a:extLst>
          </p:cNvPr>
          <p:cNvSpPr>
            <a:spLocks noGrp="1"/>
          </p:cNvSpPr>
          <p:nvPr>
            <p:ph type="body" sz="quarter" idx="12"/>
          </p:nvPr>
        </p:nvSpPr>
        <p:spPr>
          <a:xfrm>
            <a:off x="838200" y="1527175"/>
            <a:ext cx="10515600" cy="4157188"/>
          </a:xfrm>
        </p:spPr>
        <p:txBody>
          <a:bodyPr/>
          <a:lstStyle>
            <a:lvl1pPr>
              <a:defRPr>
                <a:solidFill>
                  <a:srgbClr val="041E42"/>
                </a:solidFill>
              </a:defRPr>
            </a:lvl1pPr>
            <a:lvl2pPr>
              <a:defRPr>
                <a:solidFill>
                  <a:srgbClr val="041E42"/>
                </a:solidFill>
              </a:defRPr>
            </a:lvl2pPr>
            <a:lvl3pPr>
              <a:defRPr>
                <a:solidFill>
                  <a:srgbClr val="041E42"/>
                </a:solidFill>
              </a:defRPr>
            </a:lvl3pPr>
            <a:lvl4pPr>
              <a:defRPr>
                <a:solidFill>
                  <a:srgbClr val="041E42"/>
                </a:solidFill>
              </a:defRPr>
            </a:lvl4pPr>
            <a:lvl5pPr>
              <a:defRPr>
                <a:solidFill>
                  <a:srgbClr val="041E4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47DBB397-9D3C-734E-A021-677341C2E952}"/>
              </a:ext>
            </a:extLst>
          </p:cNvPr>
          <p:cNvSpPr/>
          <p:nvPr userDrawn="1"/>
        </p:nvSpPr>
        <p:spPr>
          <a:xfrm>
            <a:off x="0" y="6071352"/>
            <a:ext cx="12192000" cy="786647"/>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FB4B560-CB1C-4F4A-9B34-93A03C612C7E}"/>
              </a:ext>
            </a:extLst>
          </p:cNvPr>
          <p:cNvSpPr txBox="1"/>
          <p:nvPr userDrawn="1"/>
        </p:nvSpPr>
        <p:spPr>
          <a:xfrm>
            <a:off x="9229725" y="6463089"/>
            <a:ext cx="2724150" cy="307777"/>
          </a:xfrm>
          <a:prstGeom prst="rect">
            <a:avLst/>
          </a:prstGeom>
          <a:noFill/>
        </p:spPr>
        <p:txBody>
          <a:bodyPr wrap="square" rtlCol="0">
            <a:spAutoFit/>
          </a:bodyPr>
          <a:lstStyle/>
          <a:p>
            <a:pPr algn="r"/>
            <a:r>
              <a:rPr lang="en-US" sz="1400" dirty="0">
                <a:solidFill>
                  <a:schemeClr val="bg1"/>
                </a:solidFill>
              </a:rPr>
              <a:t>research.psu.edu</a:t>
            </a:r>
          </a:p>
        </p:txBody>
      </p:sp>
      <p:sp>
        <p:nvSpPr>
          <p:cNvPr id="5" name="TextBox 4">
            <a:extLst>
              <a:ext uri="{FF2B5EF4-FFF2-40B4-BE49-F238E27FC236}">
                <a16:creationId xmlns:a16="http://schemas.microsoft.com/office/drawing/2014/main" id="{FB1E0169-8452-4682-840D-7349910EFE23}"/>
              </a:ext>
            </a:extLst>
          </p:cNvPr>
          <p:cNvSpPr txBox="1"/>
          <p:nvPr userDrawn="1"/>
        </p:nvSpPr>
        <p:spPr>
          <a:xfrm>
            <a:off x="5748338" y="6469850"/>
            <a:ext cx="762000" cy="276999"/>
          </a:xfrm>
          <a:prstGeom prst="rect">
            <a:avLst/>
          </a:prstGeom>
          <a:noFill/>
        </p:spPr>
        <p:txBody>
          <a:bodyPr wrap="square" rtlCol="0">
            <a:spAutoFit/>
          </a:bodyPr>
          <a:lstStyle/>
          <a:p>
            <a:pPr algn="ctr"/>
            <a:fld id="{78F00B3B-6B25-4BA9-B91D-1F616905ECCE}" type="slidenum">
              <a:rPr lang="en-US" sz="1200" smtClean="0">
                <a:solidFill>
                  <a:schemeClr val="bg1"/>
                </a:solidFill>
              </a:rPr>
              <a:pPr algn="ctr"/>
              <a:t>‹#›</a:t>
            </a:fld>
            <a:endParaRPr lang="en-US" dirty="0">
              <a:solidFill>
                <a:schemeClr val="bg1"/>
              </a:solidFill>
            </a:endParaRPr>
          </a:p>
        </p:txBody>
      </p:sp>
      <p:pic>
        <p:nvPicPr>
          <p:cNvPr id="8" name="Picture 7">
            <a:extLst>
              <a:ext uri="{FF2B5EF4-FFF2-40B4-BE49-F238E27FC236}">
                <a16:creationId xmlns:a16="http://schemas.microsoft.com/office/drawing/2014/main" id="{51D3AE84-B3F2-4278-91D4-10D60EF17D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6317" y="5919107"/>
            <a:ext cx="2594528" cy="1054411"/>
          </a:xfrm>
          <a:prstGeom prst="rect">
            <a:avLst/>
          </a:prstGeom>
        </p:spPr>
      </p:pic>
    </p:spTree>
    <p:extLst>
      <p:ext uri="{BB962C8B-B14F-4D97-AF65-F5344CB8AC3E}">
        <p14:creationId xmlns:p14="http://schemas.microsoft.com/office/powerpoint/2010/main" val="1600136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217DB9E-2DDC-4ACD-B1CA-75C46DA2D98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720427"/>
            <a:ext cx="12192000" cy="6858000"/>
          </a:xfrm>
          <a:prstGeom prst="rect">
            <a:avLst/>
          </a:prstGeom>
        </p:spPr>
      </p:pic>
      <p:sp>
        <p:nvSpPr>
          <p:cNvPr id="2" name="Title 1">
            <a:extLst>
              <a:ext uri="{FF2B5EF4-FFF2-40B4-BE49-F238E27FC236}">
                <a16:creationId xmlns:a16="http://schemas.microsoft.com/office/drawing/2014/main" id="{61BBB73A-1D9A-0B40-812F-E7B3C0CE8929}"/>
              </a:ext>
            </a:extLst>
          </p:cNvPr>
          <p:cNvSpPr>
            <a:spLocks noGrp="1"/>
          </p:cNvSpPr>
          <p:nvPr>
            <p:ph type="ctrTitle" hasCustomPrompt="1"/>
          </p:nvPr>
        </p:nvSpPr>
        <p:spPr>
          <a:xfrm>
            <a:off x="5192779" y="466813"/>
            <a:ext cx="6370257" cy="1307403"/>
          </a:xfrm>
          <a:prstGeom prst="rect">
            <a:avLst/>
          </a:prstGeom>
        </p:spPr>
        <p:txBody>
          <a:bodyPr anchor="b">
            <a:normAutofit/>
          </a:bodyPr>
          <a:lstStyle>
            <a:lvl1pPr algn="r">
              <a:defRPr sz="4000" baseline="0">
                <a:solidFill>
                  <a:schemeClr val="bg1"/>
                </a:solidFill>
              </a:defRPr>
            </a:lvl1pPr>
          </a:lstStyle>
          <a:p>
            <a:r>
              <a:rPr lang="en-US" dirty="0"/>
              <a:t>Interdisciplinary Research Institutes</a:t>
            </a:r>
          </a:p>
        </p:txBody>
      </p:sp>
      <p:pic>
        <p:nvPicPr>
          <p:cNvPr id="7" name="Picture 6">
            <a:extLst>
              <a:ext uri="{FF2B5EF4-FFF2-40B4-BE49-F238E27FC236}">
                <a16:creationId xmlns:a16="http://schemas.microsoft.com/office/drawing/2014/main" id="{9AD3345C-311A-4F6E-8653-83698F26C2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9098" y="5506789"/>
            <a:ext cx="4345165" cy="1409599"/>
          </a:xfrm>
          <a:prstGeom prst="rect">
            <a:avLst/>
          </a:prstGeom>
        </p:spPr>
      </p:pic>
      <p:sp>
        <p:nvSpPr>
          <p:cNvPr id="9" name="Rectangle 8">
            <a:extLst>
              <a:ext uri="{FF2B5EF4-FFF2-40B4-BE49-F238E27FC236}">
                <a16:creationId xmlns:a16="http://schemas.microsoft.com/office/drawing/2014/main" id="{70D21693-2D97-B341-9A10-A738BFB4E999}"/>
              </a:ext>
            </a:extLst>
          </p:cNvPr>
          <p:cNvSpPr/>
          <p:nvPr userDrawn="1"/>
        </p:nvSpPr>
        <p:spPr>
          <a:xfrm>
            <a:off x="0" y="5517931"/>
            <a:ext cx="12192000" cy="1340069"/>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911226A-E6F8-4BDB-9EDF-82C82ECEA621}"/>
              </a:ext>
            </a:extLst>
          </p:cNvPr>
          <p:cNvSpPr txBox="1"/>
          <p:nvPr userDrawn="1"/>
        </p:nvSpPr>
        <p:spPr>
          <a:xfrm>
            <a:off x="9394450" y="6284404"/>
            <a:ext cx="2724150" cy="338554"/>
          </a:xfrm>
          <a:prstGeom prst="rect">
            <a:avLst/>
          </a:prstGeom>
          <a:noFill/>
        </p:spPr>
        <p:txBody>
          <a:bodyPr wrap="square" rtlCol="0">
            <a:spAutoFit/>
          </a:bodyPr>
          <a:lstStyle/>
          <a:p>
            <a:pPr algn="ctr"/>
            <a:r>
              <a:rPr lang="en-US" sz="1600" dirty="0">
                <a:solidFill>
                  <a:schemeClr val="bg1"/>
                </a:solidFill>
              </a:rPr>
              <a:t>research.psu.edu</a:t>
            </a:r>
          </a:p>
        </p:txBody>
      </p:sp>
      <p:pic>
        <p:nvPicPr>
          <p:cNvPr id="8" name="Picture 7">
            <a:extLst>
              <a:ext uri="{FF2B5EF4-FFF2-40B4-BE49-F238E27FC236}">
                <a16:creationId xmlns:a16="http://schemas.microsoft.com/office/drawing/2014/main" id="{1A833B20-D45F-41C0-806C-2809034989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9008" y="5444231"/>
            <a:ext cx="3530367" cy="1434734"/>
          </a:xfrm>
          <a:prstGeom prst="rect">
            <a:avLst/>
          </a:prstGeom>
        </p:spPr>
      </p:pic>
    </p:spTree>
    <p:extLst>
      <p:ext uri="{BB962C8B-B14F-4D97-AF65-F5344CB8AC3E}">
        <p14:creationId xmlns:p14="http://schemas.microsoft.com/office/powerpoint/2010/main" val="3088738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6761F9-F009-424D-AC0D-CB24D4312A7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itle 5">
            <a:extLst>
              <a:ext uri="{FF2B5EF4-FFF2-40B4-BE49-F238E27FC236}">
                <a16:creationId xmlns:a16="http://schemas.microsoft.com/office/drawing/2014/main" id="{8ECD6F0D-2556-034A-973E-93D486D59CF4}"/>
              </a:ext>
            </a:extLst>
          </p:cNvPr>
          <p:cNvSpPr>
            <a:spLocks noGrp="1"/>
          </p:cNvSpPr>
          <p:nvPr>
            <p:ph type="title"/>
          </p:nvPr>
        </p:nvSpPr>
        <p:spPr>
          <a:xfrm>
            <a:off x="4742328" y="787180"/>
            <a:ext cx="6611471" cy="620202"/>
          </a:xfrm>
          <a:prstGeom prst="rect">
            <a:avLst/>
          </a:prstGeom>
        </p:spPr>
        <p:txBody>
          <a:bodyPr/>
          <a:lstStyle>
            <a:lvl1pPr>
              <a:defRPr baseline="0">
                <a:solidFill>
                  <a:schemeClr val="bg1"/>
                </a:solidFill>
              </a:defRPr>
            </a:lvl1pPr>
          </a:lstStyle>
          <a:p>
            <a:r>
              <a:rPr lang="en-US" dirty="0"/>
              <a:t>Click to edit Master title style</a:t>
            </a:r>
          </a:p>
        </p:txBody>
      </p:sp>
      <p:sp>
        <p:nvSpPr>
          <p:cNvPr id="12" name="Text Placeholder 11">
            <a:extLst>
              <a:ext uri="{FF2B5EF4-FFF2-40B4-BE49-F238E27FC236}">
                <a16:creationId xmlns:a16="http://schemas.microsoft.com/office/drawing/2014/main" id="{93504DB4-746B-E749-A0E3-B97103A9D31A}"/>
              </a:ext>
            </a:extLst>
          </p:cNvPr>
          <p:cNvSpPr>
            <a:spLocks noGrp="1"/>
          </p:cNvSpPr>
          <p:nvPr>
            <p:ph type="body" sz="quarter" idx="12"/>
          </p:nvPr>
        </p:nvSpPr>
        <p:spPr>
          <a:xfrm>
            <a:off x="4742328" y="1527175"/>
            <a:ext cx="6611472" cy="4157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47DBB397-9D3C-734E-A021-677341C2E952}"/>
              </a:ext>
            </a:extLst>
          </p:cNvPr>
          <p:cNvSpPr/>
          <p:nvPr userDrawn="1"/>
        </p:nvSpPr>
        <p:spPr>
          <a:xfrm>
            <a:off x="0" y="6071352"/>
            <a:ext cx="12192000" cy="786647"/>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06A0A96-FFC6-4AD2-8FA6-D1BD3156CE7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39892" y="502756"/>
            <a:ext cx="4032501" cy="5244360"/>
          </a:xfrm>
          <a:prstGeom prst="rect">
            <a:avLst/>
          </a:prstGeom>
        </p:spPr>
      </p:pic>
      <p:sp>
        <p:nvSpPr>
          <p:cNvPr id="4" name="TextBox 3">
            <a:extLst>
              <a:ext uri="{FF2B5EF4-FFF2-40B4-BE49-F238E27FC236}">
                <a16:creationId xmlns:a16="http://schemas.microsoft.com/office/drawing/2014/main" id="{DFB4B560-CB1C-4F4A-9B34-93A03C612C7E}"/>
              </a:ext>
            </a:extLst>
          </p:cNvPr>
          <p:cNvSpPr txBox="1"/>
          <p:nvPr userDrawn="1"/>
        </p:nvSpPr>
        <p:spPr>
          <a:xfrm>
            <a:off x="9229725" y="6463089"/>
            <a:ext cx="2724150" cy="307777"/>
          </a:xfrm>
          <a:prstGeom prst="rect">
            <a:avLst/>
          </a:prstGeom>
          <a:noFill/>
        </p:spPr>
        <p:txBody>
          <a:bodyPr wrap="square" rtlCol="0">
            <a:spAutoFit/>
          </a:bodyPr>
          <a:lstStyle/>
          <a:p>
            <a:pPr algn="r"/>
            <a:r>
              <a:rPr lang="en-US" sz="1400" dirty="0">
                <a:solidFill>
                  <a:schemeClr val="bg1"/>
                </a:solidFill>
              </a:rPr>
              <a:t>research.psu.edu</a:t>
            </a:r>
          </a:p>
        </p:txBody>
      </p:sp>
      <p:sp>
        <p:nvSpPr>
          <p:cNvPr id="5" name="TextBox 4">
            <a:extLst>
              <a:ext uri="{FF2B5EF4-FFF2-40B4-BE49-F238E27FC236}">
                <a16:creationId xmlns:a16="http://schemas.microsoft.com/office/drawing/2014/main" id="{FB1E0169-8452-4682-840D-7349910EFE23}"/>
              </a:ext>
            </a:extLst>
          </p:cNvPr>
          <p:cNvSpPr txBox="1"/>
          <p:nvPr userDrawn="1"/>
        </p:nvSpPr>
        <p:spPr>
          <a:xfrm>
            <a:off x="5748338" y="6469850"/>
            <a:ext cx="762000" cy="276999"/>
          </a:xfrm>
          <a:prstGeom prst="rect">
            <a:avLst/>
          </a:prstGeom>
          <a:noFill/>
        </p:spPr>
        <p:txBody>
          <a:bodyPr wrap="square" rtlCol="0">
            <a:spAutoFit/>
          </a:bodyPr>
          <a:lstStyle/>
          <a:p>
            <a:pPr algn="ctr"/>
            <a:fld id="{78F00B3B-6B25-4BA9-B91D-1F616905ECCE}" type="slidenum">
              <a:rPr lang="en-US" sz="1200" smtClean="0">
                <a:solidFill>
                  <a:schemeClr val="bg1"/>
                </a:solidFill>
              </a:rPr>
              <a:pPr algn="ctr"/>
              <a:t>‹#›</a:t>
            </a:fld>
            <a:endParaRPr lang="en-US" dirty="0">
              <a:solidFill>
                <a:schemeClr val="bg1"/>
              </a:solidFill>
            </a:endParaRPr>
          </a:p>
        </p:txBody>
      </p:sp>
      <p:pic>
        <p:nvPicPr>
          <p:cNvPr id="13" name="Picture 12">
            <a:extLst>
              <a:ext uri="{FF2B5EF4-FFF2-40B4-BE49-F238E27FC236}">
                <a16:creationId xmlns:a16="http://schemas.microsoft.com/office/drawing/2014/main" id="{AB4634D9-2D1C-402C-B0FB-E15E5D4B50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6317" y="5919107"/>
            <a:ext cx="2594528" cy="1054411"/>
          </a:xfrm>
          <a:prstGeom prst="rect">
            <a:avLst/>
          </a:prstGeom>
        </p:spPr>
      </p:pic>
    </p:spTree>
    <p:extLst>
      <p:ext uri="{BB962C8B-B14F-4D97-AF65-F5344CB8AC3E}">
        <p14:creationId xmlns:p14="http://schemas.microsoft.com/office/powerpoint/2010/main" val="949297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F017E7-E765-2E4C-B8EA-6A761B6C4482}"/>
              </a:ext>
            </a:extLst>
          </p:cNvPr>
          <p:cNvSpPr>
            <a:spLocks noGrp="1"/>
          </p:cNvSpPr>
          <p:nvPr>
            <p:ph type="body" idx="1"/>
          </p:nvPr>
        </p:nvSpPr>
        <p:spPr>
          <a:xfrm>
            <a:off x="838200" y="1526650"/>
            <a:ext cx="10515600" cy="46503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4101787-F2F1-A240-95DB-6E922CB6F8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3BDFD7-8FA8-4B90-B052-A7EAC59DB4B0}" type="datetime1">
              <a:rPr lang="en-US" smtClean="0"/>
              <a:t>8/21/20</a:t>
            </a:fld>
            <a:endParaRPr lang="en-US"/>
          </a:p>
        </p:txBody>
      </p:sp>
      <p:sp>
        <p:nvSpPr>
          <p:cNvPr id="6" name="Slide Number Placeholder 5">
            <a:extLst>
              <a:ext uri="{FF2B5EF4-FFF2-40B4-BE49-F238E27FC236}">
                <a16:creationId xmlns:a16="http://schemas.microsoft.com/office/drawing/2014/main" id="{2EBA55D7-F7D2-3D45-AE69-9E630A5909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7494AF-7A60-5941-B7EE-EAEF4DC6AE40}" type="slidenum">
              <a:rPr lang="en-US" smtClean="0"/>
              <a:t>‹#›</a:t>
            </a:fld>
            <a:endParaRPr lang="en-US"/>
          </a:p>
        </p:txBody>
      </p:sp>
      <p:sp>
        <p:nvSpPr>
          <p:cNvPr id="7" name="Title Placeholder 6">
            <a:extLst>
              <a:ext uri="{FF2B5EF4-FFF2-40B4-BE49-F238E27FC236}">
                <a16:creationId xmlns:a16="http://schemas.microsoft.com/office/drawing/2014/main" id="{2E68AEDA-2005-BA41-942E-1472FDD755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024089404"/>
      </p:ext>
    </p:extLst>
  </p:cSld>
  <p:clrMap bg1="lt1" tx1="dk1" bg2="lt2" tx2="dk2" accent1="accent1" accent2="accent2" accent3="accent3" accent4="accent4" accent5="accent5" accent6="accent6" hlink="hlink" folHlink="folHlink"/>
  <p:sldLayoutIdLst>
    <p:sldLayoutId id="2147483649" r:id="rId1"/>
    <p:sldLayoutId id="2147483687" r:id="rId2"/>
    <p:sldLayoutId id="2147483688" r:id="rId3"/>
    <p:sldLayoutId id="2147483671" r:id="rId4"/>
    <p:sldLayoutId id="2147483660" r:id="rId5"/>
    <p:sldLayoutId id="2147483673" r:id="rId6"/>
    <p:sldLayoutId id="2147483672" r:id="rId7"/>
    <p:sldLayoutId id="2147483674" r:id="rId8"/>
    <p:sldLayoutId id="2147483670" r:id="rId9"/>
    <p:sldLayoutId id="2147483662" r:id="rId10"/>
    <p:sldLayoutId id="2147483668" r:id="rId11"/>
    <p:sldLayoutId id="2147483669" r:id="rId12"/>
    <p:sldLayoutId id="2147483667" r:id="rId13"/>
  </p:sldLayoutIdLst>
  <p:hf hdr="0" dt="0"/>
  <p:txStyles>
    <p:titleStyle>
      <a:lvl1pPr algn="l" defTabSz="914400" rtl="0" eaLnBrk="1" latinLnBrk="0" hangingPunct="1">
        <a:lnSpc>
          <a:spcPct val="90000"/>
        </a:lnSpc>
        <a:spcBef>
          <a:spcPct val="0"/>
        </a:spcBef>
        <a:buNone/>
        <a:defRPr sz="3200" kern="1200" baseline="0">
          <a:solidFill>
            <a:schemeClr val="bg2">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3E1C6C-1991-415A-B266-06F51446FD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6A059D-96B0-49B0-B870-E355DF1879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ACCC48-2148-4DA7-981A-8CF91A813A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B0EADD-689F-4A54-B3D4-8D111045D500}" type="datetimeFigureOut">
              <a:rPr lang="en-US" smtClean="0"/>
              <a:t>8/21/20</a:t>
            </a:fld>
            <a:endParaRPr lang="en-US"/>
          </a:p>
        </p:txBody>
      </p:sp>
      <p:sp>
        <p:nvSpPr>
          <p:cNvPr id="5" name="Footer Placeholder 4">
            <a:extLst>
              <a:ext uri="{FF2B5EF4-FFF2-40B4-BE49-F238E27FC236}">
                <a16:creationId xmlns:a16="http://schemas.microsoft.com/office/drawing/2014/main" id="{6CD1E7CF-DB13-4F18-A56A-C8E50E723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173D98-D172-42E9-8878-770E1D4D6B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DBAB42-728C-4AC2-AA7E-C3CDD19649CF}" type="slidenum">
              <a:rPr lang="en-US" smtClean="0"/>
              <a:t>‹#›</a:t>
            </a:fld>
            <a:endParaRPr lang="en-US"/>
          </a:p>
        </p:txBody>
      </p:sp>
    </p:spTree>
    <p:extLst>
      <p:ext uri="{BB962C8B-B14F-4D97-AF65-F5344CB8AC3E}">
        <p14:creationId xmlns:p14="http://schemas.microsoft.com/office/powerpoint/2010/main" val="17344118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F017E7-E765-2E4C-B8EA-6A761B6C4482}"/>
              </a:ext>
            </a:extLst>
          </p:cNvPr>
          <p:cNvSpPr>
            <a:spLocks noGrp="1"/>
          </p:cNvSpPr>
          <p:nvPr>
            <p:ph type="body" idx="1"/>
          </p:nvPr>
        </p:nvSpPr>
        <p:spPr>
          <a:xfrm>
            <a:off x="838200" y="1526650"/>
            <a:ext cx="10515600" cy="46503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4101787-F2F1-A240-95DB-6E922CB6F8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BA55D7-F7D2-3D45-AE69-9E630A5909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7494AF-7A60-5941-B7EE-EAEF4DC6AE40}" type="slidenum">
              <a:rPr lang="en-US" smtClean="0"/>
              <a:t>‹#›</a:t>
            </a:fld>
            <a:endParaRPr lang="en-US"/>
          </a:p>
        </p:txBody>
      </p:sp>
      <p:sp>
        <p:nvSpPr>
          <p:cNvPr id="7" name="Title Placeholder 6">
            <a:extLst>
              <a:ext uri="{FF2B5EF4-FFF2-40B4-BE49-F238E27FC236}">
                <a16:creationId xmlns:a16="http://schemas.microsoft.com/office/drawing/2014/main" id="{2E68AEDA-2005-BA41-942E-1472FDD755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7136648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hf hdr="0" ftr="0" dt="0"/>
  <p:txStyles>
    <p:titleStyle>
      <a:lvl1pPr algn="l" defTabSz="914400" rtl="0" eaLnBrk="1" latinLnBrk="0" hangingPunct="1">
        <a:lnSpc>
          <a:spcPct val="90000"/>
        </a:lnSpc>
        <a:spcBef>
          <a:spcPct val="0"/>
        </a:spcBef>
        <a:buNone/>
        <a:defRPr sz="3200" kern="1200" baseline="0">
          <a:solidFill>
            <a:schemeClr val="bg2">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tiff"/></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hyperlink" Target="https://discovery-informatics.ist.psu.edu/"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www.arl.psu.edu/"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30.xml"/><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29.xml"/><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7.xml"/><Relationship Id="rId1" Type="http://schemas.openxmlformats.org/officeDocument/2006/relationships/slideLayout" Target="../slideLayouts/slideLayout29.xml"/><Relationship Id="rId4" Type="http://schemas.openxmlformats.org/officeDocument/2006/relationships/image" Target="../media/image81.jpeg"/></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8.xml"/><Relationship Id="rId1" Type="http://schemas.openxmlformats.org/officeDocument/2006/relationships/slideLayout" Target="../slideLayouts/slideLayout30.xml"/><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9.xml"/><Relationship Id="rId1" Type="http://schemas.openxmlformats.org/officeDocument/2006/relationships/slideLayout" Target="../slideLayouts/slideLayout29.xml"/><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30.xml"/><Relationship Id="rId4" Type="http://schemas.openxmlformats.org/officeDocument/2006/relationships/image" Target="../media/image87.jpeg"/></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67FE2-CF60-4C41-AB72-CEB1AF54F7DE}"/>
              </a:ext>
            </a:extLst>
          </p:cNvPr>
          <p:cNvSpPr>
            <a:spLocks noGrp="1"/>
          </p:cNvSpPr>
          <p:nvPr>
            <p:ph type="ctrTitle"/>
          </p:nvPr>
        </p:nvSpPr>
        <p:spPr>
          <a:xfrm>
            <a:off x="5835587" y="2773006"/>
            <a:ext cx="4994149" cy="1307403"/>
          </a:xfrm>
        </p:spPr>
        <p:txBody>
          <a:bodyPr>
            <a:normAutofit fontScale="90000"/>
          </a:bodyPr>
          <a:lstStyle/>
          <a:p>
            <a:pPr algn="ctr">
              <a:lnSpc>
                <a:spcPct val="105000"/>
              </a:lnSpc>
            </a:pPr>
            <a:r>
              <a:rPr lang="en-US" dirty="0"/>
              <a:t>Welcome to </a:t>
            </a:r>
            <a:br>
              <a:rPr lang="en-US" dirty="0"/>
            </a:br>
            <a:r>
              <a:rPr lang="en-US" dirty="0"/>
              <a:t>Research @ Penn State!</a:t>
            </a:r>
          </a:p>
        </p:txBody>
      </p:sp>
      <p:sp>
        <p:nvSpPr>
          <p:cNvPr id="3" name="Subtitle 2">
            <a:extLst>
              <a:ext uri="{FF2B5EF4-FFF2-40B4-BE49-F238E27FC236}">
                <a16:creationId xmlns:a16="http://schemas.microsoft.com/office/drawing/2014/main" id="{506707F6-E827-481C-A5EA-8269CC27467C}"/>
              </a:ext>
            </a:extLst>
          </p:cNvPr>
          <p:cNvSpPr>
            <a:spLocks noGrp="1"/>
          </p:cNvSpPr>
          <p:nvPr>
            <p:ph type="subTitle" idx="1"/>
          </p:nvPr>
        </p:nvSpPr>
        <p:spPr>
          <a:xfrm>
            <a:off x="5835587" y="4746614"/>
            <a:ext cx="5267324" cy="1307402"/>
          </a:xfrm>
        </p:spPr>
        <p:txBody>
          <a:bodyPr>
            <a:normAutofit fontScale="77500" lnSpcReduction="20000"/>
          </a:bodyPr>
          <a:lstStyle/>
          <a:p>
            <a:r>
              <a:rPr lang="en-US" dirty="0"/>
              <a:t>Lora G. Weiss, Ph.D.</a:t>
            </a:r>
          </a:p>
          <a:p>
            <a:r>
              <a:rPr lang="en-US" dirty="0"/>
              <a:t>Senior Vice President for Research</a:t>
            </a:r>
          </a:p>
          <a:p>
            <a:endParaRPr lang="en-US" dirty="0"/>
          </a:p>
          <a:p>
            <a:pPr algn="ctr"/>
            <a:r>
              <a:rPr lang="en-US" dirty="0"/>
              <a:t>August 20, 2020</a:t>
            </a:r>
          </a:p>
        </p:txBody>
      </p:sp>
      <p:sp>
        <p:nvSpPr>
          <p:cNvPr id="10" name="TextBox 9">
            <a:extLst>
              <a:ext uri="{FF2B5EF4-FFF2-40B4-BE49-F238E27FC236}">
                <a16:creationId xmlns:a16="http://schemas.microsoft.com/office/drawing/2014/main" id="{7F3441F3-1014-41D3-8AB9-EBAABF754F9D}"/>
              </a:ext>
            </a:extLst>
          </p:cNvPr>
          <p:cNvSpPr txBox="1"/>
          <p:nvPr/>
        </p:nvSpPr>
        <p:spPr>
          <a:xfrm>
            <a:off x="5350817" y="6385219"/>
            <a:ext cx="6782463" cy="461665"/>
          </a:xfrm>
          <a:prstGeom prst="rect">
            <a:avLst/>
          </a:prstGeom>
          <a:noFill/>
        </p:spPr>
        <p:txBody>
          <a:bodyPr wrap="square" rtlCol="0">
            <a:spAutoFit/>
          </a:bodyPr>
          <a:lstStyle/>
          <a:p>
            <a:r>
              <a:rPr lang="en-US" sz="1200" i="1" dirty="0">
                <a:solidFill>
                  <a:schemeClr val="bg2">
                    <a:lumMod val="75000"/>
                  </a:schemeClr>
                </a:solidFill>
              </a:rPr>
              <a:t>Visualization of the powder/liquid interface at atomistic scale during the evaporation in Cold Sintering Process. Credit: van </a:t>
            </a:r>
            <a:r>
              <a:rPr lang="en-US" sz="1200" i="1" dirty="0" err="1">
                <a:solidFill>
                  <a:schemeClr val="bg2">
                    <a:lumMod val="75000"/>
                  </a:schemeClr>
                </a:solidFill>
              </a:rPr>
              <a:t>Duin</a:t>
            </a:r>
            <a:r>
              <a:rPr lang="en-US" sz="1200" i="1" dirty="0">
                <a:solidFill>
                  <a:schemeClr val="bg2">
                    <a:lumMod val="75000"/>
                  </a:schemeClr>
                </a:solidFill>
              </a:rPr>
              <a:t> Group / Penn State</a:t>
            </a:r>
          </a:p>
        </p:txBody>
      </p:sp>
      <p:pic>
        <p:nvPicPr>
          <p:cNvPr id="5124" name="Picture 4">
            <a:extLst>
              <a:ext uri="{FF2B5EF4-FFF2-40B4-BE49-F238E27FC236}">
                <a16:creationId xmlns:a16="http://schemas.microsoft.com/office/drawing/2014/main" id="{D0DA7613-85FF-45B5-8CF2-0C005B81A895}"/>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1" y="-18855"/>
            <a:ext cx="5363853" cy="69018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2C8877A-97C8-4E1D-BDAB-CE1321C76A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10637" y="-547"/>
            <a:ext cx="5185424" cy="2107347"/>
          </a:xfrm>
          <a:prstGeom prst="rect">
            <a:avLst/>
          </a:prstGeom>
        </p:spPr>
      </p:pic>
    </p:spTree>
    <p:extLst>
      <p:ext uri="{BB962C8B-B14F-4D97-AF65-F5344CB8AC3E}">
        <p14:creationId xmlns:p14="http://schemas.microsoft.com/office/powerpoint/2010/main" val="658265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A233E3-5576-48EF-B1D0-C11AFEA4A003}"/>
              </a:ext>
            </a:extLst>
          </p:cNvPr>
          <p:cNvSpPr>
            <a:spLocks noGrp="1"/>
          </p:cNvSpPr>
          <p:nvPr>
            <p:ph type="ctrTitle"/>
          </p:nvPr>
        </p:nvSpPr>
        <p:spPr>
          <a:xfrm>
            <a:off x="160902" y="199636"/>
            <a:ext cx="8868512" cy="649318"/>
          </a:xfrm>
        </p:spPr>
        <p:txBody>
          <a:bodyPr>
            <a:normAutofit/>
          </a:bodyPr>
          <a:lstStyle/>
          <a:p>
            <a:r>
              <a:rPr lang="en-US" sz="3200" dirty="0"/>
              <a:t>Interdisciplinary Collaboration &amp; Co-Hires</a:t>
            </a:r>
          </a:p>
        </p:txBody>
      </p:sp>
      <p:sp>
        <p:nvSpPr>
          <p:cNvPr id="13" name="Rectangle: Rounded Corners 12">
            <a:extLst>
              <a:ext uri="{FF2B5EF4-FFF2-40B4-BE49-F238E27FC236}">
                <a16:creationId xmlns:a16="http://schemas.microsoft.com/office/drawing/2014/main" id="{94E5E35B-E1E6-4490-AD18-DC58327C31DD}"/>
              </a:ext>
            </a:extLst>
          </p:cNvPr>
          <p:cNvSpPr/>
          <p:nvPr/>
        </p:nvSpPr>
        <p:spPr>
          <a:xfrm>
            <a:off x="604394" y="1300422"/>
            <a:ext cx="5358696" cy="4570161"/>
          </a:xfrm>
          <a:prstGeom prst="roundRect">
            <a:avLst>
              <a:gd name="adj" fmla="val 10252"/>
            </a:avLst>
          </a:prstGeom>
          <a:solidFill>
            <a:schemeClr val="bg2"/>
          </a:solidFill>
          <a:ln>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705F751F-7E21-4865-83FB-1FE527BC3D6C}"/>
              </a:ext>
            </a:extLst>
          </p:cNvPr>
          <p:cNvGrpSpPr/>
          <p:nvPr/>
        </p:nvGrpSpPr>
        <p:grpSpPr>
          <a:xfrm>
            <a:off x="6355666" y="1300422"/>
            <a:ext cx="5404726" cy="4558506"/>
            <a:chOff x="7106203" y="608373"/>
            <a:chExt cx="4909985" cy="4437802"/>
          </a:xfrm>
          <a:solidFill>
            <a:schemeClr val="bg1"/>
          </a:solidFill>
        </p:grpSpPr>
        <p:sp>
          <p:nvSpPr>
            <p:cNvPr id="18" name="Rectangle: Rounded Corners 17">
              <a:extLst>
                <a:ext uri="{FF2B5EF4-FFF2-40B4-BE49-F238E27FC236}">
                  <a16:creationId xmlns:a16="http://schemas.microsoft.com/office/drawing/2014/main" id="{932BD461-8931-42EC-A430-4A426CD78FBF}"/>
                </a:ext>
              </a:extLst>
            </p:cNvPr>
            <p:cNvSpPr/>
            <p:nvPr/>
          </p:nvSpPr>
          <p:spPr>
            <a:xfrm>
              <a:off x="7106203" y="608373"/>
              <a:ext cx="4909985" cy="4437802"/>
            </a:xfrm>
            <a:prstGeom prst="roundRect">
              <a:avLst>
                <a:gd name="adj" fmla="val 10252"/>
              </a:avLst>
            </a:prstGeom>
            <a:solidFill>
              <a:schemeClr val="bg2"/>
            </a:solidFill>
            <a:ln>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E3D63DC-DD7C-4674-8FA1-AAFC0E993C2C}"/>
                </a:ext>
              </a:extLst>
            </p:cNvPr>
            <p:cNvSpPr/>
            <p:nvPr/>
          </p:nvSpPr>
          <p:spPr>
            <a:xfrm>
              <a:off x="8298163" y="625535"/>
              <a:ext cx="2646017" cy="523220"/>
            </a:xfrm>
            <a:prstGeom prst="rect">
              <a:avLst/>
            </a:prstGeom>
            <a:noFill/>
            <a:ln>
              <a:noFill/>
            </a:ln>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800" b="0" u="none" strike="noStrike" kern="1200" cap="none" spc="0" normalizeH="0" baseline="0" noProof="0" dirty="0">
                  <a:ln>
                    <a:noFill/>
                  </a:ln>
                  <a:solidFill>
                    <a:srgbClr val="0070C0"/>
                  </a:solidFill>
                  <a:effectLst/>
                  <a:uLnTx/>
                  <a:uFillTx/>
                  <a:latin typeface="+mj-lt"/>
                  <a:ea typeface="+mn-ea"/>
                  <a:cs typeface="+mn-cs"/>
                </a:rPr>
                <a:t>Differentiators</a:t>
              </a:r>
              <a:endParaRPr kumimoji="0" lang="en-US" b="0" u="none" strike="noStrike" kern="1200" cap="none" spc="0" normalizeH="0" baseline="0" noProof="0" dirty="0">
                <a:ln>
                  <a:noFill/>
                </a:ln>
                <a:solidFill>
                  <a:srgbClr val="0070C0"/>
                </a:solidFill>
                <a:effectLst/>
                <a:uLnTx/>
                <a:uFillTx/>
                <a:latin typeface="+mj-lt"/>
                <a:ea typeface="+mn-ea"/>
                <a:cs typeface="+mn-cs"/>
              </a:endParaRPr>
            </a:p>
          </p:txBody>
        </p:sp>
        <p:sp>
          <p:nvSpPr>
            <p:cNvPr id="21" name="TextBox 20">
              <a:extLst>
                <a:ext uri="{FF2B5EF4-FFF2-40B4-BE49-F238E27FC236}">
                  <a16:creationId xmlns:a16="http://schemas.microsoft.com/office/drawing/2014/main" id="{A37581DF-0810-480F-B41D-9A11EB2CAD55}"/>
                </a:ext>
              </a:extLst>
            </p:cNvPr>
            <p:cNvSpPr txBox="1"/>
            <p:nvPr/>
          </p:nvSpPr>
          <p:spPr>
            <a:xfrm>
              <a:off x="7223125" y="1148755"/>
              <a:ext cx="4732902" cy="3880169"/>
            </a:xfrm>
            <a:prstGeom prst="rect">
              <a:avLst/>
            </a:prstGeom>
            <a:noFill/>
            <a:ln>
              <a:noFill/>
            </a:ln>
          </p:spPr>
          <p:txBody>
            <a:bodyPr wrap="square" rtlCol="0">
              <a:spAutoFit/>
            </a:bodyPr>
            <a:lstStyle/>
            <a:p>
              <a:pPr marL="285750" indent="-285750">
                <a:spcBef>
                  <a:spcPts val="600"/>
                </a:spcBef>
                <a:buFont typeface="Wingdings" panose="05000000000000000000" pitchFamily="2" charset="2"/>
                <a:buChar char="Ø"/>
              </a:pPr>
              <a:r>
                <a:rPr lang="en-US" sz="1600" dirty="0">
                  <a:solidFill>
                    <a:srgbClr val="0070C0"/>
                  </a:solidFill>
                </a:rPr>
                <a:t>Genuine partnership between deans &amp; directors</a:t>
              </a:r>
            </a:p>
            <a:p>
              <a:pPr marL="800100" lvl="1" indent="-342900">
                <a:spcBef>
                  <a:spcPts val="600"/>
                </a:spcBef>
                <a:buFont typeface="Arial" panose="020B0604020202020204" pitchFamily="34" charset="0"/>
                <a:buChar char="•"/>
              </a:pPr>
              <a:r>
                <a:rPr lang="en-US" sz="1600" dirty="0">
                  <a:solidFill>
                    <a:srgbClr val="0070C0"/>
                  </a:solidFill>
                </a:rPr>
                <a:t>Shared vision, shared expectations</a:t>
              </a:r>
            </a:p>
            <a:p>
              <a:pPr marL="285750" indent="-285750">
                <a:spcBef>
                  <a:spcPts val="600"/>
                </a:spcBef>
                <a:buFont typeface="Wingdings" panose="05000000000000000000" pitchFamily="2" charset="2"/>
                <a:buChar char="Ø"/>
              </a:pPr>
              <a:r>
                <a:rPr lang="en-US" sz="1600" dirty="0">
                  <a:solidFill>
                    <a:srgbClr val="0070C0"/>
                  </a:solidFill>
                </a:rPr>
                <a:t>Institute directors are top scholars</a:t>
              </a:r>
            </a:p>
            <a:p>
              <a:pPr marL="800100" lvl="1" indent="-342900">
                <a:spcBef>
                  <a:spcPts val="600"/>
                </a:spcBef>
                <a:buFont typeface="Arial" panose="020B0604020202020204" pitchFamily="34" charset="0"/>
                <a:buChar char="•"/>
              </a:pPr>
              <a:r>
                <a:rPr lang="en-US" sz="1600" dirty="0">
                  <a:solidFill>
                    <a:srgbClr val="0070C0"/>
                  </a:solidFill>
                </a:rPr>
                <a:t>Exceptionally attractive to junior hires</a:t>
              </a:r>
            </a:p>
            <a:p>
              <a:pPr marL="285750" indent="-285750">
                <a:spcBef>
                  <a:spcPts val="600"/>
                </a:spcBef>
                <a:buFont typeface="Wingdings" panose="05000000000000000000" pitchFamily="2" charset="2"/>
                <a:buChar char="Ø"/>
              </a:pPr>
              <a:r>
                <a:rPr lang="en-US" sz="1600" dirty="0">
                  <a:solidFill>
                    <a:srgbClr val="0070C0"/>
                  </a:solidFill>
                </a:rPr>
                <a:t>Professional staffing of shared resources</a:t>
              </a:r>
            </a:p>
            <a:p>
              <a:pPr marL="800100" lvl="1" indent="-342900">
                <a:spcBef>
                  <a:spcPts val="600"/>
                </a:spcBef>
                <a:buFont typeface="Arial" panose="020B0604020202020204" pitchFamily="34" charset="0"/>
                <a:buChar char="•"/>
              </a:pPr>
              <a:r>
                <a:rPr lang="en-US" sz="1600" dirty="0">
                  <a:solidFill>
                    <a:srgbClr val="0070C0"/>
                  </a:solidFill>
                </a:rPr>
                <a:t>Dedicated staff maintain and operate core facilities</a:t>
              </a:r>
            </a:p>
            <a:p>
              <a:pPr marL="285750" indent="-285750">
                <a:spcBef>
                  <a:spcPts val="600"/>
                </a:spcBef>
                <a:buFont typeface="Wingdings" panose="05000000000000000000" pitchFamily="2" charset="2"/>
                <a:buChar char="Ø"/>
              </a:pPr>
              <a:r>
                <a:rPr lang="en-US" sz="1600" dirty="0">
                  <a:solidFill>
                    <a:srgbClr val="0070C0"/>
                  </a:solidFill>
                </a:rPr>
                <a:t>Seed grants </a:t>
              </a:r>
            </a:p>
            <a:p>
              <a:pPr marL="800100" lvl="1" indent="-342900">
                <a:spcBef>
                  <a:spcPts val="600"/>
                </a:spcBef>
                <a:buFont typeface="Arial" panose="020B0604020202020204" pitchFamily="34" charset="0"/>
                <a:buChar char="•"/>
              </a:pPr>
              <a:r>
                <a:rPr lang="en-US" sz="1600" dirty="0">
                  <a:solidFill>
                    <a:srgbClr val="0070C0"/>
                  </a:solidFill>
                  <a:effectLst/>
                  <a:ea typeface="Times New Roman" panose="02020603050405020304" pitchFamily="18" charset="0"/>
                </a:rPr>
                <a:t>High risk-high payoff collaborations, bold forays into new research directions, and creation of new partnerships.</a:t>
              </a:r>
            </a:p>
            <a:p>
              <a:pPr marL="800100" lvl="1" indent="-342900">
                <a:spcBef>
                  <a:spcPts val="600"/>
                </a:spcBef>
                <a:buFont typeface="Arial" panose="020B0604020202020204" pitchFamily="34" charset="0"/>
                <a:buChar char="•"/>
              </a:pPr>
              <a:r>
                <a:rPr lang="en-US" sz="1600" dirty="0">
                  <a:solidFill>
                    <a:srgbClr val="0070C0"/>
                  </a:solidFill>
                </a:rPr>
                <a:t>Gathering performance metrics</a:t>
              </a:r>
            </a:p>
            <a:p>
              <a:pPr marL="800100" lvl="1" indent="-342900">
                <a:spcBef>
                  <a:spcPts val="600"/>
                </a:spcBef>
                <a:buFont typeface="Arial" panose="020B0604020202020204" pitchFamily="34" charset="0"/>
                <a:buChar char="•"/>
              </a:pPr>
              <a:r>
                <a:rPr lang="en-US" sz="1600" dirty="0">
                  <a:solidFill>
                    <a:srgbClr val="0070C0"/>
                  </a:solidFill>
                </a:rPr>
                <a:t>~41% receive external funding</a:t>
              </a:r>
            </a:p>
          </p:txBody>
        </p:sp>
      </p:grpSp>
      <p:pic>
        <p:nvPicPr>
          <p:cNvPr id="22" name="Picture 21">
            <a:extLst>
              <a:ext uri="{FF2B5EF4-FFF2-40B4-BE49-F238E27FC236}">
                <a16:creationId xmlns:a16="http://schemas.microsoft.com/office/drawing/2014/main" id="{A574ECA6-A38F-49D1-83A5-4A0C754008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0912" y="1421125"/>
            <a:ext cx="4129373" cy="2456868"/>
          </a:xfrm>
          <a:prstGeom prst="rect">
            <a:avLst/>
          </a:prstGeom>
          <a:ln w="38100">
            <a:solidFill>
              <a:schemeClr val="bg1">
                <a:lumMod val="65000"/>
              </a:schemeClr>
            </a:solidFill>
          </a:ln>
        </p:spPr>
      </p:pic>
      <p:grpSp>
        <p:nvGrpSpPr>
          <p:cNvPr id="23" name="Group 22">
            <a:extLst>
              <a:ext uri="{FF2B5EF4-FFF2-40B4-BE49-F238E27FC236}">
                <a16:creationId xmlns:a16="http://schemas.microsoft.com/office/drawing/2014/main" id="{4C3E4119-0311-49F5-B292-0BB1E8DA3BC8}"/>
              </a:ext>
            </a:extLst>
          </p:cNvPr>
          <p:cNvGrpSpPr/>
          <p:nvPr/>
        </p:nvGrpSpPr>
        <p:grpSpPr>
          <a:xfrm>
            <a:off x="1125673" y="4120773"/>
            <a:ext cx="4316138" cy="1619597"/>
            <a:chOff x="1310641" y="4130963"/>
            <a:chExt cx="4316138" cy="1619597"/>
          </a:xfrm>
        </p:grpSpPr>
        <p:sp>
          <p:nvSpPr>
            <p:cNvPr id="24" name="Rectangle: Rounded Corners 23">
              <a:extLst>
                <a:ext uri="{FF2B5EF4-FFF2-40B4-BE49-F238E27FC236}">
                  <a16:creationId xmlns:a16="http://schemas.microsoft.com/office/drawing/2014/main" id="{5D9B36ED-E6ED-4FB9-AC29-83CF08C86182}"/>
                </a:ext>
              </a:extLst>
            </p:cNvPr>
            <p:cNvSpPr/>
            <p:nvPr/>
          </p:nvSpPr>
          <p:spPr>
            <a:xfrm>
              <a:off x="1310641" y="4130963"/>
              <a:ext cx="4316138" cy="1619597"/>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44D8AA6-E91F-4EDB-A2D8-7A167A86231D}"/>
                </a:ext>
              </a:extLst>
            </p:cNvPr>
            <p:cNvSpPr/>
            <p:nvPr/>
          </p:nvSpPr>
          <p:spPr>
            <a:xfrm>
              <a:off x="1588877" y="4316151"/>
              <a:ext cx="3938272" cy="1323439"/>
            </a:xfrm>
            <a:prstGeom prst="rect">
              <a:avLst/>
            </a:prstGeom>
          </p:spPr>
          <p:txBody>
            <a:bodyPr wrap="square">
              <a:spAutoFit/>
            </a:bodyPr>
            <a:lstStyle/>
            <a:p>
              <a:r>
                <a:rPr lang="en-US" sz="2000" i="1" dirty="0">
                  <a:solidFill>
                    <a:schemeClr val="bg1"/>
                  </a:solidFill>
                  <a:latin typeface="+mj-lt"/>
                </a:rPr>
                <a:t>“There are exceptions to this rule. One university in our sample stood out…”</a:t>
              </a:r>
            </a:p>
            <a:p>
              <a:r>
                <a:rPr lang="en-US" sz="2000" i="1" dirty="0">
                  <a:solidFill>
                    <a:schemeClr val="bg1"/>
                  </a:solidFill>
                  <a:latin typeface="+mj-lt"/>
                </a:rPr>
                <a:t>Dec 3, 2019</a:t>
              </a:r>
            </a:p>
          </p:txBody>
        </p:sp>
      </p:grpSp>
    </p:spTree>
    <p:extLst>
      <p:ext uri="{BB962C8B-B14F-4D97-AF65-F5344CB8AC3E}">
        <p14:creationId xmlns:p14="http://schemas.microsoft.com/office/powerpoint/2010/main" val="3061333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6635573-BFE1-4156-84E1-C2845DD608E7}"/>
              </a:ext>
            </a:extLst>
          </p:cNvPr>
          <p:cNvSpPr>
            <a:spLocks noGrp="1"/>
          </p:cNvSpPr>
          <p:nvPr>
            <p:ph type="title"/>
          </p:nvPr>
        </p:nvSpPr>
        <p:spPr>
          <a:xfrm>
            <a:off x="261257" y="406741"/>
            <a:ext cx="10515600" cy="620202"/>
          </a:xfrm>
        </p:spPr>
        <p:txBody>
          <a:bodyPr>
            <a:noAutofit/>
          </a:bodyPr>
          <a:lstStyle/>
          <a:p>
            <a:r>
              <a:rPr lang="en-US" dirty="0"/>
              <a:t>Mission of the Interdisciplinary Research Institutes</a:t>
            </a:r>
            <a:br>
              <a:rPr lang="en-US" dirty="0"/>
            </a:br>
            <a:endParaRPr lang="en-US" dirty="0">
              <a:solidFill>
                <a:srgbClr val="FF0000"/>
              </a:solidFill>
            </a:endParaRPr>
          </a:p>
        </p:txBody>
      </p:sp>
      <p:sp>
        <p:nvSpPr>
          <p:cNvPr id="7" name="TextBox 6">
            <a:extLst>
              <a:ext uri="{FF2B5EF4-FFF2-40B4-BE49-F238E27FC236}">
                <a16:creationId xmlns:a16="http://schemas.microsoft.com/office/drawing/2014/main" id="{13AE4CFB-D5E7-4E0F-9DE9-FBACDCECED60}"/>
              </a:ext>
            </a:extLst>
          </p:cNvPr>
          <p:cNvSpPr txBox="1"/>
          <p:nvPr/>
        </p:nvSpPr>
        <p:spPr>
          <a:xfrm>
            <a:off x="261257" y="1200697"/>
            <a:ext cx="3951514" cy="4456605"/>
          </a:xfrm>
          <a:prstGeom prst="rect">
            <a:avLst/>
          </a:prstGeom>
          <a:noFill/>
        </p:spPr>
        <p:txBody>
          <a:bodyPr wrap="square">
            <a:spAutoFit/>
          </a:bodyPr>
          <a:lstStyle/>
          <a:p>
            <a:pPr marL="342900" indent="-342900">
              <a:lnSpc>
                <a:spcPct val="150000"/>
              </a:lnSpc>
              <a:buFont typeface="Wingdings" panose="05000000000000000000" pitchFamily="2" charset="2"/>
              <a:buChar char="ü"/>
            </a:pPr>
            <a:r>
              <a:rPr lang="en-US" sz="2400" dirty="0">
                <a:solidFill>
                  <a:schemeClr val="bg1"/>
                </a:solidFill>
              </a:rPr>
              <a:t>Community of Colleagues</a:t>
            </a:r>
          </a:p>
          <a:p>
            <a:pPr marL="342900" indent="-342900">
              <a:lnSpc>
                <a:spcPct val="150000"/>
              </a:lnSpc>
              <a:buFont typeface="Wingdings" panose="05000000000000000000" pitchFamily="2" charset="2"/>
              <a:buChar char="ü"/>
            </a:pPr>
            <a:r>
              <a:rPr lang="en-US" sz="2400" dirty="0">
                <a:solidFill>
                  <a:schemeClr val="bg1"/>
                </a:solidFill>
              </a:rPr>
              <a:t>Seminars &amp; Workshops</a:t>
            </a:r>
          </a:p>
          <a:p>
            <a:pPr marL="342900" indent="-342900">
              <a:lnSpc>
                <a:spcPct val="150000"/>
              </a:lnSpc>
              <a:buFont typeface="Wingdings" panose="05000000000000000000" pitchFamily="2" charset="2"/>
              <a:buChar char="ü"/>
            </a:pPr>
            <a:r>
              <a:rPr lang="en-US" sz="2400" dirty="0">
                <a:solidFill>
                  <a:schemeClr val="bg1"/>
                </a:solidFill>
              </a:rPr>
              <a:t>Team Building for Research Initiatives</a:t>
            </a:r>
          </a:p>
          <a:p>
            <a:pPr marL="342900" indent="-342900">
              <a:lnSpc>
                <a:spcPct val="150000"/>
              </a:lnSpc>
              <a:buFont typeface="Wingdings" panose="05000000000000000000" pitchFamily="2" charset="2"/>
              <a:buChar char="ü"/>
            </a:pPr>
            <a:r>
              <a:rPr lang="en-US" sz="2400" dirty="0">
                <a:solidFill>
                  <a:schemeClr val="bg1"/>
                </a:solidFill>
              </a:rPr>
              <a:t>Co-Funded Appointments</a:t>
            </a:r>
          </a:p>
          <a:p>
            <a:pPr marL="342900" indent="-342900">
              <a:lnSpc>
                <a:spcPct val="150000"/>
              </a:lnSpc>
              <a:buFont typeface="Wingdings" panose="05000000000000000000" pitchFamily="2" charset="2"/>
              <a:buChar char="ü"/>
            </a:pPr>
            <a:r>
              <a:rPr lang="en-US" sz="2400" dirty="0">
                <a:solidFill>
                  <a:schemeClr val="bg1"/>
                </a:solidFill>
              </a:rPr>
              <a:t>Core Facilities</a:t>
            </a:r>
          </a:p>
          <a:p>
            <a:pPr marL="342900" indent="-342900">
              <a:lnSpc>
                <a:spcPct val="150000"/>
              </a:lnSpc>
              <a:buFont typeface="Wingdings" panose="05000000000000000000" pitchFamily="2" charset="2"/>
              <a:buChar char="ü"/>
            </a:pPr>
            <a:r>
              <a:rPr lang="en-US" sz="2400" dirty="0">
                <a:solidFill>
                  <a:schemeClr val="bg1"/>
                </a:solidFill>
              </a:rPr>
              <a:t>Seed Funds for Scholarship/Research</a:t>
            </a:r>
          </a:p>
        </p:txBody>
      </p:sp>
      <p:pic>
        <p:nvPicPr>
          <p:cNvPr id="2" name="Picture 2" descr="The Lindner Laboratory at Penn State">
            <a:extLst>
              <a:ext uri="{FF2B5EF4-FFF2-40B4-BE49-F238E27FC236}">
                <a16:creationId xmlns:a16="http://schemas.microsoft.com/office/drawing/2014/main" id="{26CD1C59-B842-4856-8669-59BDDFB6FC1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69885" y="1407382"/>
            <a:ext cx="7822115" cy="3882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023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FBBE9817-B580-4700-B8A9-158D128A80F8}"/>
              </a:ext>
            </a:extLst>
          </p:cNvPr>
          <p:cNvSpPr>
            <a:spLocks noGrp="1"/>
          </p:cNvSpPr>
          <p:nvPr>
            <p:ph type="title" hasCustomPrompt="1"/>
          </p:nvPr>
        </p:nvSpPr>
        <p:spPr>
          <a:xfrm>
            <a:off x="372404" y="610507"/>
            <a:ext cx="10515600" cy="620202"/>
          </a:xfrm>
          <a:prstGeom prst="rect">
            <a:avLst/>
          </a:prstGeom>
        </p:spPr>
        <p:txBody>
          <a:bodyPr/>
          <a:lstStyle>
            <a:lvl1pPr>
              <a:defRPr baseline="0">
                <a:solidFill>
                  <a:schemeClr val="bg1"/>
                </a:solidFill>
              </a:defRPr>
            </a:lvl1pPr>
          </a:lstStyle>
          <a:p>
            <a:r>
              <a:rPr lang="en-US" dirty="0"/>
              <a:t>Research Instrumentation</a:t>
            </a:r>
          </a:p>
        </p:txBody>
      </p:sp>
      <p:sp>
        <p:nvSpPr>
          <p:cNvPr id="5" name="Text Placeholder 11">
            <a:extLst>
              <a:ext uri="{FF2B5EF4-FFF2-40B4-BE49-F238E27FC236}">
                <a16:creationId xmlns:a16="http://schemas.microsoft.com/office/drawing/2014/main" id="{A66DFADB-4177-485E-A0D9-5099C7B7A55D}"/>
              </a:ext>
            </a:extLst>
          </p:cNvPr>
          <p:cNvSpPr>
            <a:spLocks noGrp="1"/>
          </p:cNvSpPr>
          <p:nvPr>
            <p:ph type="body" sz="quarter" idx="12" hasCustomPrompt="1"/>
          </p:nvPr>
        </p:nvSpPr>
        <p:spPr>
          <a:xfrm>
            <a:off x="569341" y="1932240"/>
            <a:ext cx="4910138" cy="3666598"/>
          </a:xfrm>
        </p:spPr>
        <p:txBody>
          <a:bodyPr>
            <a:normAutofit fontScale="92500" lnSpcReduction="20000"/>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lvl="0" indent="0">
              <a:lnSpc>
                <a:spcPct val="150000"/>
              </a:lnSpc>
              <a:buNone/>
            </a:pPr>
            <a:r>
              <a:rPr lang="en-US" dirty="0"/>
              <a:t>The 7 interdisciplinary research institutes operate core shared facilities available to internal and external users. </a:t>
            </a:r>
          </a:p>
          <a:p>
            <a:pPr lvl="1">
              <a:lnSpc>
                <a:spcPct val="150000"/>
              </a:lnSpc>
            </a:pPr>
            <a:r>
              <a:rPr lang="en-US" dirty="0"/>
              <a:t>Includes more than 300 instruments and services. </a:t>
            </a:r>
          </a:p>
          <a:p>
            <a:pPr marL="457200" lvl="1" indent="0">
              <a:lnSpc>
                <a:spcPct val="150000"/>
              </a:lnSpc>
              <a:buNone/>
            </a:pPr>
            <a:r>
              <a:rPr lang="en-US" dirty="0">
                <a:solidFill>
                  <a:srgbClr val="33CAFF"/>
                </a:solidFill>
              </a:rPr>
              <a:t>	</a:t>
            </a:r>
            <a:r>
              <a:rPr lang="en-US" u="sng" dirty="0">
                <a:solidFill>
                  <a:srgbClr val="33CAFF"/>
                </a:solidFill>
              </a:rPr>
              <a:t>capabilities.psu.edu</a:t>
            </a:r>
          </a:p>
        </p:txBody>
      </p:sp>
      <p:pic>
        <p:nvPicPr>
          <p:cNvPr id="6" name="Picture 2" descr="Skull inside microCT machine of Center for Quantitative Imaging">
            <a:extLst>
              <a:ext uri="{FF2B5EF4-FFF2-40B4-BE49-F238E27FC236}">
                <a16:creationId xmlns:a16="http://schemas.microsoft.com/office/drawing/2014/main" id="{5F10D155-7A34-439B-8504-C2A28454A3C5}"/>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6058765" y="900919"/>
            <a:ext cx="5895110" cy="46386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B1E1706-490E-4820-A469-7153D5CCA170}"/>
              </a:ext>
            </a:extLst>
          </p:cNvPr>
          <p:cNvSpPr/>
          <p:nvPr/>
        </p:nvSpPr>
        <p:spPr>
          <a:xfrm>
            <a:off x="6371435" y="5598838"/>
            <a:ext cx="5100499" cy="338554"/>
          </a:xfrm>
          <a:prstGeom prst="rect">
            <a:avLst/>
          </a:prstGeom>
        </p:spPr>
        <p:txBody>
          <a:bodyPr wrap="none">
            <a:spAutoFit/>
          </a:bodyPr>
          <a:lstStyle/>
          <a:p>
            <a:r>
              <a:rPr lang="en-US" sz="1600" i="1" dirty="0">
                <a:solidFill>
                  <a:schemeClr val="bg2"/>
                </a:solidFill>
              </a:rPr>
              <a:t>Micro CT Scanner at the Center for Quantitative Imaging. </a:t>
            </a:r>
          </a:p>
        </p:txBody>
      </p:sp>
    </p:spTree>
    <p:extLst>
      <p:ext uri="{BB962C8B-B14F-4D97-AF65-F5344CB8AC3E}">
        <p14:creationId xmlns:p14="http://schemas.microsoft.com/office/powerpoint/2010/main" val="360145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D21ED2E-51F0-46F6-9C5E-3A7AC6284655}"/>
              </a:ext>
            </a:extLst>
          </p:cNvPr>
          <p:cNvSpPr txBox="1">
            <a:spLocks/>
          </p:cNvSpPr>
          <p:nvPr/>
        </p:nvSpPr>
        <p:spPr>
          <a:xfrm>
            <a:off x="37426" y="149022"/>
            <a:ext cx="11587694" cy="8151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ea typeface="Rockwell" charset="0"/>
                <a:cs typeface="Rockwell" charset="0"/>
              </a:rPr>
              <a:t>Social Science Research Institute (SSRI)</a:t>
            </a:r>
          </a:p>
        </p:txBody>
      </p:sp>
      <p:pic>
        <p:nvPicPr>
          <p:cNvPr id="15" name="Picture 14">
            <a:extLst>
              <a:ext uri="{FF2B5EF4-FFF2-40B4-BE49-F238E27FC236}">
                <a16:creationId xmlns:a16="http://schemas.microsoft.com/office/drawing/2014/main" id="{2B2AA404-3965-4707-B57D-89005F46DE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90586" y="2010122"/>
            <a:ext cx="5860531" cy="4382355"/>
          </a:xfrm>
          <a:prstGeom prst="rect">
            <a:avLst/>
          </a:prstGeom>
        </p:spPr>
      </p:pic>
      <p:sp>
        <p:nvSpPr>
          <p:cNvPr id="16" name="TextBox 15">
            <a:extLst>
              <a:ext uri="{FF2B5EF4-FFF2-40B4-BE49-F238E27FC236}">
                <a16:creationId xmlns:a16="http://schemas.microsoft.com/office/drawing/2014/main" id="{EF158811-F1EB-4F4C-9B97-A061F705C343}"/>
              </a:ext>
            </a:extLst>
          </p:cNvPr>
          <p:cNvSpPr txBox="1"/>
          <p:nvPr/>
        </p:nvSpPr>
        <p:spPr>
          <a:xfrm>
            <a:off x="1123006" y="2863463"/>
            <a:ext cx="2424062" cy="461665"/>
          </a:xfrm>
          <a:prstGeom prst="rect">
            <a:avLst/>
          </a:prstGeom>
          <a:noFill/>
        </p:spPr>
        <p:txBody>
          <a:bodyPr wrap="none" rtlCol="0">
            <a:spAutoFit/>
          </a:bodyPr>
          <a:lstStyle/>
          <a:p>
            <a:r>
              <a:rPr lang="en-US" sz="2400" dirty="0">
                <a:solidFill>
                  <a:schemeClr val="bg1"/>
                </a:solidFill>
              </a:rPr>
              <a:t>Social Disparities</a:t>
            </a:r>
          </a:p>
        </p:txBody>
      </p:sp>
      <p:sp>
        <p:nvSpPr>
          <p:cNvPr id="17" name="Rectangle 16">
            <a:extLst>
              <a:ext uri="{FF2B5EF4-FFF2-40B4-BE49-F238E27FC236}">
                <a16:creationId xmlns:a16="http://schemas.microsoft.com/office/drawing/2014/main" id="{F163DD99-B853-470E-8FFA-F374FD43ACE9}"/>
              </a:ext>
            </a:extLst>
          </p:cNvPr>
          <p:cNvSpPr/>
          <p:nvPr/>
        </p:nvSpPr>
        <p:spPr>
          <a:xfrm>
            <a:off x="1072094" y="1706083"/>
            <a:ext cx="3947043" cy="461665"/>
          </a:xfrm>
          <a:prstGeom prst="rect">
            <a:avLst/>
          </a:prstGeom>
        </p:spPr>
        <p:txBody>
          <a:bodyPr wrap="none">
            <a:spAutoFit/>
          </a:bodyPr>
          <a:lstStyle/>
          <a:p>
            <a:r>
              <a:rPr lang="en-US" sz="2400" dirty="0">
                <a:solidFill>
                  <a:schemeClr val="bg1"/>
                </a:solidFill>
                <a:ea typeface="Rockwell" charset="0"/>
                <a:cs typeface="Rockwell" charset="0"/>
              </a:rPr>
              <a:t>Smart and Connected Health</a:t>
            </a:r>
          </a:p>
        </p:txBody>
      </p:sp>
      <p:sp>
        <p:nvSpPr>
          <p:cNvPr id="18" name="Rectangle 17">
            <a:extLst>
              <a:ext uri="{FF2B5EF4-FFF2-40B4-BE49-F238E27FC236}">
                <a16:creationId xmlns:a16="http://schemas.microsoft.com/office/drawing/2014/main" id="{9002C750-B169-4728-9C38-5ACF4F13B522}"/>
              </a:ext>
            </a:extLst>
          </p:cNvPr>
          <p:cNvSpPr/>
          <p:nvPr/>
        </p:nvSpPr>
        <p:spPr>
          <a:xfrm>
            <a:off x="6220851" y="1745776"/>
            <a:ext cx="2704138" cy="461665"/>
          </a:xfrm>
          <a:prstGeom prst="rect">
            <a:avLst/>
          </a:prstGeom>
        </p:spPr>
        <p:txBody>
          <a:bodyPr wrap="none">
            <a:spAutoFit/>
          </a:bodyPr>
          <a:lstStyle/>
          <a:p>
            <a:r>
              <a:rPr lang="en-US" sz="2400" dirty="0">
                <a:solidFill>
                  <a:schemeClr val="bg1"/>
                </a:solidFill>
              </a:rPr>
              <a:t>The Human System</a:t>
            </a:r>
          </a:p>
        </p:txBody>
      </p:sp>
      <p:sp>
        <p:nvSpPr>
          <p:cNvPr id="19" name="Rectangle 18">
            <a:extLst>
              <a:ext uri="{FF2B5EF4-FFF2-40B4-BE49-F238E27FC236}">
                <a16:creationId xmlns:a16="http://schemas.microsoft.com/office/drawing/2014/main" id="{690FFEFD-F0E9-41FF-BC2C-67F116608DDD}"/>
              </a:ext>
            </a:extLst>
          </p:cNvPr>
          <p:cNvSpPr/>
          <p:nvPr/>
        </p:nvSpPr>
        <p:spPr>
          <a:xfrm>
            <a:off x="7914639" y="2756710"/>
            <a:ext cx="4440267" cy="423193"/>
          </a:xfrm>
          <a:prstGeom prst="rect">
            <a:avLst/>
          </a:prstGeom>
        </p:spPr>
        <p:txBody>
          <a:bodyPr wrap="square">
            <a:spAutoFit/>
          </a:bodyPr>
          <a:lstStyle/>
          <a:p>
            <a:r>
              <a:rPr lang="en-US" sz="2150" dirty="0">
                <a:solidFill>
                  <a:schemeClr val="bg1"/>
                </a:solidFill>
              </a:rPr>
              <a:t>Data </a:t>
            </a:r>
            <a:r>
              <a:rPr lang="en-US" sz="2150" dirty="0">
                <a:solidFill>
                  <a:schemeClr val="bg1"/>
                </a:solidFill>
                <a:sym typeface="Wingdings" panose="05000000000000000000" pitchFamily="2" charset="2"/>
              </a:rPr>
              <a:t> </a:t>
            </a:r>
            <a:r>
              <a:rPr lang="en-US" sz="2150" dirty="0">
                <a:solidFill>
                  <a:schemeClr val="bg1"/>
                </a:solidFill>
              </a:rPr>
              <a:t>Knowledge </a:t>
            </a:r>
            <a:r>
              <a:rPr lang="en-US" sz="2150" dirty="0">
                <a:solidFill>
                  <a:schemeClr val="bg1"/>
                </a:solidFill>
                <a:sym typeface="Wingdings" panose="05000000000000000000" pitchFamily="2" charset="2"/>
              </a:rPr>
              <a:t> </a:t>
            </a:r>
            <a:r>
              <a:rPr lang="en-US" sz="2150" dirty="0">
                <a:solidFill>
                  <a:schemeClr val="bg1"/>
                </a:solidFill>
              </a:rPr>
              <a:t>Impact</a:t>
            </a:r>
          </a:p>
        </p:txBody>
      </p:sp>
      <p:sp>
        <p:nvSpPr>
          <p:cNvPr id="20" name="Rectangle 19">
            <a:extLst>
              <a:ext uri="{FF2B5EF4-FFF2-40B4-BE49-F238E27FC236}">
                <a16:creationId xmlns:a16="http://schemas.microsoft.com/office/drawing/2014/main" id="{DEF10026-65B1-409B-B4E4-5777D14888D3}"/>
              </a:ext>
            </a:extLst>
          </p:cNvPr>
          <p:cNvSpPr/>
          <p:nvPr/>
        </p:nvSpPr>
        <p:spPr>
          <a:xfrm>
            <a:off x="9047812" y="3179903"/>
            <a:ext cx="5154617" cy="923330"/>
          </a:xfrm>
          <a:prstGeom prst="rect">
            <a:avLst/>
          </a:prstGeom>
        </p:spPr>
        <p:txBody>
          <a:bodyPr wrap="square">
            <a:spAutoFit/>
          </a:bodyPr>
          <a:lstStyle/>
          <a:p>
            <a:pPr marL="285750" indent="-285750">
              <a:buFont typeface="Arial" charset="0"/>
              <a:buChar char="•"/>
            </a:pPr>
            <a:r>
              <a:rPr lang="en-US" dirty="0">
                <a:solidFill>
                  <a:schemeClr val="bg1"/>
                </a:solidFill>
                <a:latin typeface="Avenir Book" charset="0"/>
                <a:ea typeface="Avenir Book" charset="0"/>
                <a:cs typeface="Avenir Book" charset="0"/>
              </a:rPr>
              <a:t>Innovative Methods</a:t>
            </a:r>
            <a:r>
              <a:rPr lang="en-US" dirty="0">
                <a:solidFill>
                  <a:schemeClr val="bg1"/>
                </a:solidFill>
                <a:latin typeface="Vijaya" panose="020B0604020202020204" pitchFamily="34" charset="0"/>
                <a:cs typeface="Vijaya" panose="020B0604020202020204" pitchFamily="34" charset="0"/>
                <a:sym typeface="Wingdings" panose="05000000000000000000" pitchFamily="2" charset="2"/>
              </a:rPr>
              <a:t> </a:t>
            </a:r>
          </a:p>
          <a:p>
            <a:pPr marL="285750" indent="-285750">
              <a:buFont typeface="Arial" charset="0"/>
              <a:buChar char="•"/>
            </a:pPr>
            <a:r>
              <a:rPr lang="en-US" dirty="0">
                <a:solidFill>
                  <a:schemeClr val="bg1"/>
                </a:solidFill>
                <a:latin typeface="Avenir Book" charset="0"/>
                <a:ea typeface="Avenir Book" charset="0"/>
                <a:cs typeface="Avenir Book" charset="0"/>
              </a:rPr>
              <a:t>Dissemination and </a:t>
            </a:r>
            <a:br>
              <a:rPr lang="en-US" dirty="0">
                <a:solidFill>
                  <a:schemeClr val="bg1"/>
                </a:solidFill>
                <a:latin typeface="Avenir Book" charset="0"/>
                <a:ea typeface="Avenir Book" charset="0"/>
                <a:cs typeface="Avenir Book" charset="0"/>
              </a:rPr>
            </a:br>
            <a:r>
              <a:rPr lang="en-US" dirty="0">
                <a:solidFill>
                  <a:schemeClr val="bg1"/>
                </a:solidFill>
                <a:latin typeface="Avenir Book" charset="0"/>
                <a:ea typeface="Avenir Book" charset="0"/>
                <a:cs typeface="Avenir Book" charset="0"/>
              </a:rPr>
              <a:t>Implementation Science </a:t>
            </a:r>
          </a:p>
        </p:txBody>
      </p:sp>
      <p:sp>
        <p:nvSpPr>
          <p:cNvPr id="7" name="Title 1">
            <a:extLst>
              <a:ext uri="{FF2B5EF4-FFF2-40B4-BE49-F238E27FC236}">
                <a16:creationId xmlns:a16="http://schemas.microsoft.com/office/drawing/2014/main" id="{3580963F-91E9-437F-B93B-AA76A4AB4420}"/>
              </a:ext>
            </a:extLst>
          </p:cNvPr>
          <p:cNvSpPr txBox="1">
            <a:spLocks/>
          </p:cNvSpPr>
          <p:nvPr/>
        </p:nvSpPr>
        <p:spPr>
          <a:xfrm>
            <a:off x="0" y="901460"/>
            <a:ext cx="12192000" cy="576920"/>
          </a:xfrm>
          <a:prstGeom prst="rect">
            <a:avLst/>
          </a:prstGeom>
          <a:solidFill>
            <a:schemeClr val="accent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ea typeface="Rockwell" charset="0"/>
                <a:cs typeface="Rockwell" charset="0"/>
              </a:rPr>
              <a:t>SSRI 2015-2020 Strategic Aims</a:t>
            </a:r>
          </a:p>
        </p:txBody>
      </p:sp>
      <p:grpSp>
        <p:nvGrpSpPr>
          <p:cNvPr id="6" name="Group 5">
            <a:extLst>
              <a:ext uri="{FF2B5EF4-FFF2-40B4-BE49-F238E27FC236}">
                <a16:creationId xmlns:a16="http://schemas.microsoft.com/office/drawing/2014/main" id="{681F6AD2-9D08-426E-9898-1ABAF8361FE5}"/>
              </a:ext>
            </a:extLst>
          </p:cNvPr>
          <p:cNvGrpSpPr/>
          <p:nvPr/>
        </p:nvGrpSpPr>
        <p:grpSpPr>
          <a:xfrm>
            <a:off x="157555" y="3498462"/>
            <a:ext cx="3695987" cy="1994977"/>
            <a:chOff x="157555" y="3997608"/>
            <a:chExt cx="3695987" cy="1994977"/>
          </a:xfrm>
        </p:grpSpPr>
        <p:sp>
          <p:nvSpPr>
            <p:cNvPr id="2" name="Rectangle: Rounded Corners 1">
              <a:extLst>
                <a:ext uri="{FF2B5EF4-FFF2-40B4-BE49-F238E27FC236}">
                  <a16:creationId xmlns:a16="http://schemas.microsoft.com/office/drawing/2014/main" id="{A9227001-310F-490F-8C98-E5D797CC4E2F}"/>
                </a:ext>
              </a:extLst>
            </p:cNvPr>
            <p:cNvSpPr/>
            <p:nvPr/>
          </p:nvSpPr>
          <p:spPr>
            <a:xfrm>
              <a:off x="157555" y="3997608"/>
              <a:ext cx="3695987" cy="1994977"/>
            </a:xfrm>
            <a:prstGeom prst="roundRect">
              <a:avLst>
                <a:gd name="adj" fmla="val 102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bg1"/>
                  </a:solidFill>
                </a:rPr>
                <a:t>Example </a:t>
              </a:r>
              <a:br>
                <a:rPr lang="en-US" dirty="0">
                  <a:solidFill>
                    <a:schemeClr val="bg1"/>
                  </a:solidFill>
                </a:rPr>
              </a:br>
              <a:r>
                <a:rPr lang="en-US" dirty="0">
                  <a:solidFill>
                    <a:schemeClr val="bg1"/>
                  </a:solidFill>
                </a:rPr>
                <a:t>program: </a:t>
              </a:r>
              <a:br>
                <a:rPr lang="en-US" dirty="0">
                  <a:solidFill>
                    <a:schemeClr val="bg1"/>
                  </a:solidFill>
                </a:rPr>
              </a:br>
              <a:r>
                <a:rPr lang="en-US" dirty="0">
                  <a:solidFill>
                    <a:schemeClr val="accent2"/>
                  </a:solidFill>
                </a:rPr>
                <a:t>Child </a:t>
              </a:r>
              <a:br>
                <a:rPr lang="en-US" dirty="0">
                  <a:solidFill>
                    <a:schemeClr val="accent2"/>
                  </a:solidFill>
                </a:rPr>
              </a:br>
              <a:r>
                <a:rPr lang="en-US" dirty="0">
                  <a:solidFill>
                    <a:schemeClr val="accent2"/>
                  </a:solidFill>
                </a:rPr>
                <a:t>Maltreatment</a:t>
              </a:r>
              <a:br>
                <a:rPr lang="en-US" dirty="0">
                  <a:solidFill>
                    <a:schemeClr val="accent2"/>
                  </a:solidFill>
                </a:rPr>
              </a:br>
              <a:r>
                <a:rPr lang="en-US" dirty="0">
                  <a:solidFill>
                    <a:schemeClr val="accent2"/>
                  </a:solidFill>
                </a:rPr>
                <a:t>Solutions </a:t>
              </a:r>
              <a:br>
                <a:rPr lang="en-US" dirty="0">
                  <a:solidFill>
                    <a:schemeClr val="accent2"/>
                  </a:solidFill>
                </a:rPr>
              </a:br>
              <a:r>
                <a:rPr lang="en-US" dirty="0">
                  <a:solidFill>
                    <a:schemeClr val="accent2"/>
                  </a:solidFill>
                </a:rPr>
                <a:t>Network. </a:t>
              </a:r>
              <a:r>
                <a:rPr lang="en-US" dirty="0">
                  <a:solidFill>
                    <a:schemeClr val="bg1"/>
                  </a:solidFill>
                </a:rPr>
                <a:t> </a:t>
              </a:r>
              <a:br>
                <a:rPr lang="en-US" dirty="0">
                  <a:solidFill>
                    <a:schemeClr val="bg1"/>
                  </a:solidFill>
                </a:rPr>
              </a:br>
              <a:endParaRPr lang="en-US" dirty="0">
                <a:solidFill>
                  <a:schemeClr val="bg1"/>
                </a:solidFill>
              </a:endParaRPr>
            </a:p>
          </p:txBody>
        </p:sp>
        <p:pic>
          <p:nvPicPr>
            <p:cNvPr id="3" name="Picture 2">
              <a:extLst>
                <a:ext uri="{FF2B5EF4-FFF2-40B4-BE49-F238E27FC236}">
                  <a16:creationId xmlns:a16="http://schemas.microsoft.com/office/drawing/2014/main" id="{4CF70F84-6CDB-4683-9EAB-3DDA500AF4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5866" y="4198698"/>
              <a:ext cx="2025512" cy="1597945"/>
            </a:xfrm>
            <a:prstGeom prst="rect">
              <a:avLst/>
            </a:prstGeom>
          </p:spPr>
        </p:pic>
      </p:grpSp>
      <p:sp>
        <p:nvSpPr>
          <p:cNvPr id="4" name="TextBox 3">
            <a:extLst>
              <a:ext uri="{FF2B5EF4-FFF2-40B4-BE49-F238E27FC236}">
                <a16:creationId xmlns:a16="http://schemas.microsoft.com/office/drawing/2014/main" id="{230AEA52-40E2-483F-BDBD-C36C2B0E4B2E}"/>
              </a:ext>
            </a:extLst>
          </p:cNvPr>
          <p:cNvSpPr txBox="1"/>
          <p:nvPr/>
        </p:nvSpPr>
        <p:spPr>
          <a:xfrm>
            <a:off x="86798" y="5427874"/>
            <a:ext cx="5860532" cy="584775"/>
          </a:xfrm>
          <a:prstGeom prst="rect">
            <a:avLst/>
          </a:prstGeom>
          <a:noFill/>
        </p:spPr>
        <p:txBody>
          <a:bodyPr wrap="square" rtlCol="0">
            <a:spAutoFit/>
          </a:bodyPr>
          <a:lstStyle/>
          <a:p>
            <a:r>
              <a:rPr lang="en-US" sz="1600" dirty="0">
                <a:solidFill>
                  <a:schemeClr val="bg1"/>
                </a:solidFill>
              </a:rPr>
              <a:t>In 2017, the Network was awarded the first-ever Capstone Center Grant from NIH for child maltreatment prevention research</a:t>
            </a:r>
          </a:p>
        </p:txBody>
      </p:sp>
    </p:spTree>
    <p:extLst>
      <p:ext uri="{BB962C8B-B14F-4D97-AF65-F5344CB8AC3E}">
        <p14:creationId xmlns:p14="http://schemas.microsoft.com/office/powerpoint/2010/main" val="100936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457B593-22C8-4287-86EF-590DB3286753}"/>
              </a:ext>
            </a:extLst>
          </p:cNvPr>
          <p:cNvSpPr/>
          <p:nvPr/>
        </p:nvSpPr>
        <p:spPr>
          <a:xfrm>
            <a:off x="-5466772" y="3573867"/>
            <a:ext cx="4657880" cy="3159770"/>
          </a:xfrm>
          <a:prstGeom prst="roundRect">
            <a:avLst>
              <a:gd name="adj" fmla="val 102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D38B091-C31D-486B-BDA0-DF839020C4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41634" y="3669620"/>
            <a:ext cx="4292066" cy="2908609"/>
          </a:xfrm>
          <a:prstGeom prst="rect">
            <a:avLst/>
          </a:prstGeom>
          <a:solidFill>
            <a:schemeClr val="bg1"/>
          </a:solidFill>
        </p:spPr>
      </p:pic>
      <p:sp>
        <p:nvSpPr>
          <p:cNvPr id="5" name="Rectangle 4">
            <a:extLst>
              <a:ext uri="{FF2B5EF4-FFF2-40B4-BE49-F238E27FC236}">
                <a16:creationId xmlns:a16="http://schemas.microsoft.com/office/drawing/2014/main" id="{0150CC72-95D6-4E6E-9E87-653E58845AEF}"/>
              </a:ext>
            </a:extLst>
          </p:cNvPr>
          <p:cNvSpPr/>
          <p:nvPr/>
        </p:nvSpPr>
        <p:spPr>
          <a:xfrm>
            <a:off x="1" y="1425679"/>
            <a:ext cx="12192000" cy="707886"/>
          </a:xfrm>
          <a:prstGeom prst="rect">
            <a:avLst/>
          </a:prstGeom>
          <a:solidFill>
            <a:schemeClr val="accent6">
              <a:lumMod val="50000"/>
            </a:schemeClr>
          </a:solid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dirty="0">
                <a:solidFill>
                  <a:schemeClr val="bg1"/>
                </a:solidFill>
              </a:rPr>
              <a:t>The mission of IEE is to </a:t>
            </a:r>
            <a:r>
              <a:rPr lang="en-US" sz="2000" b="1" dirty="0">
                <a:solidFill>
                  <a:schemeClr val="bg1"/>
                </a:solidFill>
              </a:rPr>
              <a:t>foster and facilitate interdisciplinary scholarship and collaboration </a:t>
            </a:r>
            <a:br>
              <a:rPr lang="en-US" sz="2000" b="1" dirty="0">
                <a:solidFill>
                  <a:schemeClr val="bg1"/>
                </a:solidFill>
              </a:rPr>
            </a:br>
            <a:r>
              <a:rPr lang="en-US" sz="2000" dirty="0">
                <a:solidFill>
                  <a:schemeClr val="bg1"/>
                </a:solidFill>
              </a:rPr>
              <a:t>to positively impact important energy and environmental challenges.</a:t>
            </a:r>
            <a:endParaRPr lang="en-US" sz="2400" dirty="0">
              <a:solidFill>
                <a:schemeClr val="bg1"/>
              </a:solidFill>
            </a:endParaRPr>
          </a:p>
        </p:txBody>
      </p:sp>
      <p:sp>
        <p:nvSpPr>
          <p:cNvPr id="2" name="Title 1">
            <a:extLst>
              <a:ext uri="{FF2B5EF4-FFF2-40B4-BE49-F238E27FC236}">
                <a16:creationId xmlns:a16="http://schemas.microsoft.com/office/drawing/2014/main" id="{A4ABAD69-3171-4EA3-A17D-474E90A33122}"/>
              </a:ext>
            </a:extLst>
          </p:cNvPr>
          <p:cNvSpPr txBox="1">
            <a:spLocks/>
          </p:cNvSpPr>
          <p:nvPr/>
        </p:nvSpPr>
        <p:spPr>
          <a:xfrm>
            <a:off x="89881" y="76144"/>
            <a:ext cx="11587694" cy="11626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ea typeface="Rockwell" charset="0"/>
                <a:cs typeface="Rockwell" charset="0"/>
              </a:rPr>
              <a:t>Institutes of Energy and the Environment (IEE)</a:t>
            </a:r>
          </a:p>
        </p:txBody>
      </p:sp>
      <p:pic>
        <p:nvPicPr>
          <p:cNvPr id="11" name="Picture 10">
            <a:extLst>
              <a:ext uri="{FF2B5EF4-FFF2-40B4-BE49-F238E27FC236}">
                <a16:creationId xmlns:a16="http://schemas.microsoft.com/office/drawing/2014/main" id="{209B21AD-58E3-4B95-8292-A0769E958F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
          <a:stretch/>
        </p:blipFill>
        <p:spPr>
          <a:xfrm>
            <a:off x="0" y="2481289"/>
            <a:ext cx="4860991" cy="3230881"/>
          </a:xfrm>
          <a:prstGeom prst="rect">
            <a:avLst/>
          </a:prstGeom>
        </p:spPr>
      </p:pic>
      <p:grpSp>
        <p:nvGrpSpPr>
          <p:cNvPr id="17" name="Group 16">
            <a:extLst>
              <a:ext uri="{FF2B5EF4-FFF2-40B4-BE49-F238E27FC236}">
                <a16:creationId xmlns:a16="http://schemas.microsoft.com/office/drawing/2014/main" id="{05C4A668-FABF-42CF-9495-8AC66D23FC6D}"/>
              </a:ext>
            </a:extLst>
          </p:cNvPr>
          <p:cNvGrpSpPr/>
          <p:nvPr/>
        </p:nvGrpSpPr>
        <p:grpSpPr>
          <a:xfrm>
            <a:off x="5669883" y="2481289"/>
            <a:ext cx="6347946" cy="3350612"/>
            <a:chOff x="5669883" y="2611914"/>
            <a:chExt cx="6347946" cy="3350612"/>
          </a:xfrm>
        </p:grpSpPr>
        <p:sp>
          <p:nvSpPr>
            <p:cNvPr id="13" name="Rectangle: Rounded Corners 12">
              <a:extLst>
                <a:ext uri="{FF2B5EF4-FFF2-40B4-BE49-F238E27FC236}">
                  <a16:creationId xmlns:a16="http://schemas.microsoft.com/office/drawing/2014/main" id="{10FF7231-4F05-4B5A-9429-824CE46C30FF}"/>
                </a:ext>
              </a:extLst>
            </p:cNvPr>
            <p:cNvSpPr/>
            <p:nvPr/>
          </p:nvSpPr>
          <p:spPr>
            <a:xfrm>
              <a:off x="5669883" y="2611914"/>
              <a:ext cx="6347946" cy="3350612"/>
            </a:xfrm>
            <a:prstGeom prst="roundRect">
              <a:avLst>
                <a:gd name="adj" fmla="val 102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800" dirty="0">
                  <a:solidFill>
                    <a:schemeClr val="bg1"/>
                  </a:solidFill>
                </a:rPr>
                <a:t>Example </a:t>
              </a:r>
              <a:br>
                <a:rPr lang="en-US" sz="2800" dirty="0">
                  <a:solidFill>
                    <a:schemeClr val="bg1"/>
                  </a:solidFill>
                </a:rPr>
              </a:br>
              <a:r>
                <a:rPr lang="en-US" sz="2800" dirty="0">
                  <a:solidFill>
                    <a:schemeClr val="bg1"/>
                  </a:solidFill>
                </a:rPr>
                <a:t>program: </a:t>
              </a:r>
              <a:br>
                <a:rPr lang="en-US" sz="2800" dirty="0">
                  <a:solidFill>
                    <a:schemeClr val="bg1"/>
                  </a:solidFill>
                </a:rPr>
              </a:br>
              <a:r>
                <a:rPr lang="en-US" sz="2800" dirty="0">
                  <a:solidFill>
                    <a:schemeClr val="accent2"/>
                  </a:solidFill>
                </a:rPr>
                <a:t>Project </a:t>
              </a:r>
            </a:p>
            <a:p>
              <a:r>
                <a:rPr lang="en-US" sz="2800" dirty="0">
                  <a:solidFill>
                    <a:schemeClr val="accent2"/>
                  </a:solidFill>
                </a:rPr>
                <a:t>Drawdown</a:t>
              </a:r>
              <a:br>
                <a:rPr lang="en-US" sz="2800" dirty="0">
                  <a:solidFill>
                    <a:schemeClr val="bg1"/>
                  </a:solidFill>
                </a:rPr>
              </a:br>
              <a:endParaRPr lang="en-US" sz="2800" dirty="0">
                <a:solidFill>
                  <a:schemeClr val="bg1"/>
                </a:solidFill>
              </a:endParaRPr>
            </a:p>
          </p:txBody>
        </p:sp>
        <p:pic>
          <p:nvPicPr>
            <p:cNvPr id="16" name="Picture 15">
              <a:extLst>
                <a:ext uri="{FF2B5EF4-FFF2-40B4-BE49-F238E27FC236}">
                  <a16:creationId xmlns:a16="http://schemas.microsoft.com/office/drawing/2014/main" id="{1A065C8A-0385-493B-B4A7-E8832685EE5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66932" y="2891618"/>
              <a:ext cx="3510643" cy="2753446"/>
            </a:xfrm>
            <a:prstGeom prst="rect">
              <a:avLst/>
            </a:prstGeom>
          </p:spPr>
        </p:pic>
      </p:grpSp>
      <p:sp>
        <p:nvSpPr>
          <p:cNvPr id="6" name="TextBox 5">
            <a:extLst>
              <a:ext uri="{FF2B5EF4-FFF2-40B4-BE49-F238E27FC236}">
                <a16:creationId xmlns:a16="http://schemas.microsoft.com/office/drawing/2014/main" id="{79D769CD-64F1-43CB-B73D-7F602D85256E}"/>
              </a:ext>
            </a:extLst>
          </p:cNvPr>
          <p:cNvSpPr txBox="1"/>
          <p:nvPr/>
        </p:nvSpPr>
        <p:spPr>
          <a:xfrm rot="21095099">
            <a:off x="9148271" y="481782"/>
            <a:ext cx="2837539" cy="646331"/>
          </a:xfrm>
          <a:prstGeom prst="rect">
            <a:avLst/>
          </a:prstGeom>
          <a:noFill/>
        </p:spPr>
        <p:txBody>
          <a:bodyPr wrap="square" rtlCol="0">
            <a:spAutoFit/>
          </a:bodyPr>
          <a:lstStyle/>
          <a:p>
            <a:pPr algn="ctr"/>
            <a:r>
              <a:rPr lang="en-US" dirty="0">
                <a:solidFill>
                  <a:schemeClr val="bg1"/>
                </a:solidFill>
              </a:rPr>
              <a:t>More than 500 collaborating faculty</a:t>
            </a:r>
          </a:p>
        </p:txBody>
      </p:sp>
    </p:spTree>
    <p:extLst>
      <p:ext uri="{BB962C8B-B14F-4D97-AF65-F5344CB8AC3E}">
        <p14:creationId xmlns:p14="http://schemas.microsoft.com/office/powerpoint/2010/main" val="547306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0AE17D7-5FD3-4AD8-8F48-10D1CB28C34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828687" y="1565216"/>
            <a:ext cx="4343217" cy="4465890"/>
          </a:xfrm>
          <a:prstGeom prst="rect">
            <a:avLst/>
          </a:prstGeom>
        </p:spPr>
      </p:pic>
      <p:pic>
        <p:nvPicPr>
          <p:cNvPr id="13" name="Picture 12">
            <a:extLst>
              <a:ext uri="{FF2B5EF4-FFF2-40B4-BE49-F238E27FC236}">
                <a16:creationId xmlns:a16="http://schemas.microsoft.com/office/drawing/2014/main" id="{23DA7D3D-8337-44B6-B8CF-336B925A66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663246" y="4522398"/>
            <a:ext cx="1797888" cy="3847880"/>
          </a:xfrm>
          <a:prstGeom prst="rect">
            <a:avLst/>
          </a:prstGeom>
        </p:spPr>
      </p:pic>
      <p:sp>
        <p:nvSpPr>
          <p:cNvPr id="2" name="Title 1">
            <a:extLst>
              <a:ext uri="{FF2B5EF4-FFF2-40B4-BE49-F238E27FC236}">
                <a16:creationId xmlns:a16="http://schemas.microsoft.com/office/drawing/2014/main" id="{2C41AFF6-2A31-47BD-8632-185D2436388F}"/>
              </a:ext>
            </a:extLst>
          </p:cNvPr>
          <p:cNvSpPr>
            <a:spLocks noGrp="1"/>
          </p:cNvSpPr>
          <p:nvPr>
            <p:ph type="title"/>
          </p:nvPr>
        </p:nvSpPr>
        <p:spPr>
          <a:xfrm>
            <a:off x="205154" y="477079"/>
            <a:ext cx="10515600" cy="620202"/>
          </a:xfrm>
        </p:spPr>
        <p:txBody>
          <a:bodyPr>
            <a:noAutofit/>
          </a:bodyPr>
          <a:lstStyle/>
          <a:p>
            <a:r>
              <a:rPr lang="en-US"/>
              <a:t>Institute for Computational and Data Sciences</a:t>
            </a:r>
            <a:br>
              <a:rPr lang="en-US"/>
            </a:br>
            <a:endParaRPr lang="en-US" dirty="0"/>
          </a:p>
        </p:txBody>
      </p:sp>
      <p:sp>
        <p:nvSpPr>
          <p:cNvPr id="3" name="Text Placeholder 2">
            <a:extLst>
              <a:ext uri="{FF2B5EF4-FFF2-40B4-BE49-F238E27FC236}">
                <a16:creationId xmlns:a16="http://schemas.microsoft.com/office/drawing/2014/main" id="{05358741-E9BC-4EA9-9721-5962093EA949}"/>
              </a:ext>
            </a:extLst>
          </p:cNvPr>
          <p:cNvSpPr>
            <a:spLocks noGrp="1"/>
          </p:cNvSpPr>
          <p:nvPr>
            <p:ph type="body" sz="quarter" idx="12"/>
          </p:nvPr>
        </p:nvSpPr>
        <p:spPr>
          <a:xfrm>
            <a:off x="205155" y="1992398"/>
            <a:ext cx="7643628" cy="3922853"/>
          </a:xfrm>
        </p:spPr>
        <p:txBody>
          <a:bodyPr vert="horz" lIns="91440" tIns="45720" rIns="91440" bIns="45720" rtlCol="0" anchor="t">
            <a:noAutofit/>
          </a:bodyPr>
          <a:lstStyle/>
          <a:p>
            <a:pPr>
              <a:lnSpc>
                <a:spcPct val="170000"/>
              </a:lnSpc>
            </a:pPr>
            <a:r>
              <a:rPr lang="en-US" sz="2000" dirty="0"/>
              <a:t>ICDS maintains</a:t>
            </a:r>
            <a:r>
              <a:rPr lang="en-US" sz="2000" baseline="0" dirty="0"/>
              <a:t> the </a:t>
            </a:r>
            <a:r>
              <a:rPr lang="en-US" sz="2000" dirty="0"/>
              <a:t>ICDS</a:t>
            </a:r>
            <a:r>
              <a:rPr lang="en-US" sz="2000" baseline="0" dirty="0"/>
              <a:t> Advanced Cyber Infrastructure (</a:t>
            </a:r>
            <a:r>
              <a:rPr lang="en-US" sz="2000" dirty="0"/>
              <a:t>ICDS-ACI</a:t>
            </a:r>
            <a:r>
              <a:rPr lang="en-US" sz="2000" baseline="0" dirty="0"/>
              <a:t>), Penn State’s primary HPC system for researchers.</a:t>
            </a:r>
            <a:r>
              <a:rPr lang="en-US" sz="2000" dirty="0"/>
              <a:t> </a:t>
            </a:r>
            <a:endParaRPr lang="en-US" sz="2000" baseline="0" dirty="0"/>
          </a:p>
          <a:p>
            <a:pPr>
              <a:lnSpc>
                <a:spcPct val="170000"/>
              </a:lnSpc>
            </a:pPr>
            <a:r>
              <a:rPr lang="en-US" sz="2000" dirty="0"/>
              <a:t>ICDS offers</a:t>
            </a:r>
          </a:p>
          <a:p>
            <a:pPr lvl="1">
              <a:lnSpc>
                <a:spcPct val="170000"/>
              </a:lnSpc>
              <a:buFont typeface="Wingdings" panose="05000000000000000000" pitchFamily="2" charset="2"/>
              <a:buChar char="§"/>
            </a:pPr>
            <a:r>
              <a:rPr lang="en-US" sz="1800" dirty="0"/>
              <a:t>36,500 computing cores</a:t>
            </a:r>
          </a:p>
          <a:p>
            <a:pPr lvl="1">
              <a:lnSpc>
                <a:spcPct val="170000"/>
              </a:lnSpc>
              <a:buFont typeface="Wingdings" panose="05000000000000000000" pitchFamily="2" charset="2"/>
              <a:buChar char="§"/>
            </a:pPr>
            <a:r>
              <a:rPr lang="en-US" sz="1800" dirty="0"/>
              <a:t>25 PB of storage</a:t>
            </a:r>
          </a:p>
          <a:p>
            <a:pPr lvl="1">
              <a:lnSpc>
                <a:spcPct val="170000"/>
              </a:lnSpc>
              <a:buFont typeface="Wingdings" panose="05000000000000000000" pitchFamily="2" charset="2"/>
              <a:buChar char="§"/>
            </a:pPr>
            <a:r>
              <a:rPr lang="en-US" sz="1800" dirty="0"/>
              <a:t>A dynamic software stack of broadly used research applications</a:t>
            </a:r>
          </a:p>
          <a:p>
            <a:pPr lvl="1">
              <a:lnSpc>
                <a:spcPct val="170000"/>
              </a:lnSpc>
              <a:buFont typeface="Wingdings" panose="05000000000000000000" pitchFamily="2" charset="2"/>
              <a:buChar char="§"/>
            </a:pPr>
            <a:r>
              <a:rPr lang="en-US" sz="1800" dirty="0"/>
              <a:t>~890 gigaflops of total peak theoretical performance</a:t>
            </a:r>
          </a:p>
        </p:txBody>
      </p:sp>
      <p:grpSp>
        <p:nvGrpSpPr>
          <p:cNvPr id="11" name="Group 10">
            <a:extLst>
              <a:ext uri="{FF2B5EF4-FFF2-40B4-BE49-F238E27FC236}">
                <a16:creationId xmlns:a16="http://schemas.microsoft.com/office/drawing/2014/main" id="{2D8D02F2-4041-4C7C-9BED-12A58EEDCB2F}"/>
              </a:ext>
            </a:extLst>
          </p:cNvPr>
          <p:cNvGrpSpPr/>
          <p:nvPr/>
        </p:nvGrpSpPr>
        <p:grpSpPr>
          <a:xfrm>
            <a:off x="0" y="1069334"/>
            <a:ext cx="12192000" cy="830997"/>
            <a:chOff x="0" y="1069334"/>
            <a:chExt cx="12192000" cy="830997"/>
          </a:xfrm>
          <a:solidFill>
            <a:schemeClr val="tx1">
              <a:lumMod val="75000"/>
              <a:lumOff val="25000"/>
            </a:schemeClr>
          </a:solidFill>
        </p:grpSpPr>
        <p:sp>
          <p:nvSpPr>
            <p:cNvPr id="5" name="TextBox 4">
              <a:extLst>
                <a:ext uri="{FF2B5EF4-FFF2-40B4-BE49-F238E27FC236}">
                  <a16:creationId xmlns:a16="http://schemas.microsoft.com/office/drawing/2014/main" id="{F6352323-ED87-419B-ACCD-239CB57CF6DF}"/>
                </a:ext>
              </a:extLst>
            </p:cNvPr>
            <p:cNvSpPr txBox="1"/>
            <p:nvPr/>
          </p:nvSpPr>
          <p:spPr>
            <a:xfrm>
              <a:off x="0" y="1069334"/>
              <a:ext cx="12192000" cy="830997"/>
            </a:xfrm>
            <a:prstGeom prst="rect">
              <a:avLst/>
            </a:prstGeom>
            <a:solidFill>
              <a:schemeClr val="tx2">
                <a:lumMod val="75000"/>
              </a:schemeClr>
            </a:solidFill>
          </p:spPr>
          <p:txBody>
            <a:bodyPr wrap="square">
              <a:spAutoFit/>
            </a:bodyPr>
            <a:lstStyle/>
            <a:p>
              <a:r>
                <a:rPr lang="en-US" sz="2400" dirty="0">
                  <a:solidFill>
                    <a:schemeClr val="bg1"/>
                  </a:solidFill>
                </a:rPr>
                <a:t>		ICDS supports researchers in applying big data and big simulation </a:t>
              </a:r>
              <a:br>
                <a:rPr lang="en-US" sz="2400" dirty="0">
                  <a:solidFill>
                    <a:schemeClr val="bg1"/>
                  </a:solidFill>
                </a:rPr>
              </a:br>
              <a:r>
                <a:rPr lang="en-US" sz="2400" dirty="0">
                  <a:solidFill>
                    <a:schemeClr val="bg1"/>
                  </a:solidFill>
                </a:rPr>
                <a:t>		methods across the research landscape. </a:t>
              </a:r>
            </a:p>
          </p:txBody>
        </p:sp>
        <p:pic>
          <p:nvPicPr>
            <p:cNvPr id="10" name="Picture 9">
              <a:extLst>
                <a:ext uri="{FF2B5EF4-FFF2-40B4-BE49-F238E27FC236}">
                  <a16:creationId xmlns:a16="http://schemas.microsoft.com/office/drawing/2014/main" id="{16A7D204-0E3A-497A-9308-72062CE677A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5431" y="1183295"/>
              <a:ext cx="603074" cy="603074"/>
            </a:xfrm>
            <a:prstGeom prst="rect">
              <a:avLst/>
            </a:prstGeom>
            <a:grpFill/>
          </p:spPr>
        </p:pic>
      </p:grpSp>
      <p:sp>
        <p:nvSpPr>
          <p:cNvPr id="12" name="TextBox 11">
            <a:extLst>
              <a:ext uri="{FF2B5EF4-FFF2-40B4-BE49-F238E27FC236}">
                <a16:creationId xmlns:a16="http://schemas.microsoft.com/office/drawing/2014/main" id="{B72FDBB6-EB25-4B93-8087-E5EFC485E15D}"/>
              </a:ext>
            </a:extLst>
          </p:cNvPr>
          <p:cNvSpPr txBox="1"/>
          <p:nvPr/>
        </p:nvSpPr>
        <p:spPr>
          <a:xfrm>
            <a:off x="7848782" y="5192421"/>
            <a:ext cx="4343217" cy="830997"/>
          </a:xfrm>
          <a:prstGeom prst="rect">
            <a:avLst/>
          </a:prstGeom>
          <a:noFill/>
        </p:spPr>
        <p:txBody>
          <a:bodyPr wrap="square">
            <a:spAutoFit/>
          </a:bodyPr>
          <a:lstStyle/>
          <a:p>
            <a:pPr algn="ctr"/>
            <a:r>
              <a:rPr lang="en-US" sz="1600" dirty="0">
                <a:solidFill>
                  <a:schemeClr val="accent4">
                    <a:lumMod val="20000"/>
                    <a:lumOff val="80000"/>
                  </a:schemeClr>
                </a:solidFill>
              </a:rPr>
              <a:t>ICDS-powered study using data from the Human Connectome Project to better understand the correlations between brain features</a:t>
            </a:r>
          </a:p>
        </p:txBody>
      </p:sp>
    </p:spTree>
    <p:extLst>
      <p:ext uri="{BB962C8B-B14F-4D97-AF65-F5344CB8AC3E}">
        <p14:creationId xmlns:p14="http://schemas.microsoft.com/office/powerpoint/2010/main" val="170947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704B5-4981-47CE-95FB-04980F7065AD}"/>
              </a:ext>
            </a:extLst>
          </p:cNvPr>
          <p:cNvSpPr>
            <a:spLocks noGrp="1"/>
          </p:cNvSpPr>
          <p:nvPr>
            <p:ph type="title"/>
          </p:nvPr>
        </p:nvSpPr>
        <p:spPr>
          <a:xfrm>
            <a:off x="106760" y="215924"/>
            <a:ext cx="10515600" cy="620202"/>
          </a:xfrm>
        </p:spPr>
        <p:txBody>
          <a:bodyPr>
            <a:normAutofit/>
          </a:bodyPr>
          <a:lstStyle/>
          <a:p>
            <a:r>
              <a:rPr lang="en-US"/>
              <a:t>Materials Research Institute</a:t>
            </a:r>
            <a:endParaRPr lang="en-US" dirty="0"/>
          </a:p>
        </p:txBody>
      </p:sp>
      <p:sp>
        <p:nvSpPr>
          <p:cNvPr id="3" name="Text Placeholder 2">
            <a:extLst>
              <a:ext uri="{FF2B5EF4-FFF2-40B4-BE49-F238E27FC236}">
                <a16:creationId xmlns:a16="http://schemas.microsoft.com/office/drawing/2014/main" id="{003D88E5-764E-46CF-8875-615D5BADED8F}"/>
              </a:ext>
            </a:extLst>
          </p:cNvPr>
          <p:cNvSpPr>
            <a:spLocks noGrp="1"/>
          </p:cNvSpPr>
          <p:nvPr>
            <p:ph type="body" sz="quarter" idx="12"/>
          </p:nvPr>
        </p:nvSpPr>
        <p:spPr>
          <a:xfrm>
            <a:off x="1" y="1143534"/>
            <a:ext cx="12192000" cy="819521"/>
          </a:xfrm>
          <a:solidFill>
            <a:schemeClr val="accent4">
              <a:lumMod val="75000"/>
            </a:schemeClr>
          </a:solidFill>
        </p:spPr>
        <p:txBody>
          <a:bodyPr>
            <a:normAutofit/>
          </a:bodyPr>
          <a:lstStyle/>
          <a:p>
            <a:pPr marL="0" indent="0" algn="ctr">
              <a:buNone/>
            </a:pPr>
            <a:r>
              <a:rPr lang="en-US" sz="2400" dirty="0"/>
              <a:t>State of the art shared core facilities supporting </a:t>
            </a:r>
            <a:br>
              <a:rPr lang="en-US" sz="2400" dirty="0"/>
            </a:br>
            <a:r>
              <a:rPr lang="en-US" sz="2400" dirty="0"/>
              <a:t>multidisciplinary research, education, and industry.</a:t>
            </a:r>
          </a:p>
          <a:p>
            <a:endParaRPr lang="en-US" sz="2800" dirty="0"/>
          </a:p>
          <a:p>
            <a:endParaRPr lang="en-US" sz="2800" dirty="0"/>
          </a:p>
          <a:p>
            <a:endParaRPr lang="en-US" dirty="0"/>
          </a:p>
        </p:txBody>
      </p:sp>
      <p:pic>
        <p:nvPicPr>
          <p:cNvPr id="11" name="Picture 10">
            <a:extLst>
              <a:ext uri="{FF2B5EF4-FFF2-40B4-BE49-F238E27FC236}">
                <a16:creationId xmlns:a16="http://schemas.microsoft.com/office/drawing/2014/main" id="{813921DE-A825-4DD7-8901-13E9633A13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1725" y="1963055"/>
            <a:ext cx="6200274" cy="4103994"/>
          </a:xfrm>
          <a:prstGeom prst="rect">
            <a:avLst/>
          </a:prstGeom>
        </p:spPr>
      </p:pic>
      <p:grpSp>
        <p:nvGrpSpPr>
          <p:cNvPr id="16" name="Group 15">
            <a:extLst>
              <a:ext uri="{FF2B5EF4-FFF2-40B4-BE49-F238E27FC236}">
                <a16:creationId xmlns:a16="http://schemas.microsoft.com/office/drawing/2014/main" id="{999E5EAB-F620-4CD3-9F84-3799B01AE0B6}"/>
              </a:ext>
            </a:extLst>
          </p:cNvPr>
          <p:cNvGrpSpPr/>
          <p:nvPr/>
        </p:nvGrpSpPr>
        <p:grpSpPr>
          <a:xfrm>
            <a:off x="287215" y="2224705"/>
            <a:ext cx="5077345" cy="3489761"/>
            <a:chOff x="287215" y="2224705"/>
            <a:chExt cx="5077345" cy="3489761"/>
          </a:xfrm>
        </p:grpSpPr>
        <p:sp>
          <p:nvSpPr>
            <p:cNvPr id="15" name="Rectangle: Rounded Corners 14">
              <a:extLst>
                <a:ext uri="{FF2B5EF4-FFF2-40B4-BE49-F238E27FC236}">
                  <a16:creationId xmlns:a16="http://schemas.microsoft.com/office/drawing/2014/main" id="{51170655-203A-4627-A8B4-8007F59EB1ED}"/>
                </a:ext>
              </a:extLst>
            </p:cNvPr>
            <p:cNvSpPr/>
            <p:nvPr/>
          </p:nvSpPr>
          <p:spPr>
            <a:xfrm>
              <a:off x="287215" y="2224705"/>
              <a:ext cx="5077344" cy="3489761"/>
            </a:xfrm>
            <a:prstGeom prst="roundRect">
              <a:avLst>
                <a:gd name="adj" fmla="val 102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213C33-7E67-4A9E-B0D1-B45B99200A53}"/>
                </a:ext>
              </a:extLst>
            </p:cNvPr>
            <p:cNvSpPr txBox="1"/>
            <p:nvPr/>
          </p:nvSpPr>
          <p:spPr>
            <a:xfrm>
              <a:off x="516323" y="3159921"/>
              <a:ext cx="4473695" cy="2554545"/>
            </a:xfrm>
            <a:prstGeom prst="rect">
              <a:avLst/>
            </a:prstGeom>
            <a:noFill/>
          </p:spPr>
          <p:txBody>
            <a:bodyPr wrap="square" rtlCol="0">
              <a:spAutoFit/>
            </a:bodyPr>
            <a:lstStyle/>
            <a:p>
              <a:r>
                <a:rPr lang="en-US" sz="1600" dirty="0">
                  <a:ln w="0">
                    <a:noFill/>
                  </a:ln>
                  <a:solidFill>
                    <a:schemeClr val="accent1">
                      <a:lumMod val="50000"/>
                    </a:schemeClr>
                  </a:solidFill>
                </a:rPr>
                <a:t>Example Project: The 2D Crystal Consortium (2DCC) is an NSF </a:t>
              </a:r>
              <a:br>
                <a:rPr lang="en-US" sz="1600" dirty="0">
                  <a:ln w="0">
                    <a:noFill/>
                  </a:ln>
                  <a:solidFill>
                    <a:schemeClr val="accent1">
                      <a:lumMod val="50000"/>
                    </a:schemeClr>
                  </a:solidFill>
                </a:rPr>
              </a:br>
              <a:r>
                <a:rPr lang="en-US" sz="1600" dirty="0">
                  <a:ln w="0">
                    <a:noFill/>
                  </a:ln>
                  <a:solidFill>
                    <a:schemeClr val="accent1">
                      <a:lumMod val="50000"/>
                    </a:schemeClr>
                  </a:solidFill>
                </a:rPr>
                <a:t>Materials Innovation</a:t>
              </a:r>
              <a:br>
                <a:rPr lang="en-US" sz="1600" dirty="0">
                  <a:ln w="0">
                    <a:noFill/>
                  </a:ln>
                  <a:solidFill>
                    <a:schemeClr val="accent1">
                      <a:lumMod val="50000"/>
                    </a:schemeClr>
                  </a:solidFill>
                </a:rPr>
              </a:br>
              <a:r>
                <a:rPr lang="en-US" sz="1600" dirty="0">
                  <a:ln w="0">
                    <a:noFill/>
                  </a:ln>
                  <a:solidFill>
                    <a:schemeClr val="accent1">
                      <a:lumMod val="50000"/>
                    </a:schemeClr>
                  </a:solidFill>
                </a:rPr>
                <a:t>Platform (MIP) </a:t>
              </a:r>
              <a:br>
                <a:rPr lang="en-US" sz="1600" dirty="0">
                  <a:ln w="0">
                    <a:noFill/>
                  </a:ln>
                  <a:solidFill>
                    <a:schemeClr val="accent1">
                      <a:lumMod val="50000"/>
                    </a:schemeClr>
                  </a:solidFill>
                </a:rPr>
              </a:br>
              <a:r>
                <a:rPr lang="en-US" sz="1600" dirty="0">
                  <a:ln w="0">
                    <a:noFill/>
                  </a:ln>
                  <a:solidFill>
                    <a:schemeClr val="accent1">
                      <a:lumMod val="50000"/>
                    </a:schemeClr>
                  </a:solidFill>
                </a:rPr>
                <a:t>national user facility</a:t>
              </a:r>
              <a:br>
                <a:rPr lang="en-US" sz="1600" dirty="0">
                  <a:ln w="0">
                    <a:noFill/>
                  </a:ln>
                  <a:solidFill>
                    <a:schemeClr val="accent1">
                      <a:lumMod val="50000"/>
                    </a:schemeClr>
                  </a:solidFill>
                </a:rPr>
              </a:br>
              <a:r>
                <a:rPr lang="en-US" sz="1600" dirty="0">
                  <a:ln w="0">
                    <a:noFill/>
                  </a:ln>
                  <a:solidFill>
                    <a:schemeClr val="accent1">
                      <a:lumMod val="50000"/>
                    </a:schemeClr>
                  </a:solidFill>
                </a:rPr>
                <a:t>focused on advancing </a:t>
              </a:r>
              <a:br>
                <a:rPr lang="en-US" sz="1600" dirty="0">
                  <a:ln w="0">
                    <a:noFill/>
                  </a:ln>
                  <a:solidFill>
                    <a:schemeClr val="accent1">
                      <a:lumMod val="50000"/>
                    </a:schemeClr>
                  </a:solidFill>
                </a:rPr>
              </a:br>
              <a:r>
                <a:rPr lang="en-US" sz="1600" dirty="0">
                  <a:ln w="0">
                    <a:noFill/>
                  </a:ln>
                  <a:solidFill>
                    <a:schemeClr val="accent1">
                      <a:lumMod val="50000"/>
                    </a:schemeClr>
                  </a:solidFill>
                </a:rPr>
                <a:t>the synthesis of 2D </a:t>
              </a:r>
              <a:br>
                <a:rPr lang="en-US" sz="1600" dirty="0">
                  <a:ln w="0">
                    <a:noFill/>
                  </a:ln>
                  <a:solidFill>
                    <a:schemeClr val="accent1">
                      <a:lumMod val="50000"/>
                    </a:schemeClr>
                  </a:solidFill>
                </a:rPr>
              </a:br>
              <a:r>
                <a:rPr lang="en-US" sz="1600" dirty="0">
                  <a:ln w="0">
                    <a:noFill/>
                  </a:ln>
                  <a:solidFill>
                    <a:schemeClr val="accent1">
                      <a:lumMod val="50000"/>
                    </a:schemeClr>
                  </a:solidFill>
                </a:rPr>
                <a:t>chalcogenides for next </a:t>
              </a:r>
              <a:br>
                <a:rPr lang="en-US" sz="1600" dirty="0">
                  <a:ln w="0">
                    <a:noFill/>
                  </a:ln>
                  <a:solidFill>
                    <a:schemeClr val="accent1">
                      <a:lumMod val="50000"/>
                    </a:schemeClr>
                  </a:solidFill>
                </a:rPr>
              </a:br>
              <a:r>
                <a:rPr lang="en-US" sz="1600" dirty="0">
                  <a:ln w="0">
                    <a:noFill/>
                  </a:ln>
                  <a:solidFill>
                    <a:schemeClr val="accent1">
                      <a:lumMod val="50000"/>
                    </a:schemeClr>
                  </a:solidFill>
                </a:rPr>
                <a:t>generation electronics.</a:t>
              </a:r>
            </a:p>
            <a:p>
              <a:endParaRPr lang="en-US" sz="1600" dirty="0">
                <a:ln w="0">
                  <a:noFill/>
                </a:ln>
                <a:solidFill>
                  <a:schemeClr val="accent1">
                    <a:lumMod val="50000"/>
                  </a:schemeClr>
                </a:solidFill>
              </a:endParaRPr>
            </a:p>
          </p:txBody>
        </p:sp>
        <p:pic>
          <p:nvPicPr>
            <p:cNvPr id="9" name="Picture 8">
              <a:extLst>
                <a:ext uri="{FF2B5EF4-FFF2-40B4-BE49-F238E27FC236}">
                  <a16:creationId xmlns:a16="http://schemas.microsoft.com/office/drawing/2014/main" id="{C3F20664-2251-4BA1-A9CF-297834D543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47474" y="3537280"/>
              <a:ext cx="2717086" cy="1869778"/>
            </a:xfrm>
            <a:prstGeom prst="rect">
              <a:avLst/>
            </a:prstGeom>
          </p:spPr>
        </p:pic>
        <p:pic>
          <p:nvPicPr>
            <p:cNvPr id="13" name="Picture 12">
              <a:extLst>
                <a:ext uri="{FF2B5EF4-FFF2-40B4-BE49-F238E27FC236}">
                  <a16:creationId xmlns:a16="http://schemas.microsoft.com/office/drawing/2014/main" id="{B2FFE391-A51D-4B6A-90A5-A776150802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0439" y="2305431"/>
              <a:ext cx="2976529" cy="779213"/>
            </a:xfrm>
            <a:prstGeom prst="rect">
              <a:avLst/>
            </a:prstGeom>
          </p:spPr>
        </p:pic>
      </p:grpSp>
      <p:sp>
        <p:nvSpPr>
          <p:cNvPr id="12" name="TextBox 11">
            <a:extLst>
              <a:ext uri="{FF2B5EF4-FFF2-40B4-BE49-F238E27FC236}">
                <a16:creationId xmlns:a16="http://schemas.microsoft.com/office/drawing/2014/main" id="{612EBB47-9743-43BD-9907-FAD2B9D0CD9C}"/>
              </a:ext>
            </a:extLst>
          </p:cNvPr>
          <p:cNvSpPr txBox="1"/>
          <p:nvPr/>
        </p:nvSpPr>
        <p:spPr>
          <a:xfrm>
            <a:off x="7023952" y="5701512"/>
            <a:ext cx="4473695" cy="369332"/>
          </a:xfrm>
          <a:prstGeom prst="rect">
            <a:avLst/>
          </a:prstGeom>
          <a:solidFill>
            <a:srgbClr val="FFDF9F"/>
          </a:solidFill>
          <a:ln>
            <a:noFill/>
          </a:ln>
          <a:scene3d>
            <a:camera prst="orthographicFront"/>
            <a:lightRig rig="threePt" dir="t"/>
          </a:scene3d>
          <a:sp3d>
            <a:bevelT/>
          </a:sp3d>
        </p:spPr>
        <p:txBody>
          <a:bodyPr wrap="square">
            <a:spAutoFit/>
          </a:bodyPr>
          <a:lstStyle/>
          <a:p>
            <a:r>
              <a:rPr lang="en-US" dirty="0">
                <a:latin typeface="Calibri" panose="020F0502020204030204" pitchFamily="34" charset="0"/>
                <a:ea typeface="Calibri" panose="020F0502020204030204" pitchFamily="34" charset="0"/>
              </a:rPr>
              <a:t>A</a:t>
            </a:r>
            <a:r>
              <a:rPr lang="en-US" sz="1800" dirty="0">
                <a:effectLst/>
                <a:latin typeface="Calibri" panose="020F0502020204030204" pitchFamily="34" charset="0"/>
                <a:ea typeface="Calibri" panose="020F0502020204030204" pitchFamily="34" charset="0"/>
              </a:rPr>
              <a:t>ngle-resolved photoemission spectrometer </a:t>
            </a:r>
            <a:endParaRPr lang="en-US" dirty="0"/>
          </a:p>
        </p:txBody>
      </p:sp>
      <p:sp>
        <p:nvSpPr>
          <p:cNvPr id="14" name="TextBox 13">
            <a:extLst>
              <a:ext uri="{FF2B5EF4-FFF2-40B4-BE49-F238E27FC236}">
                <a16:creationId xmlns:a16="http://schemas.microsoft.com/office/drawing/2014/main" id="{9BC1AB4C-7D3A-44F7-85D5-B21C36DFD74E}"/>
              </a:ext>
            </a:extLst>
          </p:cNvPr>
          <p:cNvSpPr txBox="1"/>
          <p:nvPr/>
        </p:nvSpPr>
        <p:spPr>
          <a:xfrm>
            <a:off x="279058" y="5733624"/>
            <a:ext cx="5550461" cy="333425"/>
          </a:xfrm>
          <a:prstGeom prst="rect">
            <a:avLst/>
          </a:prstGeom>
          <a:noFill/>
        </p:spPr>
        <p:txBody>
          <a:bodyPr wrap="square">
            <a:spAutoFit/>
          </a:bodyPr>
          <a:lstStyle/>
          <a:p>
            <a:pPr marL="0" marR="0">
              <a:lnSpc>
                <a:spcPct val="105000"/>
              </a:lnSpc>
              <a:spcBef>
                <a:spcPts val="600"/>
              </a:spcBef>
              <a:spcAft>
                <a:spcPts val="0"/>
              </a:spcAft>
            </a:pPr>
            <a:r>
              <a:rPr lang="en-US" sz="1600" dirty="0">
                <a:solidFill>
                  <a:schemeClr val="accent4">
                    <a:lumMod val="20000"/>
                    <a:lumOff val="80000"/>
                  </a:schemeClr>
                </a:solidFill>
                <a:ea typeface="Calibri" panose="020F0502020204030204" pitchFamily="34" charset="0"/>
                <a:cs typeface="Calibri" panose="020F0502020204030204" pitchFamily="34" charset="0"/>
              </a:rPr>
              <a:t>O</a:t>
            </a:r>
            <a:r>
              <a:rPr lang="en-US" sz="1600" dirty="0">
                <a:solidFill>
                  <a:schemeClr val="accent4">
                    <a:lumMod val="20000"/>
                    <a:lumOff val="80000"/>
                  </a:schemeClr>
                </a:solidFill>
                <a:effectLst/>
                <a:ea typeface="Calibri" panose="020F0502020204030204" pitchFamily="34" charset="0"/>
                <a:cs typeface="Calibri" panose="020F0502020204030204" pitchFamily="34" charset="0"/>
              </a:rPr>
              <a:t>ne of only 2 NSF Materials Innovation Platforms in the U.S</a:t>
            </a:r>
            <a:endParaRPr lang="en-US" sz="1600" dirty="0">
              <a:solidFill>
                <a:schemeClr val="accent4">
                  <a:lumMod val="20000"/>
                  <a:lumOff val="80000"/>
                </a:schemeClr>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234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03382D-2578-432B-ABE0-387D3DED9B4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630615" y="2372856"/>
            <a:ext cx="7561385" cy="3684436"/>
          </a:xfrm>
          <a:prstGeom prst="rect">
            <a:avLst/>
          </a:prstGeom>
        </p:spPr>
      </p:pic>
      <p:sp>
        <p:nvSpPr>
          <p:cNvPr id="2" name="Title 1">
            <a:extLst>
              <a:ext uri="{FF2B5EF4-FFF2-40B4-BE49-F238E27FC236}">
                <a16:creationId xmlns:a16="http://schemas.microsoft.com/office/drawing/2014/main" id="{0C0EA338-DFD8-4A79-BB20-5B5DD45BB83A}"/>
              </a:ext>
            </a:extLst>
          </p:cNvPr>
          <p:cNvSpPr>
            <a:spLocks noGrp="1"/>
          </p:cNvSpPr>
          <p:nvPr>
            <p:ph type="title"/>
          </p:nvPr>
        </p:nvSpPr>
        <p:spPr>
          <a:xfrm>
            <a:off x="210178" y="231935"/>
            <a:ext cx="10515600" cy="620202"/>
          </a:xfrm>
        </p:spPr>
        <p:txBody>
          <a:bodyPr>
            <a:normAutofit/>
          </a:bodyPr>
          <a:lstStyle/>
          <a:p>
            <a:r>
              <a:rPr lang="en-US" dirty="0"/>
              <a:t>Huck Institutes of the Life Sciences</a:t>
            </a:r>
          </a:p>
        </p:txBody>
      </p:sp>
      <p:sp>
        <p:nvSpPr>
          <p:cNvPr id="3" name="Text Placeholder 2">
            <a:extLst>
              <a:ext uri="{FF2B5EF4-FFF2-40B4-BE49-F238E27FC236}">
                <a16:creationId xmlns:a16="http://schemas.microsoft.com/office/drawing/2014/main" id="{5B8AF006-3C17-4798-9B1A-12A4C97E4DEE}"/>
              </a:ext>
            </a:extLst>
          </p:cNvPr>
          <p:cNvSpPr>
            <a:spLocks noGrp="1"/>
          </p:cNvSpPr>
          <p:nvPr>
            <p:ph type="body" sz="quarter" idx="12"/>
          </p:nvPr>
        </p:nvSpPr>
        <p:spPr>
          <a:xfrm>
            <a:off x="0" y="1079136"/>
            <a:ext cx="12192000" cy="937847"/>
          </a:xfrm>
          <a:solidFill>
            <a:schemeClr val="tx1"/>
          </a:solidFill>
        </p:spPr>
        <p:txBody>
          <a:bodyPr/>
          <a:lstStyle/>
          <a:p>
            <a:pPr marL="0" indent="0" algn="ctr">
              <a:buNone/>
            </a:pPr>
            <a:r>
              <a:rPr lang="en-US" dirty="0"/>
              <a:t>Promoting excellence in research </a:t>
            </a:r>
            <a:br>
              <a:rPr lang="en-US" dirty="0"/>
            </a:br>
            <a:r>
              <a:rPr lang="en-US" dirty="0"/>
              <a:t>and graduate training in the life sciences. </a:t>
            </a:r>
          </a:p>
          <a:p>
            <a:pPr algn="ctr"/>
            <a:endParaRPr lang="en-US" dirty="0"/>
          </a:p>
        </p:txBody>
      </p:sp>
      <p:sp>
        <p:nvSpPr>
          <p:cNvPr id="4" name="TextBox 3">
            <a:extLst>
              <a:ext uri="{FF2B5EF4-FFF2-40B4-BE49-F238E27FC236}">
                <a16:creationId xmlns:a16="http://schemas.microsoft.com/office/drawing/2014/main" id="{C430795A-B099-44BD-B348-A0E904C7EDE9}"/>
              </a:ext>
            </a:extLst>
          </p:cNvPr>
          <p:cNvSpPr txBox="1"/>
          <p:nvPr/>
        </p:nvSpPr>
        <p:spPr>
          <a:xfrm>
            <a:off x="342901" y="2773749"/>
            <a:ext cx="3815861" cy="2677656"/>
          </a:xfrm>
          <a:prstGeom prst="rect">
            <a:avLst/>
          </a:prstGeom>
          <a:noFill/>
        </p:spPr>
        <p:txBody>
          <a:bodyPr wrap="square" rtlCol="0">
            <a:spAutoFit/>
          </a:bodyPr>
          <a:lstStyle/>
          <a:p>
            <a:r>
              <a:rPr lang="en-US" sz="2400" dirty="0">
                <a:solidFill>
                  <a:schemeClr val="bg1"/>
                </a:solidFill>
              </a:rPr>
              <a:t>The Huck Institutes include:</a:t>
            </a:r>
          </a:p>
          <a:p>
            <a:pPr marL="285750" indent="-285750">
              <a:buFont typeface="Arial" panose="020B0604020202020204" pitchFamily="34" charset="0"/>
              <a:buChar char="•"/>
            </a:pPr>
            <a:r>
              <a:rPr lang="en-US" sz="2400" dirty="0">
                <a:solidFill>
                  <a:schemeClr val="bg1"/>
                </a:solidFill>
              </a:rPr>
              <a:t>30 research institutes and centers of excellence</a:t>
            </a:r>
          </a:p>
          <a:p>
            <a:pPr marL="285750" indent="-285750">
              <a:buFont typeface="Arial" panose="020B0604020202020204" pitchFamily="34" charset="0"/>
              <a:buChar char="•"/>
            </a:pPr>
            <a:r>
              <a:rPr lang="en-US" sz="2400" dirty="0">
                <a:solidFill>
                  <a:schemeClr val="bg1"/>
                </a:solidFill>
              </a:rPr>
              <a:t>11 shared core instrumentation facilities</a:t>
            </a:r>
          </a:p>
          <a:p>
            <a:pPr marL="285750" indent="-285750">
              <a:buFont typeface="Arial" panose="020B0604020202020204" pitchFamily="34" charset="0"/>
              <a:buChar char="•"/>
            </a:pPr>
            <a:r>
              <a:rPr lang="en-US" sz="2400" dirty="0">
                <a:solidFill>
                  <a:schemeClr val="bg1"/>
                </a:solidFill>
              </a:rPr>
              <a:t>7 advanced graduate programs</a:t>
            </a:r>
          </a:p>
        </p:txBody>
      </p:sp>
      <p:grpSp>
        <p:nvGrpSpPr>
          <p:cNvPr id="9" name="Group 8">
            <a:extLst>
              <a:ext uri="{FF2B5EF4-FFF2-40B4-BE49-F238E27FC236}">
                <a16:creationId xmlns:a16="http://schemas.microsoft.com/office/drawing/2014/main" id="{DA1E397F-1BDE-487F-81C4-E94FFDF56B60}"/>
              </a:ext>
            </a:extLst>
          </p:cNvPr>
          <p:cNvGrpSpPr/>
          <p:nvPr/>
        </p:nvGrpSpPr>
        <p:grpSpPr>
          <a:xfrm>
            <a:off x="7385538" y="3130062"/>
            <a:ext cx="5697416" cy="2696307"/>
            <a:chOff x="7385538" y="3130062"/>
            <a:chExt cx="5697416" cy="2696307"/>
          </a:xfrm>
        </p:grpSpPr>
        <p:sp>
          <p:nvSpPr>
            <p:cNvPr id="8" name="Rectangle: Rounded Corners 7">
              <a:extLst>
                <a:ext uri="{FF2B5EF4-FFF2-40B4-BE49-F238E27FC236}">
                  <a16:creationId xmlns:a16="http://schemas.microsoft.com/office/drawing/2014/main" id="{CACA620E-4338-407C-A2CE-90DB1197AE77}"/>
                </a:ext>
              </a:extLst>
            </p:cNvPr>
            <p:cNvSpPr/>
            <p:nvPr/>
          </p:nvSpPr>
          <p:spPr>
            <a:xfrm>
              <a:off x="7385538" y="3130062"/>
              <a:ext cx="5697416" cy="2696307"/>
            </a:xfrm>
            <a:prstGeom prst="roundRect">
              <a:avLst/>
            </a:prstGeom>
            <a:solidFill>
              <a:srgbClr val="625C5B"/>
            </a:solidFill>
            <a:ln w="38100">
              <a:solidFill>
                <a:srgbClr val="E1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A189066-02BE-4889-B686-26FBE135E1FF}"/>
                </a:ext>
              </a:extLst>
            </p:cNvPr>
            <p:cNvSpPr txBox="1"/>
            <p:nvPr/>
          </p:nvSpPr>
          <p:spPr>
            <a:xfrm>
              <a:off x="7479323" y="3233516"/>
              <a:ext cx="4208585" cy="2308324"/>
            </a:xfrm>
            <a:prstGeom prst="rect">
              <a:avLst/>
            </a:prstGeom>
            <a:noFill/>
          </p:spPr>
          <p:txBody>
            <a:bodyPr wrap="square" rtlCol="0">
              <a:spAutoFit/>
            </a:bodyPr>
            <a:lstStyle/>
            <a:p>
              <a:r>
                <a:rPr lang="en-US" sz="2400" dirty="0">
                  <a:solidFill>
                    <a:schemeClr val="bg1"/>
                  </a:solidFill>
                  <a:latin typeface="+mj-lt"/>
                </a:rPr>
                <a:t>Recent project: </a:t>
              </a:r>
              <a:r>
                <a:rPr lang="en-US" sz="2400" dirty="0">
                  <a:solidFill>
                    <a:schemeClr val="bg1"/>
                  </a:solidFill>
                </a:rPr>
                <a:t>In March 2020, Huck launched a rapid-response RFP for Penn State researchers seeding proposals to address the emerging COVID-19 outbreak. </a:t>
              </a:r>
            </a:p>
          </p:txBody>
        </p:sp>
      </p:grpSp>
    </p:spTree>
    <p:extLst>
      <p:ext uri="{BB962C8B-B14F-4D97-AF65-F5344CB8AC3E}">
        <p14:creationId xmlns:p14="http://schemas.microsoft.com/office/powerpoint/2010/main" val="5090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FFCA37-14B1-4891-AA24-414B296855B0}"/>
              </a:ext>
            </a:extLst>
          </p:cNvPr>
          <p:cNvSpPr>
            <a:spLocks noGrp="1"/>
          </p:cNvSpPr>
          <p:nvPr>
            <p:ph type="title"/>
          </p:nvPr>
        </p:nvSpPr>
        <p:spPr>
          <a:xfrm>
            <a:off x="420838" y="192793"/>
            <a:ext cx="3387487" cy="1325563"/>
          </a:xfrm>
        </p:spPr>
        <p:txBody>
          <a:bodyPr vert="horz" lIns="91440" tIns="45720" rIns="91440" bIns="45720" rtlCol="0" anchor="ctr">
            <a:normAutofit/>
          </a:bodyPr>
          <a:lstStyle/>
          <a:p>
            <a:pPr>
              <a:lnSpc>
                <a:spcPct val="105000"/>
              </a:lnSpc>
            </a:pPr>
            <a:r>
              <a:rPr lang="en-US" kern="1200" dirty="0">
                <a:solidFill>
                  <a:schemeClr val="tx1"/>
                </a:solidFill>
                <a:latin typeface="+mj-lt"/>
                <a:ea typeface="+mj-ea"/>
                <a:cs typeface="+mj-cs"/>
              </a:rPr>
              <a:t>Penn State Cancer Institute</a:t>
            </a:r>
          </a:p>
        </p:txBody>
      </p:sp>
      <p:sp>
        <p:nvSpPr>
          <p:cNvPr id="3" name="Text Placeholder 2">
            <a:extLst>
              <a:ext uri="{FF2B5EF4-FFF2-40B4-BE49-F238E27FC236}">
                <a16:creationId xmlns:a16="http://schemas.microsoft.com/office/drawing/2014/main" id="{C007F038-1E55-40E7-886A-E28571708627}"/>
              </a:ext>
            </a:extLst>
          </p:cNvPr>
          <p:cNvSpPr>
            <a:spLocks noGrp="1"/>
          </p:cNvSpPr>
          <p:nvPr>
            <p:ph type="body" sz="quarter" idx="12"/>
          </p:nvPr>
        </p:nvSpPr>
        <p:spPr>
          <a:xfrm>
            <a:off x="189726" y="2168395"/>
            <a:ext cx="6199937" cy="3699640"/>
          </a:xfrm>
        </p:spPr>
        <p:txBody>
          <a:bodyPr vert="horz" lIns="91440" tIns="45720" rIns="91440" bIns="45720" rtlCol="0" anchor="t">
            <a:noAutofit/>
          </a:bodyPr>
          <a:lstStyle/>
          <a:p>
            <a:r>
              <a:rPr lang="en-US" sz="2400" dirty="0">
                <a:solidFill>
                  <a:schemeClr val="tx1"/>
                </a:solidFill>
              </a:rPr>
              <a:t>A premier academic oncology center that encompasses clinical care, research, education, and outreach. </a:t>
            </a:r>
          </a:p>
          <a:p>
            <a:r>
              <a:rPr lang="en-US" sz="2400" dirty="0">
                <a:solidFill>
                  <a:schemeClr val="tx1"/>
                </a:solidFill>
              </a:rPr>
              <a:t>Example Research:</a:t>
            </a:r>
          </a:p>
          <a:p>
            <a:pPr lvl="1">
              <a:buFont typeface="Wingdings" panose="05000000000000000000" pitchFamily="2" charset="2"/>
              <a:buChar char="§"/>
            </a:pPr>
            <a:r>
              <a:rPr lang="en-US" dirty="0">
                <a:solidFill>
                  <a:schemeClr val="tx1"/>
                </a:solidFill>
              </a:rPr>
              <a:t>Deborah Kelly, Cancer Institute, Huck, Engineering</a:t>
            </a:r>
          </a:p>
          <a:p>
            <a:pPr lvl="1">
              <a:buFont typeface="Wingdings" panose="05000000000000000000" pitchFamily="2" charset="2"/>
              <a:buChar char="§"/>
            </a:pPr>
            <a:r>
              <a:rPr lang="en-US" dirty="0">
                <a:solidFill>
                  <a:schemeClr val="tx1"/>
                </a:solidFill>
              </a:rPr>
              <a:t>Developed new field of structural oncology, studying the protein players of cancer at the atomic scale, utilizing Huck’s Cryo-electron microscope</a:t>
            </a:r>
          </a:p>
        </p:txBody>
      </p:sp>
      <p:sp>
        <p:nvSpPr>
          <p:cNvPr id="4102" name="Freeform: Shape 72">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n empty road with a building in the background&#10;&#10;Description automatically generated">
            <a:extLst>
              <a:ext uri="{FF2B5EF4-FFF2-40B4-BE49-F238E27FC236}">
                <a16:creationId xmlns:a16="http://schemas.microsoft.com/office/drawing/2014/main" id="{CB526613-2C88-4286-B7D4-0BCE0FFE18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4103" name="Freeform: Shape 74">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100" name="Picture 4" descr="Deb Kelly in lab with electron microscope, computer screen">
            <a:extLst>
              <a:ext uri="{FF2B5EF4-FFF2-40B4-BE49-F238E27FC236}">
                <a16:creationId xmlns:a16="http://schemas.microsoft.com/office/drawing/2014/main" id="{F73AF1CF-9BE0-4F85-9465-EDA163029490}"/>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000745"/>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081740-AE6D-44F3-A4DF-219C9E703030}"/>
              </a:ext>
            </a:extLst>
          </p:cNvPr>
          <p:cNvSpPr>
            <a:spLocks noGrp="1"/>
          </p:cNvSpPr>
          <p:nvPr>
            <p:ph type="body" sz="quarter" idx="12"/>
          </p:nvPr>
        </p:nvSpPr>
        <p:spPr>
          <a:xfrm>
            <a:off x="238880" y="1139691"/>
            <a:ext cx="6714011" cy="4471969"/>
          </a:xfrm>
        </p:spPr>
        <p:txBody>
          <a:bodyPr>
            <a:noAutofit/>
          </a:bodyPr>
          <a:lstStyle/>
          <a:p>
            <a:pPr>
              <a:lnSpc>
                <a:spcPct val="105000"/>
              </a:lnSpc>
              <a:spcBef>
                <a:spcPts val="600"/>
              </a:spcBef>
            </a:pPr>
            <a:r>
              <a:rPr lang="en-US" sz="2400" dirty="0"/>
              <a:t>Accelerating discoveries to benefit human health.</a:t>
            </a:r>
          </a:p>
          <a:p>
            <a:pPr>
              <a:lnSpc>
                <a:spcPct val="105000"/>
              </a:lnSpc>
              <a:spcBef>
                <a:spcPts val="600"/>
              </a:spcBef>
            </a:pPr>
            <a:r>
              <a:rPr lang="en-US" sz="2400" dirty="0"/>
              <a:t>Featured Resource: </a:t>
            </a:r>
            <a:r>
              <a:rPr lang="en-US" sz="2400" b="1" dirty="0"/>
              <a:t>Center for Big Data Analytics and Discovery Informatics</a:t>
            </a:r>
          </a:p>
          <a:p>
            <a:pPr lvl="1">
              <a:lnSpc>
                <a:spcPct val="105000"/>
              </a:lnSpc>
              <a:spcBef>
                <a:spcPts val="600"/>
              </a:spcBef>
              <a:buFont typeface="Wingdings" panose="05000000000000000000" pitchFamily="2" charset="2"/>
              <a:buChar char="§"/>
            </a:pPr>
            <a:r>
              <a:rPr lang="en-US" dirty="0"/>
              <a:t>Headed by Vasant Honavar, CTSI, IST</a:t>
            </a:r>
          </a:p>
          <a:p>
            <a:pPr lvl="1">
              <a:lnSpc>
                <a:spcPct val="105000"/>
              </a:lnSpc>
              <a:spcBef>
                <a:spcPts val="600"/>
              </a:spcBef>
              <a:buFont typeface="Wingdings" panose="05000000000000000000" pitchFamily="2" charset="2"/>
              <a:buChar char="§"/>
            </a:pPr>
            <a:r>
              <a:rPr lang="en-US" dirty="0"/>
              <a:t>Research interests around AI:</a:t>
            </a:r>
          </a:p>
          <a:p>
            <a:pPr marL="1255713" lvl="2" indent="-341313">
              <a:lnSpc>
                <a:spcPct val="105000"/>
              </a:lnSpc>
              <a:spcBef>
                <a:spcPts val="600"/>
              </a:spcBef>
              <a:buFont typeface="Wingdings" panose="05000000000000000000" pitchFamily="2" charset="2"/>
              <a:buChar char="Ø"/>
            </a:pPr>
            <a:r>
              <a:rPr lang="en-US" sz="2400" dirty="0"/>
              <a:t>Predictive modeling from big data</a:t>
            </a:r>
          </a:p>
          <a:p>
            <a:pPr marL="1255713" lvl="2" indent="-341313">
              <a:lnSpc>
                <a:spcPct val="105000"/>
              </a:lnSpc>
              <a:spcBef>
                <a:spcPts val="600"/>
              </a:spcBef>
              <a:buFont typeface="Wingdings" panose="05000000000000000000" pitchFamily="2" charset="2"/>
              <a:buChar char="Ø"/>
            </a:pPr>
            <a:r>
              <a:rPr lang="en-US" sz="2400" dirty="0"/>
              <a:t>Predicting protein-RNA, protein-protein interfaces and complexes</a:t>
            </a:r>
          </a:p>
          <a:p>
            <a:pPr marL="914400" lvl="2" indent="0">
              <a:lnSpc>
                <a:spcPct val="105000"/>
              </a:lnSpc>
              <a:spcBef>
                <a:spcPts val="600"/>
              </a:spcBef>
              <a:buNone/>
            </a:pPr>
            <a:r>
              <a:rPr lang="en-US" sz="2400" u="sng" dirty="0">
                <a:hlinkClick r:id="rId3"/>
              </a:rPr>
              <a:t>discovery-informatics.ist.psu.edu</a:t>
            </a:r>
            <a:endParaRPr lang="en-US" sz="2400" dirty="0"/>
          </a:p>
          <a:p>
            <a:pPr>
              <a:lnSpc>
                <a:spcPct val="105000"/>
              </a:lnSpc>
              <a:spcBef>
                <a:spcPts val="600"/>
              </a:spcBef>
            </a:pPr>
            <a:endParaRPr lang="en-US" sz="2400" dirty="0"/>
          </a:p>
        </p:txBody>
      </p:sp>
      <p:pic>
        <p:nvPicPr>
          <p:cNvPr id="4" name="Picture 3">
            <a:extLst>
              <a:ext uri="{FF2B5EF4-FFF2-40B4-BE49-F238E27FC236}">
                <a16:creationId xmlns:a16="http://schemas.microsoft.com/office/drawing/2014/main" id="{DEBED2C5-2C83-49BC-9FEA-908B86C79C0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64475" y="1718724"/>
            <a:ext cx="4953222" cy="3280424"/>
          </a:xfrm>
          <a:prstGeom prst="rect">
            <a:avLst/>
          </a:prstGeom>
        </p:spPr>
      </p:pic>
      <p:sp>
        <p:nvSpPr>
          <p:cNvPr id="5" name="Title 1">
            <a:extLst>
              <a:ext uri="{FF2B5EF4-FFF2-40B4-BE49-F238E27FC236}">
                <a16:creationId xmlns:a16="http://schemas.microsoft.com/office/drawing/2014/main" id="{3949B535-67F9-4257-8332-905FC946FF12}"/>
              </a:ext>
            </a:extLst>
          </p:cNvPr>
          <p:cNvSpPr>
            <a:spLocks noGrp="1"/>
          </p:cNvSpPr>
          <p:nvPr>
            <p:ph type="title"/>
          </p:nvPr>
        </p:nvSpPr>
        <p:spPr>
          <a:xfrm>
            <a:off x="238880" y="303882"/>
            <a:ext cx="10515600" cy="620202"/>
          </a:xfrm>
        </p:spPr>
        <p:txBody>
          <a:bodyPr>
            <a:normAutofit/>
          </a:bodyPr>
          <a:lstStyle/>
          <a:p>
            <a:r>
              <a:rPr lang="en-US" dirty="0"/>
              <a:t>Clinical and Translational Science Institute</a:t>
            </a:r>
          </a:p>
        </p:txBody>
      </p:sp>
    </p:spTree>
    <p:extLst>
      <p:ext uri="{BB962C8B-B14F-4D97-AF65-F5344CB8AC3E}">
        <p14:creationId xmlns:p14="http://schemas.microsoft.com/office/powerpoint/2010/main" val="2624580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4866D2-9F4E-4C1F-81C1-E988FB3E7DE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2192000" cy="3745735"/>
          </a:xfrm>
          <a:prstGeom prst="rect">
            <a:avLst/>
          </a:prstGeom>
          <a:solidFill>
            <a:srgbClr val="041E42"/>
          </a:solidFill>
          <a:ln>
            <a:solidFill>
              <a:schemeClr val="bg1"/>
            </a:solidFill>
          </a:ln>
        </p:spPr>
      </p:pic>
      <p:sp>
        <p:nvSpPr>
          <p:cNvPr id="11" name="Rectangle 10">
            <a:extLst>
              <a:ext uri="{FF2B5EF4-FFF2-40B4-BE49-F238E27FC236}">
                <a16:creationId xmlns:a16="http://schemas.microsoft.com/office/drawing/2014/main" id="{1FE89A59-B01A-420E-815A-03CBFB5D9AD3}"/>
              </a:ext>
            </a:extLst>
          </p:cNvPr>
          <p:cNvSpPr/>
          <p:nvPr/>
        </p:nvSpPr>
        <p:spPr>
          <a:xfrm>
            <a:off x="-55756" y="122393"/>
            <a:ext cx="7963810" cy="787180"/>
          </a:xfrm>
          <a:prstGeom prst="rect">
            <a:avLst/>
          </a:prstGeom>
          <a:solidFill>
            <a:srgbClr val="041E42">
              <a:alpha val="7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5DE1C0A-1C71-40E8-B0A2-3681225425AB}"/>
              </a:ext>
            </a:extLst>
          </p:cNvPr>
          <p:cNvSpPr txBox="1">
            <a:spLocks/>
          </p:cNvSpPr>
          <p:nvPr/>
        </p:nvSpPr>
        <p:spPr>
          <a:xfrm>
            <a:off x="101353" y="166978"/>
            <a:ext cx="10515600" cy="620202"/>
          </a:xfrm>
          <a:prstGeom prst="rect">
            <a:avLst/>
          </a:prstGeom>
        </p:spPr>
        <p:txBody>
          <a:bodyPr vert="horz" lIns="91440" tIns="45720" rIns="91440" bIns="45720" rtlCol="0" anchor="b">
            <a:normAutofit fontScale="82500" lnSpcReduction="20000"/>
          </a:bodyPr>
          <a:lstStyle>
            <a:lvl1pPr algn="l" defTabSz="914400" rtl="0" eaLnBrk="1" latinLnBrk="0" hangingPunct="1">
              <a:lnSpc>
                <a:spcPct val="90000"/>
              </a:lnSpc>
              <a:spcBef>
                <a:spcPct val="0"/>
              </a:spcBef>
              <a:buNone/>
              <a:defRPr sz="4000" kern="1200" baseline="0">
                <a:solidFill>
                  <a:schemeClr val="bg1"/>
                </a:solidFill>
                <a:latin typeface="+mj-lt"/>
                <a:ea typeface="+mj-ea"/>
                <a:cs typeface="+mj-cs"/>
              </a:defRPr>
            </a:lvl1pPr>
          </a:lstStyle>
          <a:p>
            <a:pPr>
              <a:lnSpc>
                <a:spcPct val="126000"/>
              </a:lnSpc>
            </a:pPr>
            <a:r>
              <a:rPr lang="en-US" sz="3200" dirty="0">
                <a:effectLst>
                  <a:outerShdw blurRad="50800" dist="38100" dir="2700000" algn="tl" rotWithShape="0">
                    <a:prstClr val="black">
                      <a:alpha val="40000"/>
                    </a:prstClr>
                  </a:outerShdw>
                </a:effectLst>
              </a:rPr>
              <a:t>More</a:t>
            </a:r>
            <a:r>
              <a:rPr lang="en-US" sz="3200" dirty="0"/>
              <a:t> than </a:t>
            </a:r>
            <a:r>
              <a:rPr lang="en-US" b="1" spc="50" dirty="0">
                <a:ln w="9525" cmpd="sng">
                  <a:solidFill>
                    <a:srgbClr val="33CAFF"/>
                  </a:solidFill>
                  <a:prstDash val="solid"/>
                </a:ln>
                <a:solidFill>
                  <a:srgbClr val="70AD47">
                    <a:tint val="1000"/>
                  </a:srgbClr>
                </a:solidFill>
                <a:effectLst>
                  <a:glow rad="38100">
                    <a:schemeClr val="accent1">
                      <a:alpha val="40000"/>
                    </a:schemeClr>
                  </a:glow>
                </a:effectLst>
              </a:rPr>
              <a:t>5,300</a:t>
            </a:r>
            <a:r>
              <a:rPr lang="en-US" sz="3200" dirty="0"/>
              <a:t> researchers collaborating globally</a:t>
            </a:r>
          </a:p>
        </p:txBody>
      </p:sp>
      <p:sp>
        <p:nvSpPr>
          <p:cNvPr id="13" name="Text Placeholder 2">
            <a:extLst>
              <a:ext uri="{FF2B5EF4-FFF2-40B4-BE49-F238E27FC236}">
                <a16:creationId xmlns:a16="http://schemas.microsoft.com/office/drawing/2014/main" id="{AC925666-395F-4B36-93B4-7378ADA50EDB}"/>
              </a:ext>
            </a:extLst>
          </p:cNvPr>
          <p:cNvSpPr txBox="1">
            <a:spLocks/>
          </p:cNvSpPr>
          <p:nvPr/>
        </p:nvSpPr>
        <p:spPr>
          <a:xfrm>
            <a:off x="99398" y="3949640"/>
            <a:ext cx="11993204" cy="2597853"/>
          </a:xfrm>
          <a:prstGeom prst="rect">
            <a:avLst/>
          </a:prstGeom>
        </p:spPr>
        <p:txBody>
          <a:bodyPr numCol="2">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300"/>
              </a:lnSpc>
              <a:buFont typeface="Arial" panose="020B0604020202020204" pitchFamily="34" charset="0"/>
              <a:buNone/>
            </a:pPr>
            <a:r>
              <a:rPr lang="en-US" sz="3200" b="1" spc="50" dirty="0">
                <a:ln w="9525" cmpd="sng">
                  <a:solidFill>
                    <a:schemeClr val="accent4">
                      <a:lumMod val="60000"/>
                      <a:lumOff val="40000"/>
                    </a:schemeClr>
                  </a:solidFill>
                  <a:prstDash val="solid"/>
                </a:ln>
                <a:solidFill>
                  <a:srgbClr val="70AD47">
                    <a:tint val="1000"/>
                  </a:srgbClr>
                </a:solidFill>
                <a:effectLst>
                  <a:glow rad="38100">
                    <a:schemeClr val="accent1">
                      <a:alpha val="40000"/>
                    </a:schemeClr>
                  </a:glow>
                </a:effectLst>
                <a:latin typeface="+mj-lt"/>
                <a:ea typeface="+mj-ea"/>
                <a:cs typeface="+mj-cs"/>
              </a:rPr>
              <a:t>11</a:t>
            </a:r>
            <a:r>
              <a:rPr lang="en-US" sz="2000" dirty="0"/>
              <a:t> </a:t>
            </a:r>
            <a:r>
              <a:rPr lang="en-US" sz="2000" dirty="0">
                <a:solidFill>
                  <a:schemeClr val="bg1"/>
                </a:solidFill>
              </a:rPr>
              <a:t>members </a:t>
            </a:r>
            <a:br>
              <a:rPr lang="en-US" sz="2000" dirty="0">
                <a:solidFill>
                  <a:schemeClr val="bg1"/>
                </a:solidFill>
              </a:rPr>
            </a:br>
            <a:r>
              <a:rPr lang="en-US" sz="2000" dirty="0">
                <a:solidFill>
                  <a:schemeClr val="bg1"/>
                </a:solidFill>
              </a:rPr>
              <a:t>National Academy of Sciences</a:t>
            </a:r>
            <a:br>
              <a:rPr lang="en-US" sz="2000" dirty="0"/>
            </a:br>
            <a:endParaRPr lang="en-US" sz="2000" b="1" spc="50" dirty="0">
              <a:ln w="9525" cmpd="sng">
                <a:solidFill>
                  <a:schemeClr val="accent4">
                    <a:lumMod val="60000"/>
                    <a:lumOff val="40000"/>
                  </a:schemeClr>
                </a:solidFill>
                <a:prstDash val="solid"/>
              </a:ln>
              <a:solidFill>
                <a:srgbClr val="70AD47">
                  <a:tint val="1000"/>
                </a:srgbClr>
              </a:solidFill>
              <a:effectLst>
                <a:glow rad="38100">
                  <a:schemeClr val="accent1">
                    <a:alpha val="40000"/>
                  </a:schemeClr>
                </a:glow>
              </a:effectLst>
              <a:latin typeface="+mj-lt"/>
              <a:ea typeface="+mj-ea"/>
              <a:cs typeface="+mj-cs"/>
            </a:endParaRPr>
          </a:p>
          <a:p>
            <a:pPr marL="0" indent="0" algn="ctr">
              <a:lnSpc>
                <a:spcPts val="2300"/>
              </a:lnSpc>
              <a:buFont typeface="Arial" panose="020B0604020202020204" pitchFamily="34" charset="0"/>
              <a:buNone/>
            </a:pPr>
            <a:r>
              <a:rPr lang="en-US" sz="3200" b="1" spc="50" dirty="0">
                <a:ln w="9525" cmpd="sng">
                  <a:solidFill>
                    <a:schemeClr val="accent4">
                      <a:lumMod val="60000"/>
                      <a:lumOff val="40000"/>
                    </a:schemeClr>
                  </a:solidFill>
                  <a:prstDash val="solid"/>
                </a:ln>
                <a:solidFill>
                  <a:srgbClr val="70AD47">
                    <a:tint val="1000"/>
                  </a:srgbClr>
                </a:solidFill>
                <a:effectLst>
                  <a:glow rad="38100">
                    <a:schemeClr val="accent1">
                      <a:alpha val="40000"/>
                    </a:schemeClr>
                  </a:glow>
                </a:effectLst>
                <a:latin typeface="+mj-lt"/>
                <a:ea typeface="+mj-ea"/>
                <a:cs typeface="+mj-cs"/>
              </a:rPr>
              <a:t>11</a:t>
            </a:r>
            <a:r>
              <a:rPr lang="en-US" sz="2000" dirty="0"/>
              <a:t> </a:t>
            </a:r>
            <a:r>
              <a:rPr lang="en-US" sz="2000" dirty="0">
                <a:solidFill>
                  <a:schemeClr val="bg1"/>
                </a:solidFill>
              </a:rPr>
              <a:t>members</a:t>
            </a:r>
            <a:br>
              <a:rPr lang="en-US" sz="2000" dirty="0">
                <a:solidFill>
                  <a:schemeClr val="bg1"/>
                </a:solidFill>
              </a:rPr>
            </a:br>
            <a:r>
              <a:rPr lang="en-US" sz="2000" dirty="0">
                <a:solidFill>
                  <a:schemeClr val="bg1"/>
                </a:solidFill>
              </a:rPr>
              <a:t>American Academy of Arts and Sciences</a:t>
            </a:r>
            <a:br>
              <a:rPr lang="en-US" sz="2000" dirty="0"/>
            </a:br>
            <a:endParaRPr lang="en-US" sz="2000" dirty="0"/>
          </a:p>
          <a:p>
            <a:pPr marL="0" indent="0" algn="ctr">
              <a:lnSpc>
                <a:spcPts val="2300"/>
              </a:lnSpc>
              <a:buFont typeface="Arial" panose="020B0604020202020204" pitchFamily="34" charset="0"/>
              <a:buNone/>
            </a:pPr>
            <a:r>
              <a:rPr lang="en-US" sz="3200" b="1" spc="50" dirty="0">
                <a:ln w="9525" cmpd="sng">
                  <a:solidFill>
                    <a:schemeClr val="accent4">
                      <a:lumMod val="60000"/>
                      <a:lumOff val="40000"/>
                    </a:schemeClr>
                  </a:solidFill>
                  <a:prstDash val="solid"/>
                </a:ln>
                <a:solidFill>
                  <a:srgbClr val="70AD47">
                    <a:tint val="1000"/>
                  </a:srgbClr>
                </a:solidFill>
                <a:effectLst>
                  <a:glow rad="38100">
                    <a:schemeClr val="accent1">
                      <a:alpha val="40000"/>
                    </a:schemeClr>
                  </a:glow>
                </a:effectLst>
                <a:latin typeface="+mj-lt"/>
                <a:ea typeface="+mj-ea"/>
                <a:cs typeface="+mj-cs"/>
              </a:rPr>
              <a:t>11</a:t>
            </a:r>
            <a:r>
              <a:rPr lang="en-US" sz="2000" dirty="0"/>
              <a:t> </a:t>
            </a:r>
            <a:r>
              <a:rPr lang="en-US" sz="2000" dirty="0">
                <a:solidFill>
                  <a:schemeClr val="bg1"/>
                </a:solidFill>
              </a:rPr>
              <a:t>senior members and fellows </a:t>
            </a:r>
            <a:br>
              <a:rPr lang="en-US" sz="2000" dirty="0">
                <a:solidFill>
                  <a:schemeClr val="bg1"/>
                </a:solidFill>
              </a:rPr>
            </a:br>
            <a:r>
              <a:rPr lang="en-US" sz="2000" dirty="0">
                <a:solidFill>
                  <a:schemeClr val="bg1"/>
                </a:solidFill>
              </a:rPr>
              <a:t>National Academy of Inventors</a:t>
            </a:r>
          </a:p>
          <a:p>
            <a:pPr marL="0" indent="0" algn="ctr">
              <a:lnSpc>
                <a:spcPts val="2300"/>
              </a:lnSpc>
              <a:buFont typeface="Arial" panose="020B0604020202020204" pitchFamily="34" charset="0"/>
              <a:buNone/>
            </a:pPr>
            <a:r>
              <a:rPr lang="en-US" sz="3600" b="1" spc="50" dirty="0">
                <a:ln w="9525" cmpd="sng">
                  <a:solidFill>
                    <a:schemeClr val="accent4">
                      <a:lumMod val="60000"/>
                      <a:lumOff val="40000"/>
                    </a:schemeClr>
                  </a:solidFill>
                  <a:prstDash val="solid"/>
                </a:ln>
                <a:solidFill>
                  <a:srgbClr val="70AD47">
                    <a:tint val="1000"/>
                  </a:srgbClr>
                </a:solidFill>
                <a:effectLst>
                  <a:glow rad="38100">
                    <a:schemeClr val="accent1">
                      <a:alpha val="40000"/>
                    </a:schemeClr>
                  </a:glow>
                </a:effectLst>
                <a:latin typeface="+mj-lt"/>
                <a:ea typeface="+mj-ea"/>
                <a:cs typeface="+mj-cs"/>
              </a:rPr>
              <a:t>5</a:t>
            </a:r>
            <a:r>
              <a:rPr lang="en-US" sz="2000" dirty="0"/>
              <a:t> </a:t>
            </a:r>
            <a:r>
              <a:rPr lang="en-US" sz="2000" dirty="0">
                <a:solidFill>
                  <a:schemeClr val="bg1"/>
                </a:solidFill>
              </a:rPr>
              <a:t>members </a:t>
            </a:r>
            <a:br>
              <a:rPr lang="en-US" sz="2000" dirty="0">
                <a:solidFill>
                  <a:schemeClr val="bg1"/>
                </a:solidFill>
              </a:rPr>
            </a:br>
            <a:r>
              <a:rPr lang="en-US" sz="2000" dirty="0">
                <a:solidFill>
                  <a:schemeClr val="bg1"/>
                </a:solidFill>
              </a:rPr>
              <a:t>National Academy of Engineering</a:t>
            </a:r>
            <a:br>
              <a:rPr lang="en-US" sz="2000" dirty="0"/>
            </a:br>
            <a:endParaRPr lang="en-US" sz="2000" dirty="0"/>
          </a:p>
          <a:p>
            <a:pPr marL="0" indent="0" algn="ctr">
              <a:lnSpc>
                <a:spcPts val="2300"/>
              </a:lnSpc>
              <a:buFont typeface="Arial" panose="020B0604020202020204" pitchFamily="34" charset="0"/>
              <a:buNone/>
            </a:pPr>
            <a:r>
              <a:rPr lang="en-US" sz="3600" b="1" spc="50" dirty="0">
                <a:ln w="9525" cmpd="sng">
                  <a:solidFill>
                    <a:schemeClr val="accent4">
                      <a:lumMod val="60000"/>
                      <a:lumOff val="40000"/>
                    </a:schemeClr>
                  </a:solidFill>
                  <a:prstDash val="solid"/>
                </a:ln>
                <a:solidFill>
                  <a:srgbClr val="70AD47">
                    <a:tint val="1000"/>
                  </a:srgbClr>
                </a:solidFill>
                <a:effectLst>
                  <a:glow rad="38100">
                    <a:schemeClr val="accent1">
                      <a:alpha val="40000"/>
                    </a:schemeClr>
                  </a:glow>
                </a:effectLst>
                <a:latin typeface="+mj-lt"/>
                <a:ea typeface="+mj-ea"/>
                <a:cs typeface="+mj-cs"/>
              </a:rPr>
              <a:t>3</a:t>
            </a:r>
            <a:r>
              <a:rPr lang="en-US" sz="2000" dirty="0"/>
              <a:t> </a:t>
            </a:r>
            <a:r>
              <a:rPr lang="en-US" sz="2000" dirty="0">
                <a:solidFill>
                  <a:schemeClr val="bg1"/>
                </a:solidFill>
              </a:rPr>
              <a:t>members</a:t>
            </a:r>
            <a:br>
              <a:rPr lang="en-US" sz="2000" dirty="0">
                <a:solidFill>
                  <a:schemeClr val="bg1"/>
                </a:solidFill>
              </a:rPr>
            </a:br>
            <a:r>
              <a:rPr lang="en-US" sz="2000" dirty="0">
                <a:solidFill>
                  <a:schemeClr val="bg1"/>
                </a:solidFill>
              </a:rPr>
              <a:t>National Academy of Medicine</a:t>
            </a:r>
            <a:br>
              <a:rPr lang="en-US" sz="2000" dirty="0"/>
            </a:br>
            <a:endParaRPr lang="en-US" sz="2000" dirty="0"/>
          </a:p>
          <a:p>
            <a:pPr marL="0" indent="0" algn="ctr">
              <a:lnSpc>
                <a:spcPts val="2300"/>
              </a:lnSpc>
              <a:buFont typeface="Arial" panose="020B0604020202020204" pitchFamily="34" charset="0"/>
              <a:buNone/>
            </a:pPr>
            <a:r>
              <a:rPr lang="en-US" sz="3600" b="1" spc="50" dirty="0">
                <a:ln w="9525" cmpd="sng">
                  <a:solidFill>
                    <a:schemeClr val="accent4">
                      <a:lumMod val="60000"/>
                      <a:lumOff val="40000"/>
                    </a:schemeClr>
                  </a:solidFill>
                  <a:prstDash val="solid"/>
                </a:ln>
                <a:solidFill>
                  <a:srgbClr val="70AD47">
                    <a:tint val="1000"/>
                  </a:srgbClr>
                </a:solidFill>
                <a:effectLst>
                  <a:glow rad="38100">
                    <a:schemeClr val="accent1">
                      <a:alpha val="40000"/>
                    </a:schemeClr>
                  </a:glow>
                </a:effectLst>
                <a:latin typeface="+mj-lt"/>
                <a:ea typeface="+mj-ea"/>
                <a:cs typeface="+mj-cs"/>
              </a:rPr>
              <a:t>14</a:t>
            </a:r>
            <a:r>
              <a:rPr lang="en-US" sz="2000" b="1" spc="50" dirty="0">
                <a:ln w="9525" cmpd="sng">
                  <a:solidFill>
                    <a:schemeClr val="accent4">
                      <a:lumMod val="60000"/>
                      <a:lumOff val="40000"/>
                    </a:schemeClr>
                  </a:solidFill>
                  <a:prstDash val="solid"/>
                </a:ln>
                <a:solidFill>
                  <a:srgbClr val="70AD47">
                    <a:tint val="1000"/>
                  </a:srgbClr>
                </a:solidFill>
                <a:effectLst>
                  <a:glow rad="38100">
                    <a:schemeClr val="accent1">
                      <a:alpha val="40000"/>
                    </a:schemeClr>
                  </a:glow>
                </a:effectLst>
                <a:latin typeface="+mj-lt"/>
                <a:ea typeface="+mj-ea"/>
                <a:cs typeface="+mj-cs"/>
              </a:rPr>
              <a:t> </a:t>
            </a:r>
            <a:r>
              <a:rPr lang="en-US" sz="2000" dirty="0">
                <a:solidFill>
                  <a:schemeClr val="bg1"/>
                </a:solidFill>
              </a:rPr>
              <a:t>researchers named </a:t>
            </a:r>
            <a:br>
              <a:rPr lang="en-US" sz="2000" dirty="0">
                <a:solidFill>
                  <a:schemeClr val="bg1"/>
                </a:solidFill>
              </a:rPr>
            </a:br>
            <a:r>
              <a:rPr lang="en-US" sz="2000" dirty="0">
                <a:solidFill>
                  <a:schemeClr val="bg1"/>
                </a:solidFill>
              </a:rPr>
              <a:t>“Highly Cited Researchers” by Clarivate Analytics</a:t>
            </a:r>
          </a:p>
        </p:txBody>
      </p:sp>
    </p:spTree>
    <p:extLst>
      <p:ext uri="{BB962C8B-B14F-4D97-AF65-F5344CB8AC3E}">
        <p14:creationId xmlns:p14="http://schemas.microsoft.com/office/powerpoint/2010/main" val="2264804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57737-DE10-4E04-AF0E-040C59535CA1}"/>
              </a:ext>
            </a:extLst>
          </p:cNvPr>
          <p:cNvSpPr>
            <a:spLocks noGrp="1"/>
          </p:cNvSpPr>
          <p:nvPr>
            <p:ph type="title"/>
          </p:nvPr>
        </p:nvSpPr>
        <p:spPr>
          <a:xfrm>
            <a:off x="245358" y="280923"/>
            <a:ext cx="7197389" cy="1325563"/>
          </a:xfrm>
        </p:spPr>
        <p:txBody>
          <a:bodyPr vert="horz" lIns="91440" tIns="45720" rIns="91440" bIns="45720" rtlCol="0" anchor="ctr">
            <a:normAutofit/>
          </a:bodyPr>
          <a:lstStyle/>
          <a:p>
            <a:pPr>
              <a:lnSpc>
                <a:spcPct val="105000"/>
              </a:lnSpc>
              <a:spcBef>
                <a:spcPts val="600"/>
              </a:spcBef>
            </a:pPr>
            <a:r>
              <a:rPr lang="en-US" kern="1200" dirty="0">
                <a:solidFill>
                  <a:schemeClr val="tx1"/>
                </a:solidFill>
                <a:latin typeface="+mj-lt"/>
                <a:ea typeface="+mj-ea"/>
                <a:cs typeface="+mj-cs"/>
              </a:rPr>
              <a:t>Applied Research Laboratory	</a:t>
            </a:r>
          </a:p>
        </p:txBody>
      </p:sp>
      <p:sp>
        <p:nvSpPr>
          <p:cNvPr id="3" name="Text Placeholder 2">
            <a:extLst>
              <a:ext uri="{FF2B5EF4-FFF2-40B4-BE49-F238E27FC236}">
                <a16:creationId xmlns:a16="http://schemas.microsoft.com/office/drawing/2014/main" id="{D4A56832-CEDA-423B-8DB5-0447337E2326}"/>
              </a:ext>
            </a:extLst>
          </p:cNvPr>
          <p:cNvSpPr>
            <a:spLocks noGrp="1"/>
          </p:cNvSpPr>
          <p:nvPr>
            <p:ph type="body" sz="quarter" idx="12"/>
          </p:nvPr>
        </p:nvSpPr>
        <p:spPr>
          <a:xfrm>
            <a:off x="458594" y="1724113"/>
            <a:ext cx="6770916" cy="3913011"/>
          </a:xfrm>
        </p:spPr>
        <p:txBody>
          <a:bodyPr vert="horz" lIns="91440" tIns="45720" rIns="91440" bIns="45720" rtlCol="0" anchor="t">
            <a:noAutofit/>
          </a:bodyPr>
          <a:lstStyle/>
          <a:p>
            <a:pPr>
              <a:lnSpc>
                <a:spcPct val="105000"/>
              </a:lnSpc>
              <a:spcBef>
                <a:spcPts val="600"/>
              </a:spcBef>
            </a:pPr>
            <a:r>
              <a:rPr lang="en-US" sz="2000" dirty="0">
                <a:solidFill>
                  <a:schemeClr val="tx1"/>
                </a:solidFill>
              </a:rPr>
              <a:t>University Affiliated Research Center (UARC)</a:t>
            </a:r>
          </a:p>
          <a:p>
            <a:pPr lvl="1">
              <a:lnSpc>
                <a:spcPct val="105000"/>
              </a:lnSpc>
              <a:spcBef>
                <a:spcPts val="600"/>
              </a:spcBef>
              <a:buFont typeface="Wingdings" panose="05000000000000000000" pitchFamily="2" charset="2"/>
              <a:buChar char="§"/>
            </a:pPr>
            <a:r>
              <a:rPr lang="en-US" sz="2000" dirty="0">
                <a:solidFill>
                  <a:schemeClr val="tx1"/>
                </a:solidFill>
              </a:rPr>
              <a:t>Was approved by the Navy to execute up to $2.1 billion in research over 10 years aimed at improving U.S. national security. </a:t>
            </a:r>
          </a:p>
          <a:p>
            <a:pPr lvl="1">
              <a:lnSpc>
                <a:spcPct val="105000"/>
              </a:lnSpc>
              <a:spcBef>
                <a:spcPts val="600"/>
              </a:spcBef>
              <a:buFont typeface="Wingdings" panose="05000000000000000000" pitchFamily="2" charset="2"/>
              <a:buChar char="§"/>
            </a:pPr>
            <a:r>
              <a:rPr lang="en-US" sz="2000" dirty="0">
                <a:solidFill>
                  <a:schemeClr val="tx1"/>
                </a:solidFill>
              </a:rPr>
              <a:t>Has supported nation’s security efforts for more than 75 years with basic and applied research.</a:t>
            </a:r>
          </a:p>
          <a:p>
            <a:pPr marL="228600" lvl="1" indent="0">
              <a:lnSpc>
                <a:spcPct val="105000"/>
              </a:lnSpc>
              <a:spcBef>
                <a:spcPts val="600"/>
              </a:spcBef>
              <a:buNone/>
            </a:pPr>
            <a:r>
              <a:rPr lang="en-US" sz="2000" dirty="0">
                <a:solidFill>
                  <a:schemeClr val="tx1"/>
                </a:solidFill>
              </a:rPr>
              <a:t>	</a:t>
            </a:r>
            <a:r>
              <a:rPr lang="en-US" sz="2000" dirty="0">
                <a:solidFill>
                  <a:schemeClr val="tx1"/>
                </a:solidFill>
                <a:hlinkClick r:id="rId3"/>
              </a:rPr>
              <a:t>www.arl.psu.edu</a:t>
            </a:r>
            <a:r>
              <a:rPr lang="en-US" sz="2000" dirty="0">
                <a:solidFill>
                  <a:schemeClr val="tx1"/>
                </a:solidFill>
              </a:rPr>
              <a:t> </a:t>
            </a:r>
          </a:p>
          <a:p>
            <a:pPr>
              <a:lnSpc>
                <a:spcPct val="105000"/>
              </a:lnSpc>
              <a:spcBef>
                <a:spcPts val="600"/>
              </a:spcBef>
            </a:pPr>
            <a:r>
              <a:rPr lang="en-US" sz="2000" dirty="0">
                <a:solidFill>
                  <a:schemeClr val="tx1"/>
                </a:solidFill>
              </a:rPr>
              <a:t>Electro Optics Center</a:t>
            </a:r>
          </a:p>
          <a:p>
            <a:pPr lvl="1">
              <a:lnSpc>
                <a:spcPct val="105000"/>
              </a:lnSpc>
              <a:spcBef>
                <a:spcPts val="600"/>
              </a:spcBef>
              <a:buFont typeface="Wingdings" panose="05000000000000000000" pitchFamily="2" charset="2"/>
              <a:buChar char="§"/>
            </a:pPr>
            <a:r>
              <a:rPr lang="en-US" sz="2000" dirty="0">
                <a:solidFill>
                  <a:schemeClr val="tx1"/>
                </a:solidFill>
              </a:rPr>
              <a:t>Navy’s Technical Agent for Electro Optics</a:t>
            </a:r>
          </a:p>
          <a:p>
            <a:pPr marL="228600" lvl="1" indent="0">
              <a:lnSpc>
                <a:spcPct val="105000"/>
              </a:lnSpc>
              <a:spcBef>
                <a:spcPts val="600"/>
              </a:spcBef>
              <a:buNone/>
            </a:pPr>
            <a:r>
              <a:rPr lang="en-US" sz="2000" dirty="0">
                <a:solidFill>
                  <a:schemeClr val="tx1"/>
                </a:solidFill>
              </a:rPr>
              <a:t>	www.eoc.psu.edu </a:t>
            </a:r>
          </a:p>
        </p:txBody>
      </p:sp>
      <p:sp>
        <p:nvSpPr>
          <p:cNvPr id="71" name="Freeform: Shape 70">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0764598-95FB-46EB-9658-70A84793EF8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89829" y="10"/>
            <a:ext cx="4502173" cy="3448209"/>
          </a:xfrm>
          <a:custGeom>
            <a:avLst/>
            <a:gdLst/>
            <a:ahLst/>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sp>
        <p:nvSpPr>
          <p:cNvPr id="73" name="Freeform: Shape 72">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http://arl.psu.edu/sites/default/files/Images/USO.jpg">
            <a:extLst>
              <a:ext uri="{FF2B5EF4-FFF2-40B4-BE49-F238E27FC236}">
                <a16:creationId xmlns:a16="http://schemas.microsoft.com/office/drawing/2014/main" id="{6027EB34-4683-4826-8108-E0BEEA76AC6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4"/>
          <a:stretch/>
        </p:blipFill>
        <p:spPr bwMode="auto">
          <a:xfrm>
            <a:off x="8768827" y="4082141"/>
            <a:ext cx="3423175" cy="2775859"/>
          </a:xfrm>
          <a:custGeom>
            <a:avLst/>
            <a:gdLst/>
            <a:ahLst/>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632900"/>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985611-F13B-4822-B6BD-82B55D9A8893}"/>
              </a:ext>
            </a:extLst>
          </p:cNvPr>
          <p:cNvSpPr>
            <a:spLocks noGrp="1"/>
          </p:cNvSpPr>
          <p:nvPr>
            <p:ph type="ctrTitle"/>
          </p:nvPr>
        </p:nvSpPr>
        <p:spPr/>
        <p:txBody>
          <a:bodyPr/>
          <a:lstStyle/>
          <a:p>
            <a:r>
              <a:rPr lang="en-US" dirty="0"/>
              <a:t>Research Compliance</a:t>
            </a:r>
          </a:p>
        </p:txBody>
      </p:sp>
    </p:spTree>
    <p:extLst>
      <p:ext uri="{BB962C8B-B14F-4D97-AF65-F5344CB8AC3E}">
        <p14:creationId xmlns:p14="http://schemas.microsoft.com/office/powerpoint/2010/main" val="3882817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3D6D3-5895-4769-A0CC-349B7E54E12E}"/>
              </a:ext>
            </a:extLst>
          </p:cNvPr>
          <p:cNvSpPr>
            <a:spLocks noGrp="1"/>
          </p:cNvSpPr>
          <p:nvPr>
            <p:ph type="title"/>
          </p:nvPr>
        </p:nvSpPr>
        <p:spPr>
          <a:xfrm>
            <a:off x="148883" y="177020"/>
            <a:ext cx="10515600" cy="620202"/>
          </a:xfrm>
        </p:spPr>
        <p:txBody>
          <a:bodyPr/>
          <a:lstStyle/>
          <a:p>
            <a:r>
              <a:rPr lang="en-US" sz="3200" b="1" dirty="0"/>
              <a:t>Disclosing International </a:t>
            </a:r>
            <a:r>
              <a:rPr lang="en-US" b="1" dirty="0"/>
              <a:t>Activities</a:t>
            </a:r>
            <a:endParaRPr lang="en-US" dirty="0"/>
          </a:p>
        </p:txBody>
      </p:sp>
      <p:sp>
        <p:nvSpPr>
          <p:cNvPr id="3" name="Text Placeholder 2">
            <a:extLst>
              <a:ext uri="{FF2B5EF4-FFF2-40B4-BE49-F238E27FC236}">
                <a16:creationId xmlns:a16="http://schemas.microsoft.com/office/drawing/2014/main" id="{C48F94D2-ECED-4B89-A5D8-93FF5A2F4518}"/>
              </a:ext>
            </a:extLst>
          </p:cNvPr>
          <p:cNvSpPr>
            <a:spLocks noGrp="1"/>
          </p:cNvSpPr>
          <p:nvPr>
            <p:ph type="body" sz="quarter" idx="12"/>
          </p:nvPr>
        </p:nvSpPr>
        <p:spPr>
          <a:xfrm>
            <a:off x="4724570" y="911587"/>
            <a:ext cx="7417190" cy="3670253"/>
          </a:xfrm>
        </p:spPr>
        <p:txBody>
          <a:bodyPr>
            <a:noAutofit/>
          </a:bodyPr>
          <a:lstStyle/>
          <a:p>
            <a:pPr>
              <a:lnSpc>
                <a:spcPct val="150000"/>
              </a:lnSpc>
            </a:pPr>
            <a:r>
              <a:rPr lang="en-US" sz="1800" dirty="0"/>
              <a:t>While most international collaborations are </a:t>
            </a:r>
            <a:r>
              <a:rPr lang="en-US" sz="1800" dirty="0">
                <a:solidFill>
                  <a:schemeClr val="accent4">
                    <a:lumMod val="20000"/>
                    <a:lumOff val="80000"/>
                  </a:schemeClr>
                </a:solidFill>
              </a:rPr>
              <a:t>acceptable</a:t>
            </a:r>
            <a:r>
              <a:rPr lang="en-US" sz="1800" dirty="0"/>
              <a:t> and encouraged, we urge researchers to err on the side of </a:t>
            </a:r>
            <a:r>
              <a:rPr lang="en-US" sz="1800" dirty="0">
                <a:solidFill>
                  <a:schemeClr val="accent4">
                    <a:lumMod val="20000"/>
                    <a:lumOff val="80000"/>
                  </a:schemeClr>
                </a:solidFill>
              </a:rPr>
              <a:t>transparency</a:t>
            </a:r>
            <a:r>
              <a:rPr lang="en-US" sz="1800" dirty="0"/>
              <a:t>.</a:t>
            </a:r>
          </a:p>
          <a:p>
            <a:pPr>
              <a:lnSpc>
                <a:spcPct val="150000"/>
              </a:lnSpc>
            </a:pPr>
            <a:r>
              <a:rPr lang="en-US" sz="1800" dirty="0"/>
              <a:t>It protects everyone’s interests – the Federal government, Penn State, individual PIs, and their international collaborators – to have international relationships </a:t>
            </a:r>
            <a:r>
              <a:rPr lang="en-US" sz="1800" dirty="0">
                <a:solidFill>
                  <a:schemeClr val="accent4">
                    <a:lumMod val="20000"/>
                    <a:lumOff val="80000"/>
                  </a:schemeClr>
                </a:solidFill>
              </a:rPr>
              <a:t>disclosed and vetted </a:t>
            </a:r>
            <a:r>
              <a:rPr lang="en-US" sz="1800" dirty="0"/>
              <a:t>to determine if there are any potential conflict of commitments, duplications of research, and/or diversion of intellectual property in the performance of federally funded research.</a:t>
            </a:r>
          </a:p>
          <a:p>
            <a:pPr marL="0" indent="0">
              <a:lnSpc>
                <a:spcPct val="150000"/>
              </a:lnSpc>
              <a:buNone/>
            </a:pPr>
            <a:br>
              <a:rPr lang="en-US" sz="500" dirty="0"/>
            </a:br>
            <a:endParaRPr lang="en-US" sz="500" dirty="0"/>
          </a:p>
          <a:p>
            <a:pPr>
              <a:lnSpc>
                <a:spcPct val="150000"/>
              </a:lnSpc>
            </a:pPr>
            <a:endParaRPr lang="en-US" sz="500" dirty="0"/>
          </a:p>
        </p:txBody>
      </p:sp>
      <p:pic>
        <p:nvPicPr>
          <p:cNvPr id="5" name="Picture 4">
            <a:extLst>
              <a:ext uri="{FF2B5EF4-FFF2-40B4-BE49-F238E27FC236}">
                <a16:creationId xmlns:a16="http://schemas.microsoft.com/office/drawing/2014/main" id="{9CCB7411-80DB-4DCF-81DE-3370967430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240" y="1220367"/>
            <a:ext cx="4598963" cy="3052695"/>
          </a:xfrm>
          <a:prstGeom prst="rect">
            <a:avLst/>
          </a:prstGeom>
        </p:spPr>
      </p:pic>
      <p:sp>
        <p:nvSpPr>
          <p:cNvPr id="7" name="TextBox 6">
            <a:extLst>
              <a:ext uri="{FF2B5EF4-FFF2-40B4-BE49-F238E27FC236}">
                <a16:creationId xmlns:a16="http://schemas.microsoft.com/office/drawing/2014/main" id="{E307DF4A-7319-43EA-990B-C15E94BDC24E}"/>
              </a:ext>
            </a:extLst>
          </p:cNvPr>
          <p:cNvSpPr txBox="1"/>
          <p:nvPr/>
        </p:nvSpPr>
        <p:spPr>
          <a:xfrm>
            <a:off x="0" y="4477239"/>
            <a:ext cx="12192000" cy="1420902"/>
          </a:xfrm>
          <a:prstGeom prst="rect">
            <a:avLst/>
          </a:prstGeom>
          <a:solidFill>
            <a:srgbClr val="041E42"/>
          </a:solidFill>
        </p:spPr>
        <p:txBody>
          <a:bodyPr wrap="square">
            <a:spAutoFit/>
          </a:bodyPr>
          <a:lstStyle/>
          <a:p>
            <a:pPr>
              <a:lnSpc>
                <a:spcPct val="150000"/>
              </a:lnSpc>
            </a:pPr>
            <a:r>
              <a:rPr lang="en-US" sz="2000" dirty="0">
                <a:solidFill>
                  <a:schemeClr val="bg1"/>
                </a:solidFill>
              </a:rPr>
              <a:t>Our website details the steps you can take to protect yourself and your research. New guidance and clarifications are being issued on a rolling basis; agency-specific updates are sent to research administrators, those with active grants and are posted here: </a:t>
            </a:r>
            <a:r>
              <a:rPr lang="en-US" sz="2000" u="sng" dirty="0">
                <a:solidFill>
                  <a:srgbClr val="33CAFF"/>
                </a:solidFill>
              </a:rPr>
              <a:t>research.psu.edu/</a:t>
            </a:r>
            <a:r>
              <a:rPr lang="en-US" sz="2000" u="sng" dirty="0" err="1">
                <a:solidFill>
                  <a:srgbClr val="33CAFF"/>
                </a:solidFill>
              </a:rPr>
              <a:t>international_affiliations</a:t>
            </a:r>
            <a:endParaRPr lang="en-US" sz="2000" u="sng" dirty="0">
              <a:solidFill>
                <a:srgbClr val="33CAFF"/>
              </a:solidFill>
            </a:endParaRPr>
          </a:p>
        </p:txBody>
      </p:sp>
    </p:spTree>
    <p:extLst>
      <p:ext uri="{BB962C8B-B14F-4D97-AF65-F5344CB8AC3E}">
        <p14:creationId xmlns:p14="http://schemas.microsoft.com/office/powerpoint/2010/main" val="1067964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2535C1F-78B9-4DFA-847C-A55B5FB097FC}"/>
              </a:ext>
            </a:extLst>
          </p:cNvPr>
          <p:cNvSpPr/>
          <p:nvPr/>
        </p:nvSpPr>
        <p:spPr>
          <a:xfrm>
            <a:off x="604157" y="3328520"/>
            <a:ext cx="9715500" cy="2596243"/>
          </a:xfrm>
          <a:prstGeom prst="roundRect">
            <a:avLst/>
          </a:prstGeom>
          <a:solidFill>
            <a:srgbClr val="041E4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83D6D3-5895-4769-A0CC-349B7E54E12E}"/>
              </a:ext>
            </a:extLst>
          </p:cNvPr>
          <p:cNvSpPr>
            <a:spLocks noGrp="1"/>
          </p:cNvSpPr>
          <p:nvPr>
            <p:ph type="title"/>
          </p:nvPr>
        </p:nvSpPr>
        <p:spPr>
          <a:xfrm>
            <a:off x="204107" y="192454"/>
            <a:ext cx="10515600" cy="620202"/>
          </a:xfrm>
        </p:spPr>
        <p:txBody>
          <a:bodyPr/>
          <a:lstStyle/>
          <a:p>
            <a:r>
              <a:rPr lang="en-US" sz="3200" b="1" dirty="0">
                <a:solidFill>
                  <a:schemeClr val="bg1"/>
                </a:solidFill>
              </a:rPr>
              <a:t>Outside Professional Commitments</a:t>
            </a:r>
            <a:endParaRPr lang="en-US" dirty="0"/>
          </a:p>
        </p:txBody>
      </p:sp>
      <p:sp>
        <p:nvSpPr>
          <p:cNvPr id="3" name="Text Placeholder 2">
            <a:extLst>
              <a:ext uri="{FF2B5EF4-FFF2-40B4-BE49-F238E27FC236}">
                <a16:creationId xmlns:a16="http://schemas.microsoft.com/office/drawing/2014/main" id="{C48F94D2-ECED-4B89-A5D8-93FF5A2F4518}"/>
              </a:ext>
            </a:extLst>
          </p:cNvPr>
          <p:cNvSpPr>
            <a:spLocks noGrp="1"/>
          </p:cNvSpPr>
          <p:nvPr>
            <p:ph type="body" sz="quarter" idx="12"/>
          </p:nvPr>
        </p:nvSpPr>
        <p:spPr>
          <a:xfrm>
            <a:off x="686636" y="950182"/>
            <a:ext cx="10650415" cy="5273652"/>
          </a:xfrm>
        </p:spPr>
        <p:txBody>
          <a:bodyPr>
            <a:noAutofit/>
          </a:bodyPr>
          <a:lstStyle/>
          <a:p>
            <a:pPr>
              <a:lnSpc>
                <a:spcPct val="105000"/>
              </a:lnSpc>
            </a:pPr>
            <a:r>
              <a:rPr lang="en-US" sz="1800" dirty="0"/>
              <a:t>Outside business activities cannot exceed 40 hours per month.</a:t>
            </a:r>
          </a:p>
          <a:p>
            <a:pPr>
              <a:lnSpc>
                <a:spcPct val="105000"/>
              </a:lnSpc>
            </a:pPr>
            <a:r>
              <a:rPr lang="en-US" sz="1800" dirty="0"/>
              <a:t>Special care should be exercised in executing private consulting contracts or arrangements. </a:t>
            </a:r>
          </a:p>
          <a:p>
            <a:pPr lvl="1">
              <a:lnSpc>
                <a:spcPct val="105000"/>
              </a:lnSpc>
              <a:buFont typeface="Wingdings" panose="05000000000000000000" pitchFamily="2" charset="2"/>
              <a:buChar char="§"/>
            </a:pPr>
            <a:r>
              <a:rPr lang="en-US" sz="1800" dirty="0"/>
              <a:t>Contracts should be examined to ensure that the assignment of rights to intellectual property evolving from consulting activities does not conflict with the patent agreement signed by all faculty; and </a:t>
            </a:r>
          </a:p>
          <a:p>
            <a:pPr lvl="1">
              <a:lnSpc>
                <a:spcPct val="105000"/>
              </a:lnSpc>
              <a:buFont typeface="Wingdings" panose="05000000000000000000" pitchFamily="2" charset="2"/>
              <a:buChar char="§"/>
            </a:pPr>
            <a:r>
              <a:rPr lang="en-US" sz="1800" dirty="0"/>
              <a:t>Any associated compensation will likely require a financial disclosure by the faculty involved.	</a:t>
            </a:r>
            <a:br>
              <a:rPr lang="en-US" sz="1800" dirty="0"/>
            </a:br>
            <a:endParaRPr lang="en-US" sz="1800" dirty="0"/>
          </a:p>
          <a:p>
            <a:pPr lvl="1">
              <a:lnSpc>
                <a:spcPct val="105000"/>
              </a:lnSpc>
            </a:pPr>
            <a:endParaRPr lang="en-US" sz="1800" dirty="0"/>
          </a:p>
          <a:p>
            <a:pPr>
              <a:lnSpc>
                <a:spcPct val="105000"/>
              </a:lnSpc>
            </a:pPr>
            <a:r>
              <a:rPr lang="en-US" sz="1800" dirty="0"/>
              <a:t>AC80 - Outside Business Activities and Private Consulting</a:t>
            </a:r>
          </a:p>
          <a:p>
            <a:pPr marL="457200" lvl="1" indent="0">
              <a:lnSpc>
                <a:spcPct val="105000"/>
              </a:lnSpc>
              <a:buNone/>
            </a:pPr>
            <a:r>
              <a:rPr lang="en-US" sz="1800" u="sng" dirty="0">
                <a:solidFill>
                  <a:srgbClr val="33CAFF"/>
                </a:solidFill>
              </a:rPr>
              <a:t>policy.psu.edu/policies/ac80</a:t>
            </a:r>
            <a:endParaRPr lang="en-US" sz="1800" dirty="0">
              <a:solidFill>
                <a:srgbClr val="FF0000"/>
              </a:solidFill>
            </a:endParaRPr>
          </a:p>
          <a:p>
            <a:pPr>
              <a:lnSpc>
                <a:spcPct val="105000"/>
              </a:lnSpc>
            </a:pPr>
            <a:r>
              <a:rPr lang="en-US" sz="1800" dirty="0"/>
              <a:t>AD77 - Engaging in Outside Professional Activities (Conflict of Commitment)</a:t>
            </a:r>
          </a:p>
          <a:p>
            <a:pPr marL="457200" lvl="1" indent="0">
              <a:lnSpc>
                <a:spcPct val="105000"/>
              </a:lnSpc>
              <a:buNone/>
            </a:pPr>
            <a:r>
              <a:rPr lang="en-US" sz="1800" u="sng" dirty="0">
                <a:solidFill>
                  <a:srgbClr val="33CAFF"/>
                </a:solidFill>
              </a:rPr>
              <a:t>policy.psu.edu/policies/ad77</a:t>
            </a:r>
          </a:p>
          <a:p>
            <a:pPr>
              <a:lnSpc>
                <a:spcPct val="105000"/>
              </a:lnSpc>
            </a:pPr>
            <a:r>
              <a:rPr lang="en-US" sz="1800" dirty="0"/>
              <a:t>RP06 - Disclosure and Management of Significant Financial Interests</a:t>
            </a:r>
          </a:p>
          <a:p>
            <a:pPr marL="457200" lvl="1" indent="0">
              <a:lnSpc>
                <a:spcPct val="105000"/>
              </a:lnSpc>
              <a:buNone/>
            </a:pPr>
            <a:r>
              <a:rPr lang="en-US" sz="1800" u="sng" dirty="0">
                <a:solidFill>
                  <a:srgbClr val="33CAFF"/>
                </a:solidFill>
              </a:rPr>
              <a:t>policy.psu.edu/policies/rp06</a:t>
            </a:r>
          </a:p>
        </p:txBody>
      </p:sp>
    </p:spTree>
    <p:extLst>
      <p:ext uri="{BB962C8B-B14F-4D97-AF65-F5344CB8AC3E}">
        <p14:creationId xmlns:p14="http://schemas.microsoft.com/office/powerpoint/2010/main" val="1764053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C1DD6-FE7E-4BD3-8D09-49E8D101F285}"/>
              </a:ext>
            </a:extLst>
          </p:cNvPr>
          <p:cNvSpPr>
            <a:spLocks noGrp="1"/>
          </p:cNvSpPr>
          <p:nvPr>
            <p:ph type="title"/>
          </p:nvPr>
        </p:nvSpPr>
        <p:spPr>
          <a:xfrm>
            <a:off x="334107" y="359443"/>
            <a:ext cx="10515600" cy="620202"/>
          </a:xfrm>
        </p:spPr>
        <p:txBody>
          <a:bodyPr>
            <a:noAutofit/>
          </a:bodyPr>
          <a:lstStyle/>
          <a:p>
            <a:r>
              <a:rPr lang="en-US" dirty="0"/>
              <a:t>Significant Financial Interests (“SFI”)</a:t>
            </a:r>
            <a:br>
              <a:rPr lang="en-US" dirty="0">
                <a:solidFill>
                  <a:schemeClr val="bg1"/>
                </a:solidFill>
              </a:rPr>
            </a:br>
            <a:endParaRPr lang="en-US" dirty="0"/>
          </a:p>
        </p:txBody>
      </p:sp>
      <p:sp>
        <p:nvSpPr>
          <p:cNvPr id="3" name="Text Placeholder 2">
            <a:extLst>
              <a:ext uri="{FF2B5EF4-FFF2-40B4-BE49-F238E27FC236}">
                <a16:creationId xmlns:a16="http://schemas.microsoft.com/office/drawing/2014/main" id="{AB4E1F63-DAD4-4B10-B1B6-CD20A538239A}"/>
              </a:ext>
            </a:extLst>
          </p:cNvPr>
          <p:cNvSpPr>
            <a:spLocks noGrp="1"/>
          </p:cNvSpPr>
          <p:nvPr>
            <p:ph type="body" sz="quarter" idx="12"/>
          </p:nvPr>
        </p:nvSpPr>
        <p:spPr>
          <a:xfrm>
            <a:off x="253721" y="687721"/>
            <a:ext cx="7458086" cy="5012941"/>
          </a:xfrm>
        </p:spPr>
        <p:txBody>
          <a:bodyPr>
            <a:noAutofit/>
          </a:bodyPr>
          <a:lstStyle/>
          <a:p>
            <a:pPr>
              <a:lnSpc>
                <a:spcPct val="150000"/>
              </a:lnSpc>
            </a:pPr>
            <a:r>
              <a:rPr lang="en-US" sz="1800" dirty="0"/>
              <a:t>Investigators are required to disclose personal financial interests that are related to his/her institutional responsibilities. You must disclose when:</a:t>
            </a:r>
          </a:p>
          <a:p>
            <a:pPr lvl="1">
              <a:lnSpc>
                <a:spcPct val="150000"/>
              </a:lnSpc>
              <a:buFont typeface="Wingdings" panose="05000000000000000000" pitchFamily="2" charset="2"/>
              <a:buChar char="§"/>
            </a:pPr>
            <a:r>
              <a:rPr lang="en-US" sz="1800" dirty="0"/>
              <a:t>You are hired*</a:t>
            </a:r>
          </a:p>
          <a:p>
            <a:pPr lvl="1">
              <a:lnSpc>
                <a:spcPct val="150000"/>
              </a:lnSpc>
              <a:buFont typeface="Wingdings" panose="05000000000000000000" pitchFamily="2" charset="2"/>
              <a:buChar char="§"/>
            </a:pPr>
            <a:r>
              <a:rPr lang="en-US" sz="1800" dirty="0"/>
              <a:t>At least annually</a:t>
            </a:r>
          </a:p>
          <a:p>
            <a:pPr lvl="1">
              <a:lnSpc>
                <a:spcPct val="150000"/>
              </a:lnSpc>
              <a:buFont typeface="Wingdings" panose="05000000000000000000" pitchFamily="2" charset="2"/>
              <a:buChar char="§"/>
            </a:pPr>
            <a:r>
              <a:rPr lang="en-US" sz="1800" dirty="0"/>
              <a:t>Within 30 days of discovering or acquiring a new SFI</a:t>
            </a:r>
          </a:p>
          <a:p>
            <a:pPr lvl="1">
              <a:lnSpc>
                <a:spcPct val="150000"/>
              </a:lnSpc>
              <a:buFont typeface="Wingdings" panose="05000000000000000000" pitchFamily="2" charset="2"/>
              <a:buChar char="§"/>
            </a:pPr>
            <a:r>
              <a:rPr lang="en-US" sz="1800" dirty="0"/>
              <a:t>Prior to submission of research proposals related to the SFI</a:t>
            </a:r>
          </a:p>
          <a:p>
            <a:pPr>
              <a:lnSpc>
                <a:spcPct val="150000"/>
              </a:lnSpc>
            </a:pPr>
            <a:r>
              <a:rPr lang="en-US" sz="1800" dirty="0"/>
              <a:t>If the COI Committee determines a potential or perceived conflict between the disclosed SFI and Penn State research, it will work with the investigator to reduce or eliminate the conflict.</a:t>
            </a:r>
          </a:p>
          <a:p>
            <a:pPr>
              <a:lnSpc>
                <a:spcPct val="150000"/>
              </a:lnSpc>
            </a:pPr>
            <a:r>
              <a:rPr lang="en-US" sz="1800" dirty="0"/>
              <a:t>See RP06: </a:t>
            </a:r>
            <a:r>
              <a:rPr lang="en-US" sz="1800" u="sng" dirty="0">
                <a:solidFill>
                  <a:srgbClr val="33CAFF"/>
                </a:solidFill>
              </a:rPr>
              <a:t>guru.psu.edu/policies/RP06.html</a:t>
            </a:r>
            <a:br>
              <a:rPr lang="en-US" sz="1800" u="sng" dirty="0">
                <a:solidFill>
                  <a:srgbClr val="33CAFF"/>
                </a:solidFill>
              </a:rPr>
            </a:br>
            <a:r>
              <a:rPr lang="en-US" sz="1800" i="1" dirty="0"/>
              <a:t>*New faculty will receive an email to complete a disclosure this fall</a:t>
            </a:r>
          </a:p>
        </p:txBody>
      </p:sp>
      <p:pic>
        <p:nvPicPr>
          <p:cNvPr id="6" name="Picture 5">
            <a:extLst>
              <a:ext uri="{FF2B5EF4-FFF2-40B4-BE49-F238E27FC236}">
                <a16:creationId xmlns:a16="http://schemas.microsoft.com/office/drawing/2014/main" id="{0E5BB789-DFC7-4C7B-8EFC-2FE7E16189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24071" y="979645"/>
            <a:ext cx="4235337" cy="4330909"/>
          </a:xfrm>
          <a:prstGeom prst="rect">
            <a:avLst/>
          </a:prstGeom>
        </p:spPr>
      </p:pic>
    </p:spTree>
    <p:extLst>
      <p:ext uri="{BB962C8B-B14F-4D97-AF65-F5344CB8AC3E}">
        <p14:creationId xmlns:p14="http://schemas.microsoft.com/office/powerpoint/2010/main" val="1943143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AE28-F4E3-4AFB-8A94-35AB8C209C6B}"/>
              </a:ext>
            </a:extLst>
          </p:cNvPr>
          <p:cNvSpPr>
            <a:spLocks noGrp="1"/>
          </p:cNvSpPr>
          <p:nvPr>
            <p:ph type="title"/>
          </p:nvPr>
        </p:nvSpPr>
        <p:spPr>
          <a:xfrm>
            <a:off x="429985" y="296209"/>
            <a:ext cx="10515600" cy="620202"/>
          </a:xfrm>
        </p:spPr>
        <p:txBody>
          <a:bodyPr>
            <a:noAutofit/>
          </a:bodyPr>
          <a:lstStyle/>
          <a:p>
            <a:r>
              <a:rPr lang="en-US" b="1" dirty="0">
                <a:solidFill>
                  <a:schemeClr val="bg1"/>
                </a:solidFill>
              </a:rPr>
              <a:t>Data Management and Integrity</a:t>
            </a:r>
            <a:br>
              <a:rPr lang="en-US" b="1" dirty="0">
                <a:solidFill>
                  <a:schemeClr val="bg1"/>
                </a:solidFill>
              </a:rPr>
            </a:br>
            <a:endParaRPr lang="en-US" dirty="0"/>
          </a:p>
        </p:txBody>
      </p:sp>
      <p:sp>
        <p:nvSpPr>
          <p:cNvPr id="3" name="Text Placeholder 2">
            <a:extLst>
              <a:ext uri="{FF2B5EF4-FFF2-40B4-BE49-F238E27FC236}">
                <a16:creationId xmlns:a16="http://schemas.microsoft.com/office/drawing/2014/main" id="{5BAFE29A-CE4A-4FBC-AE6D-9DFB8E6EE13B}"/>
              </a:ext>
            </a:extLst>
          </p:cNvPr>
          <p:cNvSpPr>
            <a:spLocks noGrp="1"/>
          </p:cNvSpPr>
          <p:nvPr>
            <p:ph type="body" sz="quarter" idx="12"/>
          </p:nvPr>
        </p:nvSpPr>
        <p:spPr>
          <a:xfrm>
            <a:off x="502418" y="632114"/>
            <a:ext cx="10750898" cy="5091106"/>
          </a:xfrm>
        </p:spPr>
        <p:txBody>
          <a:bodyPr>
            <a:noAutofit/>
          </a:bodyPr>
          <a:lstStyle/>
          <a:p>
            <a:pPr marL="0" indent="0">
              <a:lnSpc>
                <a:spcPct val="150000"/>
              </a:lnSpc>
              <a:buNone/>
            </a:pPr>
            <a:r>
              <a:rPr lang="en-US" sz="1800" dirty="0"/>
              <a:t>Researchers are responsible for:</a:t>
            </a:r>
          </a:p>
          <a:p>
            <a:pPr>
              <a:lnSpc>
                <a:spcPct val="150000"/>
              </a:lnSpc>
            </a:pPr>
            <a:r>
              <a:rPr lang="en-US" sz="1800" dirty="0"/>
              <a:t>Ensuring the integrity of their data</a:t>
            </a:r>
          </a:p>
          <a:p>
            <a:pPr marL="457200" lvl="1" indent="0">
              <a:lnSpc>
                <a:spcPct val="150000"/>
              </a:lnSpc>
              <a:buNone/>
            </a:pPr>
            <a:r>
              <a:rPr lang="en-US" sz="1800" dirty="0"/>
              <a:t>RP02  </a:t>
            </a:r>
            <a:r>
              <a:rPr lang="en-US" sz="1800" u="sng" dirty="0">
                <a:solidFill>
                  <a:srgbClr val="33CAFF"/>
                </a:solidFill>
              </a:rPr>
              <a:t>policy.psu.edu/policies/rp02</a:t>
            </a:r>
          </a:p>
          <a:p>
            <a:pPr>
              <a:lnSpc>
                <a:spcPct val="150000"/>
              </a:lnSpc>
            </a:pPr>
            <a:r>
              <a:rPr lang="en-US" sz="1800" dirty="0"/>
              <a:t>Ensuring that the data from published papers are publicly accessible</a:t>
            </a:r>
          </a:p>
          <a:p>
            <a:pPr marL="457200" lvl="1" indent="0">
              <a:lnSpc>
                <a:spcPct val="150000"/>
              </a:lnSpc>
              <a:buNone/>
            </a:pPr>
            <a:r>
              <a:rPr lang="en-US" sz="1800" u="sng" dirty="0">
                <a:solidFill>
                  <a:srgbClr val="33CAFF"/>
                </a:solidFill>
              </a:rPr>
              <a:t>datacommons.psu.edu  </a:t>
            </a:r>
          </a:p>
          <a:p>
            <a:pPr>
              <a:lnSpc>
                <a:spcPct val="150000"/>
              </a:lnSpc>
            </a:pPr>
            <a:r>
              <a:rPr lang="en-US" sz="1800" dirty="0"/>
              <a:t>Properly archiving data</a:t>
            </a:r>
          </a:p>
          <a:p>
            <a:pPr marL="457200" lvl="1" indent="0">
              <a:lnSpc>
                <a:spcPct val="150000"/>
              </a:lnSpc>
              <a:buNone/>
            </a:pPr>
            <a:r>
              <a:rPr lang="en-US" sz="1800" dirty="0"/>
              <a:t>AD22 – Health Insurance Portability and Accountability Act (HIPAA) </a:t>
            </a:r>
          </a:p>
          <a:p>
            <a:pPr marL="457200" lvl="1" indent="0">
              <a:lnSpc>
                <a:spcPct val="150000"/>
              </a:lnSpc>
              <a:buNone/>
            </a:pPr>
            <a:r>
              <a:rPr lang="en-US" sz="1800" dirty="0"/>
              <a:t>AD35 – University Archives and Records Management </a:t>
            </a:r>
          </a:p>
          <a:p>
            <a:pPr marL="457200" lvl="1" indent="0">
              <a:lnSpc>
                <a:spcPct val="150000"/>
              </a:lnSpc>
              <a:buNone/>
            </a:pPr>
            <a:r>
              <a:rPr lang="en-US" sz="1800" dirty="0"/>
              <a:t>AD53 – Privacy Policy </a:t>
            </a:r>
          </a:p>
          <a:p>
            <a:pPr marL="457200" lvl="1" indent="0">
              <a:lnSpc>
                <a:spcPct val="150000"/>
              </a:lnSpc>
              <a:buNone/>
            </a:pPr>
            <a:r>
              <a:rPr lang="en-US" sz="1800" dirty="0"/>
              <a:t>AD95 – Information Assurance and IT Security </a:t>
            </a:r>
          </a:p>
          <a:p>
            <a:pPr marL="457200" lvl="1" indent="0">
              <a:lnSpc>
                <a:spcPct val="150000"/>
              </a:lnSpc>
              <a:buNone/>
            </a:pPr>
            <a:r>
              <a:rPr lang="en-US" sz="1800" dirty="0"/>
              <a:t>AD96 – Acceptable Use of University Information Resources </a:t>
            </a:r>
          </a:p>
        </p:txBody>
      </p:sp>
    </p:spTree>
    <p:extLst>
      <p:ext uri="{BB962C8B-B14F-4D97-AF65-F5344CB8AC3E}">
        <p14:creationId xmlns:p14="http://schemas.microsoft.com/office/powerpoint/2010/main" val="1797279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9A4375-A815-4313-A2DF-17B785F976BB}"/>
              </a:ext>
            </a:extLst>
          </p:cNvPr>
          <p:cNvSpPr>
            <a:spLocks noGrp="1"/>
          </p:cNvSpPr>
          <p:nvPr>
            <p:ph type="ctrTitle"/>
          </p:nvPr>
        </p:nvSpPr>
        <p:spPr/>
        <p:txBody>
          <a:bodyPr/>
          <a:lstStyle/>
          <a:p>
            <a:r>
              <a:rPr lang="en-US" dirty="0"/>
              <a:t>Research Administration and Support</a:t>
            </a:r>
          </a:p>
        </p:txBody>
      </p:sp>
    </p:spTree>
    <p:extLst>
      <p:ext uri="{BB962C8B-B14F-4D97-AF65-F5344CB8AC3E}">
        <p14:creationId xmlns:p14="http://schemas.microsoft.com/office/powerpoint/2010/main" val="1984812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B7463-DD96-41A9-ADA8-3EB806C4A3D3}"/>
              </a:ext>
            </a:extLst>
          </p:cNvPr>
          <p:cNvSpPr>
            <a:spLocks noGrp="1"/>
          </p:cNvSpPr>
          <p:nvPr>
            <p:ph type="title"/>
          </p:nvPr>
        </p:nvSpPr>
        <p:spPr>
          <a:xfrm>
            <a:off x="27968" y="149228"/>
            <a:ext cx="10515600" cy="939720"/>
          </a:xfrm>
        </p:spPr>
        <p:txBody>
          <a:bodyPr>
            <a:normAutofit/>
          </a:bodyPr>
          <a:lstStyle/>
          <a:p>
            <a:r>
              <a:rPr lang="en-US" dirty="0"/>
              <a:t>Office of Research Protections (ORP)</a:t>
            </a:r>
          </a:p>
        </p:txBody>
      </p:sp>
      <p:sp>
        <p:nvSpPr>
          <p:cNvPr id="3" name="Text Placeholder 2">
            <a:extLst>
              <a:ext uri="{FF2B5EF4-FFF2-40B4-BE49-F238E27FC236}">
                <a16:creationId xmlns:a16="http://schemas.microsoft.com/office/drawing/2014/main" id="{D8C1B662-AD84-4846-98A7-06E0AD5C72C3}"/>
              </a:ext>
            </a:extLst>
          </p:cNvPr>
          <p:cNvSpPr>
            <a:spLocks noGrp="1"/>
          </p:cNvSpPr>
          <p:nvPr>
            <p:ph type="body" sz="quarter" idx="12"/>
          </p:nvPr>
        </p:nvSpPr>
        <p:spPr>
          <a:xfrm>
            <a:off x="3640132" y="1079653"/>
            <a:ext cx="7828378" cy="5043951"/>
          </a:xfrm>
        </p:spPr>
        <p:txBody>
          <a:bodyPr>
            <a:noAutofit/>
          </a:bodyPr>
          <a:lstStyle/>
          <a:p>
            <a:pPr>
              <a:lnSpc>
                <a:spcPct val="130000"/>
              </a:lnSpc>
            </a:pPr>
            <a:r>
              <a:rPr lang="en-US" sz="2000" b="1" dirty="0"/>
              <a:t>Leadership: Candice Yekel,</a:t>
            </a:r>
            <a:br>
              <a:rPr lang="en-US" sz="2000" b="1" dirty="0"/>
            </a:br>
            <a:r>
              <a:rPr lang="en-US" sz="2000" b="1" dirty="0"/>
              <a:t>Associate Vice President for Research and Director, ORP</a:t>
            </a:r>
            <a:endParaRPr lang="en-US" sz="1800" b="1" dirty="0"/>
          </a:p>
          <a:p>
            <a:pPr marL="0" indent="0">
              <a:lnSpc>
                <a:spcPct val="130000"/>
              </a:lnSpc>
              <a:buNone/>
            </a:pPr>
            <a:r>
              <a:rPr lang="en-US" sz="1800" dirty="0">
                <a:solidFill>
                  <a:srgbClr val="33CAFF"/>
                </a:solidFill>
                <a:latin typeface="+mj-lt"/>
              </a:rPr>
              <a:t>	</a:t>
            </a:r>
            <a:r>
              <a:rPr lang="en-US" sz="1800" u="sng" dirty="0">
                <a:solidFill>
                  <a:srgbClr val="33CAFF"/>
                </a:solidFill>
                <a:latin typeface="+mj-lt"/>
              </a:rPr>
              <a:t>research.psu.edu/</a:t>
            </a:r>
            <a:r>
              <a:rPr lang="en-US" sz="1800" u="sng" dirty="0" err="1">
                <a:solidFill>
                  <a:srgbClr val="33CAFF"/>
                </a:solidFill>
                <a:latin typeface="+mj-lt"/>
              </a:rPr>
              <a:t>orp</a:t>
            </a:r>
            <a:endParaRPr lang="en-US" sz="1800" u="sng" dirty="0">
              <a:solidFill>
                <a:srgbClr val="33CAFF"/>
              </a:solidFill>
              <a:latin typeface="+mj-lt"/>
            </a:endParaRPr>
          </a:p>
          <a:p>
            <a:pPr>
              <a:lnSpc>
                <a:spcPct val="130000"/>
              </a:lnSpc>
              <a:spcBef>
                <a:spcPts val="600"/>
              </a:spcBef>
            </a:pPr>
            <a:r>
              <a:rPr lang="en-US" sz="1600" dirty="0"/>
              <a:t>Human Research Protection Program (IRB)</a:t>
            </a:r>
          </a:p>
          <a:p>
            <a:pPr>
              <a:lnSpc>
                <a:spcPct val="130000"/>
              </a:lnSpc>
              <a:spcBef>
                <a:spcPts val="600"/>
              </a:spcBef>
            </a:pPr>
            <a:r>
              <a:rPr lang="en-US" sz="1600" dirty="0"/>
              <a:t>Animal, Biosafety, and Isotope Research Protection Program (IACUC, IBC, UIC)</a:t>
            </a:r>
          </a:p>
          <a:p>
            <a:pPr>
              <a:lnSpc>
                <a:spcPct val="130000"/>
              </a:lnSpc>
              <a:spcBef>
                <a:spcPts val="600"/>
              </a:spcBef>
            </a:pPr>
            <a:r>
              <a:rPr lang="en-US" sz="1600" dirty="0"/>
              <a:t>Dual Use Research of Concern</a:t>
            </a:r>
          </a:p>
          <a:p>
            <a:pPr>
              <a:lnSpc>
                <a:spcPct val="130000"/>
              </a:lnSpc>
              <a:spcBef>
                <a:spcPts val="600"/>
              </a:spcBef>
            </a:pPr>
            <a:r>
              <a:rPr lang="en-US" sz="1600" dirty="0"/>
              <a:t>Scientific Diving Program</a:t>
            </a:r>
          </a:p>
          <a:p>
            <a:pPr>
              <a:lnSpc>
                <a:spcPct val="130000"/>
              </a:lnSpc>
              <a:spcBef>
                <a:spcPts val="600"/>
              </a:spcBef>
            </a:pPr>
            <a:r>
              <a:rPr lang="en-US" sz="1600" dirty="0"/>
              <a:t>Unmanned Aircraft Program</a:t>
            </a:r>
          </a:p>
          <a:p>
            <a:pPr>
              <a:lnSpc>
                <a:spcPct val="130000"/>
              </a:lnSpc>
              <a:spcBef>
                <a:spcPts val="600"/>
              </a:spcBef>
            </a:pPr>
            <a:r>
              <a:rPr lang="en-US" sz="1600" dirty="0"/>
              <a:t>Human Embryonic Stem Cells</a:t>
            </a:r>
          </a:p>
          <a:p>
            <a:pPr>
              <a:lnSpc>
                <a:spcPct val="130000"/>
              </a:lnSpc>
              <a:spcBef>
                <a:spcPts val="600"/>
              </a:spcBef>
            </a:pPr>
            <a:r>
              <a:rPr lang="en-US" sz="1600" dirty="0"/>
              <a:t>Conflict of Interest Program</a:t>
            </a:r>
          </a:p>
          <a:p>
            <a:pPr>
              <a:lnSpc>
                <a:spcPct val="130000"/>
              </a:lnSpc>
              <a:spcBef>
                <a:spcPts val="600"/>
              </a:spcBef>
            </a:pPr>
            <a:r>
              <a:rPr lang="en-US" sz="1600" dirty="0"/>
              <a:t>Education &amp; Quality Management</a:t>
            </a:r>
          </a:p>
          <a:p>
            <a:pPr>
              <a:lnSpc>
                <a:spcPct val="130000"/>
              </a:lnSpc>
              <a:spcBef>
                <a:spcPts val="600"/>
              </a:spcBef>
            </a:pPr>
            <a:r>
              <a:rPr lang="en-US" sz="1600" dirty="0"/>
              <a:t>Research Misconduct Inquiries &amp; Investigations</a:t>
            </a:r>
          </a:p>
          <a:p>
            <a:pPr>
              <a:lnSpc>
                <a:spcPct val="130000"/>
              </a:lnSpc>
            </a:pPr>
            <a:endParaRPr lang="en-US" sz="1800" dirty="0"/>
          </a:p>
          <a:p>
            <a:pPr marL="457200" lvl="1" indent="0">
              <a:lnSpc>
                <a:spcPct val="130000"/>
              </a:lnSpc>
              <a:buNone/>
            </a:pPr>
            <a:endParaRPr lang="en-US" sz="2000" dirty="0"/>
          </a:p>
          <a:p>
            <a:pPr>
              <a:lnSpc>
                <a:spcPct val="130000"/>
              </a:lnSpc>
            </a:pPr>
            <a:endParaRPr lang="en-US" sz="2000" dirty="0"/>
          </a:p>
        </p:txBody>
      </p:sp>
      <p:pic>
        <p:nvPicPr>
          <p:cNvPr id="5" name="Picture 6">
            <a:extLst>
              <a:ext uri="{FF2B5EF4-FFF2-40B4-BE49-F238E27FC236}">
                <a16:creationId xmlns:a16="http://schemas.microsoft.com/office/drawing/2014/main" id="{9B48BF15-CC0E-4786-8A8B-1B9AAA63663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305714" y="344838"/>
            <a:ext cx="1455010" cy="18216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Rounded Corners 12">
            <a:extLst>
              <a:ext uri="{FF2B5EF4-FFF2-40B4-BE49-F238E27FC236}">
                <a16:creationId xmlns:a16="http://schemas.microsoft.com/office/drawing/2014/main" id="{274E3DCB-085B-4C05-8BFE-376004DC3011}"/>
              </a:ext>
            </a:extLst>
          </p:cNvPr>
          <p:cNvSpPr/>
          <p:nvPr/>
        </p:nvSpPr>
        <p:spPr>
          <a:xfrm>
            <a:off x="317090" y="1422400"/>
            <a:ext cx="3208430" cy="3251200"/>
          </a:xfrm>
          <a:prstGeom prst="roundRect">
            <a:avLst>
              <a:gd name="adj" fmla="val 102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A92B527-0142-4C01-9DBA-FFD477E275A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1702" y="1524317"/>
            <a:ext cx="1821673" cy="1821673"/>
          </a:xfrm>
          <a:prstGeom prst="rect">
            <a:avLst/>
          </a:prstGeom>
        </p:spPr>
      </p:pic>
      <p:pic>
        <p:nvPicPr>
          <p:cNvPr id="11" name="Picture 10">
            <a:extLst>
              <a:ext uri="{FF2B5EF4-FFF2-40B4-BE49-F238E27FC236}">
                <a16:creationId xmlns:a16="http://schemas.microsoft.com/office/drawing/2014/main" id="{F579DCF6-51DD-4B23-B3A4-17327E39841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18665" y="3121025"/>
            <a:ext cx="1428750" cy="1428750"/>
          </a:xfrm>
          <a:prstGeom prst="rect">
            <a:avLst/>
          </a:prstGeom>
        </p:spPr>
      </p:pic>
      <p:sp>
        <p:nvSpPr>
          <p:cNvPr id="4" name="TextBox 3">
            <a:extLst>
              <a:ext uri="{FF2B5EF4-FFF2-40B4-BE49-F238E27FC236}">
                <a16:creationId xmlns:a16="http://schemas.microsoft.com/office/drawing/2014/main" id="{BBAD5C6F-68D9-40DB-9819-82FCB82AE0CC}"/>
              </a:ext>
            </a:extLst>
          </p:cNvPr>
          <p:cNvSpPr txBox="1"/>
          <p:nvPr/>
        </p:nvSpPr>
        <p:spPr>
          <a:xfrm rot="21099454">
            <a:off x="8007606" y="3923212"/>
            <a:ext cx="3725311" cy="646331"/>
          </a:xfrm>
          <a:prstGeom prst="rect">
            <a:avLst/>
          </a:prstGeom>
          <a:noFill/>
        </p:spPr>
        <p:txBody>
          <a:bodyPr wrap="square" rtlCol="0">
            <a:spAutoFit/>
          </a:bodyPr>
          <a:lstStyle/>
          <a:p>
            <a:pPr algn="ctr"/>
            <a:r>
              <a:rPr lang="en-US" dirty="0">
                <a:solidFill>
                  <a:schemeClr val="accent4">
                    <a:lumMod val="20000"/>
                    <a:lumOff val="80000"/>
                  </a:schemeClr>
                </a:solidFill>
              </a:rPr>
              <a:t>Remember: You are a role model for your students</a:t>
            </a:r>
          </a:p>
        </p:txBody>
      </p:sp>
    </p:spTree>
    <p:extLst>
      <p:ext uri="{BB962C8B-B14F-4D97-AF65-F5344CB8AC3E}">
        <p14:creationId xmlns:p14="http://schemas.microsoft.com/office/powerpoint/2010/main" val="3804651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B7463-DD96-41A9-ADA8-3EB806C4A3D3}"/>
              </a:ext>
            </a:extLst>
          </p:cNvPr>
          <p:cNvSpPr>
            <a:spLocks noGrp="1"/>
          </p:cNvSpPr>
          <p:nvPr>
            <p:ph type="title"/>
          </p:nvPr>
        </p:nvSpPr>
        <p:spPr>
          <a:xfrm>
            <a:off x="317090" y="279480"/>
            <a:ext cx="10515600" cy="939720"/>
          </a:xfrm>
        </p:spPr>
        <p:txBody>
          <a:bodyPr>
            <a:noAutofit/>
          </a:bodyPr>
          <a:lstStyle/>
          <a:p>
            <a:r>
              <a:rPr lang="en-US" dirty="0"/>
              <a:t>ORP Training for Investigators</a:t>
            </a:r>
            <a:br>
              <a:rPr lang="en-US" dirty="0"/>
            </a:br>
            <a:endParaRPr lang="en-US" dirty="0">
              <a:solidFill>
                <a:srgbClr val="FF0000"/>
              </a:solidFill>
            </a:endParaRPr>
          </a:p>
        </p:txBody>
      </p:sp>
      <p:sp>
        <p:nvSpPr>
          <p:cNvPr id="3" name="Text Placeholder 2">
            <a:extLst>
              <a:ext uri="{FF2B5EF4-FFF2-40B4-BE49-F238E27FC236}">
                <a16:creationId xmlns:a16="http://schemas.microsoft.com/office/drawing/2014/main" id="{D8C1B662-AD84-4846-98A7-06E0AD5C72C3}"/>
              </a:ext>
            </a:extLst>
          </p:cNvPr>
          <p:cNvSpPr>
            <a:spLocks noGrp="1"/>
          </p:cNvSpPr>
          <p:nvPr>
            <p:ph type="body" sz="quarter" idx="12"/>
          </p:nvPr>
        </p:nvSpPr>
        <p:spPr>
          <a:xfrm>
            <a:off x="317090" y="887579"/>
            <a:ext cx="11794554" cy="5082842"/>
          </a:xfrm>
        </p:spPr>
        <p:txBody>
          <a:bodyPr vert="horz" lIns="91440" tIns="45720" rIns="91440" bIns="45720" rtlCol="0" anchor="t">
            <a:noAutofit/>
          </a:bodyPr>
          <a:lstStyle/>
          <a:p>
            <a:pPr>
              <a:lnSpc>
                <a:spcPct val="150000"/>
              </a:lnSpc>
            </a:pPr>
            <a:r>
              <a:rPr lang="en-US" sz="1800" dirty="0">
                <a:solidFill>
                  <a:srgbClr val="FFFF00"/>
                </a:solidFill>
              </a:rPr>
              <a:t>Required Training: </a:t>
            </a:r>
            <a:r>
              <a:rPr lang="en-US" sz="1800" u="sng" dirty="0">
                <a:solidFill>
                  <a:srgbClr val="33CAFF"/>
                </a:solidFill>
              </a:rPr>
              <a:t>research.psu.edu/education</a:t>
            </a:r>
          </a:p>
          <a:p>
            <a:pPr>
              <a:lnSpc>
                <a:spcPct val="150000"/>
              </a:lnSpc>
            </a:pPr>
            <a:r>
              <a:rPr lang="en-US" sz="1800" b="1" dirty="0"/>
              <a:t>Scholarship and Research Integrity (SARI@PSU) = training in the responsible conduct of research</a:t>
            </a:r>
          </a:p>
          <a:p>
            <a:pPr lvl="1">
              <a:lnSpc>
                <a:spcPct val="150000"/>
              </a:lnSpc>
              <a:buFont typeface="Wingdings" panose="05000000000000000000" pitchFamily="2" charset="2"/>
              <a:buChar char="§"/>
            </a:pPr>
            <a:r>
              <a:rPr lang="en-US" sz="1800" dirty="0"/>
              <a:t>Required for faculty: Any CITI online training OR 2 hours of discussion-based activities, plus 1 hour continuing education every 3 years: </a:t>
            </a:r>
            <a:r>
              <a:rPr lang="en-US" sz="1800" u="sng" dirty="0">
                <a:solidFill>
                  <a:srgbClr val="33CAFF"/>
                </a:solidFill>
              </a:rPr>
              <a:t>citi.psu.edu</a:t>
            </a:r>
          </a:p>
          <a:p>
            <a:pPr>
              <a:lnSpc>
                <a:spcPct val="150000"/>
              </a:lnSpc>
            </a:pPr>
            <a:r>
              <a:rPr lang="en-US" sz="1800" dirty="0"/>
              <a:t>ORP’s education arm is a central resource for:</a:t>
            </a:r>
          </a:p>
          <a:p>
            <a:pPr lvl="1">
              <a:lnSpc>
                <a:spcPct val="150000"/>
              </a:lnSpc>
              <a:buFont typeface="Wingdings" panose="05000000000000000000" pitchFamily="2" charset="2"/>
              <a:buChar char="§"/>
            </a:pPr>
            <a:r>
              <a:rPr lang="en-US" sz="1800" dirty="0"/>
              <a:t>IRB training (human subjects research)</a:t>
            </a:r>
          </a:p>
          <a:p>
            <a:pPr lvl="1">
              <a:lnSpc>
                <a:spcPct val="150000"/>
              </a:lnSpc>
              <a:buFont typeface="Wingdings" panose="05000000000000000000" pitchFamily="2" charset="2"/>
              <a:buChar char="§"/>
            </a:pPr>
            <a:r>
              <a:rPr lang="en-US" sz="1800" dirty="0"/>
              <a:t>IACUC training (research activities involving vertebrate animals)</a:t>
            </a:r>
          </a:p>
          <a:p>
            <a:pPr lvl="1">
              <a:lnSpc>
                <a:spcPct val="150000"/>
              </a:lnSpc>
              <a:buFont typeface="Wingdings" panose="05000000000000000000" pitchFamily="2" charset="2"/>
              <a:buChar char="§"/>
            </a:pPr>
            <a:r>
              <a:rPr lang="en-US" sz="1800" dirty="0"/>
              <a:t>Biosafety training (research activities involving biohazardous materials and/or bloodborne pathogens)</a:t>
            </a:r>
          </a:p>
          <a:p>
            <a:pPr lvl="1">
              <a:lnSpc>
                <a:spcPct val="150000"/>
              </a:lnSpc>
              <a:buFont typeface="Wingdings" panose="05000000000000000000" pitchFamily="2" charset="2"/>
              <a:buChar char="§"/>
            </a:pPr>
            <a:r>
              <a:rPr lang="en-US" sz="1800" dirty="0"/>
              <a:t>Trainings on UIC, IBC, UAS, GCP, GLP, DURC (based on your research) </a:t>
            </a:r>
          </a:p>
          <a:p>
            <a:pPr lvl="1">
              <a:lnSpc>
                <a:spcPct val="150000"/>
              </a:lnSpc>
              <a:buFont typeface="Wingdings" panose="05000000000000000000" pitchFamily="2" charset="2"/>
              <a:buChar char="§"/>
            </a:pPr>
            <a:r>
              <a:rPr lang="en-US" sz="1800" dirty="0"/>
              <a:t>Compliance system training (IRB, IACUC)</a:t>
            </a:r>
          </a:p>
        </p:txBody>
      </p:sp>
    </p:spTree>
    <p:extLst>
      <p:ext uri="{BB962C8B-B14F-4D97-AF65-F5344CB8AC3E}">
        <p14:creationId xmlns:p14="http://schemas.microsoft.com/office/powerpoint/2010/main" val="2865578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4514C-6D46-468B-BC2E-AB579D8DA8B6}"/>
              </a:ext>
            </a:extLst>
          </p:cNvPr>
          <p:cNvSpPr>
            <a:spLocks noGrp="1"/>
          </p:cNvSpPr>
          <p:nvPr>
            <p:ph type="title"/>
          </p:nvPr>
        </p:nvSpPr>
        <p:spPr>
          <a:xfrm>
            <a:off x="446314" y="477079"/>
            <a:ext cx="10515600" cy="620202"/>
          </a:xfrm>
        </p:spPr>
        <p:txBody>
          <a:bodyPr/>
          <a:lstStyle/>
          <a:p>
            <a:r>
              <a:rPr lang="en-US" dirty="0"/>
              <a:t>Animal Resource Program</a:t>
            </a:r>
          </a:p>
        </p:txBody>
      </p:sp>
      <p:sp>
        <p:nvSpPr>
          <p:cNvPr id="3" name="Text Placeholder 2">
            <a:extLst>
              <a:ext uri="{FF2B5EF4-FFF2-40B4-BE49-F238E27FC236}">
                <a16:creationId xmlns:a16="http://schemas.microsoft.com/office/drawing/2014/main" id="{D326B2D2-40F1-4E01-9CB0-B89DF411A620}"/>
              </a:ext>
            </a:extLst>
          </p:cNvPr>
          <p:cNvSpPr>
            <a:spLocks noGrp="1"/>
          </p:cNvSpPr>
          <p:nvPr>
            <p:ph type="body" sz="quarter" idx="12"/>
          </p:nvPr>
        </p:nvSpPr>
        <p:spPr>
          <a:xfrm>
            <a:off x="5306195" y="1244906"/>
            <a:ext cx="6063343" cy="4586413"/>
          </a:xfrm>
        </p:spPr>
        <p:txBody>
          <a:bodyPr>
            <a:normAutofit fontScale="62500" lnSpcReduction="20000"/>
          </a:bodyPr>
          <a:lstStyle/>
          <a:p>
            <a:pPr>
              <a:lnSpc>
                <a:spcPct val="170000"/>
              </a:lnSpc>
            </a:pPr>
            <a:r>
              <a:rPr lang="en-US" sz="3800" b="1" dirty="0"/>
              <a:t>Leadership: Todd Jackson</a:t>
            </a:r>
          </a:p>
          <a:p>
            <a:pPr>
              <a:lnSpc>
                <a:spcPct val="170000"/>
              </a:lnSpc>
            </a:pPr>
            <a:endParaRPr lang="en-US" dirty="0"/>
          </a:p>
          <a:p>
            <a:pPr>
              <a:lnSpc>
                <a:spcPct val="170000"/>
              </a:lnSpc>
            </a:pPr>
            <a:r>
              <a:rPr lang="en-US" dirty="0"/>
              <a:t>Veterinary Services</a:t>
            </a:r>
          </a:p>
          <a:p>
            <a:pPr>
              <a:lnSpc>
                <a:spcPct val="170000"/>
              </a:lnSpc>
            </a:pPr>
            <a:r>
              <a:rPr lang="en-US" dirty="0"/>
              <a:t>Education &amp; Training </a:t>
            </a:r>
          </a:p>
          <a:p>
            <a:pPr>
              <a:lnSpc>
                <a:spcPct val="170000"/>
              </a:lnSpc>
            </a:pPr>
            <a:r>
              <a:rPr lang="en-US" dirty="0"/>
              <a:t>Purchase &amp; Transportation</a:t>
            </a:r>
          </a:p>
          <a:p>
            <a:pPr>
              <a:lnSpc>
                <a:spcPct val="170000"/>
              </a:lnSpc>
            </a:pPr>
            <a:r>
              <a:rPr lang="en-US" dirty="0"/>
              <a:t>Experimental Guidelines</a:t>
            </a:r>
          </a:p>
          <a:p>
            <a:pPr>
              <a:lnSpc>
                <a:spcPct val="170000"/>
              </a:lnSpc>
            </a:pPr>
            <a:r>
              <a:rPr lang="en-US" dirty="0"/>
              <a:t> Husbandry/ Breeding</a:t>
            </a:r>
          </a:p>
          <a:p>
            <a:pPr marL="0" indent="0">
              <a:lnSpc>
                <a:spcPct val="170000"/>
              </a:lnSpc>
              <a:buNone/>
            </a:pPr>
            <a:r>
              <a:rPr lang="en-US" sz="3500" b="1" u="sng" dirty="0">
                <a:solidFill>
                  <a:srgbClr val="33CAFF"/>
                </a:solidFill>
              </a:rPr>
              <a:t>Research.psu.edu/</a:t>
            </a:r>
            <a:r>
              <a:rPr lang="en-US" sz="3500" b="1" u="sng" dirty="0" err="1">
                <a:solidFill>
                  <a:srgbClr val="33CAFF"/>
                </a:solidFill>
              </a:rPr>
              <a:t>arp</a:t>
            </a:r>
            <a:endParaRPr lang="en-US" sz="3500" b="1" u="sng" dirty="0">
              <a:solidFill>
                <a:srgbClr val="33CAFF"/>
              </a:solidFill>
            </a:endParaRPr>
          </a:p>
        </p:txBody>
      </p:sp>
      <p:pic>
        <p:nvPicPr>
          <p:cNvPr id="5" name="Picture 4">
            <a:extLst>
              <a:ext uri="{FF2B5EF4-FFF2-40B4-BE49-F238E27FC236}">
                <a16:creationId xmlns:a16="http://schemas.microsoft.com/office/drawing/2014/main" id="{16A20790-39EF-4013-AD0A-94ADFED6D2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98110" y="502921"/>
            <a:ext cx="1500469" cy="2069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0F24B9D5-0A74-4C72-BB64-EDD6EEA2358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1534667"/>
            <a:ext cx="4216037" cy="4182351"/>
          </a:xfrm>
          <a:prstGeom prst="rect">
            <a:avLst/>
          </a:prstGeom>
        </p:spPr>
      </p:pic>
    </p:spTree>
    <p:extLst>
      <p:ext uri="{BB962C8B-B14F-4D97-AF65-F5344CB8AC3E}">
        <p14:creationId xmlns:p14="http://schemas.microsoft.com/office/powerpoint/2010/main" val="756156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B7EECE2-2F7B-4DE4-BE09-001E8385947A}"/>
              </a:ext>
            </a:extLst>
          </p:cNvPr>
          <p:cNvSpPr/>
          <p:nvPr/>
        </p:nvSpPr>
        <p:spPr>
          <a:xfrm>
            <a:off x="6417590" y="1121868"/>
            <a:ext cx="5686529" cy="473341"/>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2B52469-68DD-4FC2-A6FD-424BA0181E82}"/>
              </a:ext>
            </a:extLst>
          </p:cNvPr>
          <p:cNvSpPr/>
          <p:nvPr/>
        </p:nvSpPr>
        <p:spPr>
          <a:xfrm>
            <a:off x="0" y="1121868"/>
            <a:ext cx="5497103" cy="473341"/>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EC26975-A484-4A76-A3D4-8FD149B44A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42213" y="1765714"/>
            <a:ext cx="5573229" cy="4276077"/>
          </a:xfrm>
          <a:prstGeom prst="rect">
            <a:avLst/>
          </a:prstGeom>
        </p:spPr>
      </p:pic>
      <p:sp>
        <p:nvSpPr>
          <p:cNvPr id="3" name="Title 5">
            <a:extLst>
              <a:ext uri="{FF2B5EF4-FFF2-40B4-BE49-F238E27FC236}">
                <a16:creationId xmlns:a16="http://schemas.microsoft.com/office/drawing/2014/main" id="{125B85B3-5317-416D-BFAE-9AC0EE4702E5}"/>
              </a:ext>
            </a:extLst>
          </p:cNvPr>
          <p:cNvSpPr txBox="1">
            <a:spLocks/>
          </p:cNvSpPr>
          <p:nvPr/>
        </p:nvSpPr>
        <p:spPr>
          <a:xfrm>
            <a:off x="417714" y="282144"/>
            <a:ext cx="8176334" cy="653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Medium" panose="020B0603020102020204"/>
                <a:ea typeface="+mj-ea"/>
                <a:cs typeface="+mj-cs"/>
              </a:rPr>
              <a:t>Research Expenditures FY 2019</a:t>
            </a:r>
          </a:p>
        </p:txBody>
      </p:sp>
      <p:sp>
        <p:nvSpPr>
          <p:cNvPr id="4" name="Text Placeholder 2">
            <a:extLst>
              <a:ext uri="{FF2B5EF4-FFF2-40B4-BE49-F238E27FC236}">
                <a16:creationId xmlns:a16="http://schemas.microsoft.com/office/drawing/2014/main" id="{1DA09520-D872-458C-9398-08976DE0F7E7}"/>
              </a:ext>
            </a:extLst>
          </p:cNvPr>
          <p:cNvSpPr txBox="1">
            <a:spLocks/>
          </p:cNvSpPr>
          <p:nvPr/>
        </p:nvSpPr>
        <p:spPr>
          <a:xfrm>
            <a:off x="6428913" y="1121868"/>
            <a:ext cx="5686529" cy="65328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6000"/>
              </a:lnSpc>
              <a:spcBef>
                <a:spcPts val="6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Franklin Gothic Book" panose="020B0503020102020204"/>
                <a:ea typeface="+mn-ea"/>
                <a:cs typeface="+mn-cs"/>
              </a:rPr>
              <a:t>Federal Expenditures: $593 million</a:t>
            </a:r>
          </a:p>
        </p:txBody>
      </p:sp>
      <p:pic>
        <p:nvPicPr>
          <p:cNvPr id="7" name="Picture 6">
            <a:extLst>
              <a:ext uri="{FF2B5EF4-FFF2-40B4-BE49-F238E27FC236}">
                <a16:creationId xmlns:a16="http://schemas.microsoft.com/office/drawing/2014/main" id="{9775A55C-37C9-4DE3-829A-3E2FAB2FD8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7714" y="2108289"/>
            <a:ext cx="5540290" cy="3432490"/>
          </a:xfrm>
          <a:prstGeom prst="rect">
            <a:avLst/>
          </a:prstGeom>
        </p:spPr>
      </p:pic>
      <p:sp>
        <p:nvSpPr>
          <p:cNvPr id="9" name="Text Placeholder 2">
            <a:extLst>
              <a:ext uri="{FF2B5EF4-FFF2-40B4-BE49-F238E27FC236}">
                <a16:creationId xmlns:a16="http://schemas.microsoft.com/office/drawing/2014/main" id="{9B4703C3-DF99-4723-8FD6-71272E7C8A3E}"/>
              </a:ext>
            </a:extLst>
          </p:cNvPr>
          <p:cNvSpPr txBox="1">
            <a:spLocks/>
          </p:cNvSpPr>
          <p:nvPr/>
        </p:nvSpPr>
        <p:spPr>
          <a:xfrm>
            <a:off x="87881" y="1121868"/>
            <a:ext cx="5327320" cy="65328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6000"/>
              </a:lnSpc>
              <a:spcBef>
                <a:spcPts val="6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Franklin Gothic Book" panose="020B0503020102020204"/>
                <a:ea typeface="+mn-ea"/>
                <a:cs typeface="+mn-cs"/>
              </a:rPr>
              <a:t>Total Expenditures: $968 million</a:t>
            </a:r>
          </a:p>
        </p:txBody>
      </p:sp>
      <p:cxnSp>
        <p:nvCxnSpPr>
          <p:cNvPr id="6" name="Straight Connector 5">
            <a:extLst>
              <a:ext uri="{FF2B5EF4-FFF2-40B4-BE49-F238E27FC236}">
                <a16:creationId xmlns:a16="http://schemas.microsoft.com/office/drawing/2014/main" id="{EE99E06B-6BD8-4701-8992-47EF435DC0D3}"/>
              </a:ext>
            </a:extLst>
          </p:cNvPr>
          <p:cNvCxnSpPr/>
          <p:nvPr/>
        </p:nvCxnSpPr>
        <p:spPr>
          <a:xfrm>
            <a:off x="6081312" y="1121868"/>
            <a:ext cx="0" cy="4614264"/>
          </a:xfrm>
          <a:prstGeom prst="line">
            <a:avLst/>
          </a:prstGeom>
          <a:ln>
            <a:solidFill>
              <a:srgbClr val="041E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210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B7463-DD96-41A9-ADA8-3EB806C4A3D3}"/>
              </a:ext>
            </a:extLst>
          </p:cNvPr>
          <p:cNvSpPr>
            <a:spLocks noGrp="1"/>
          </p:cNvSpPr>
          <p:nvPr>
            <p:ph type="title"/>
          </p:nvPr>
        </p:nvSpPr>
        <p:spPr>
          <a:xfrm>
            <a:off x="317090" y="279480"/>
            <a:ext cx="10515600" cy="939720"/>
          </a:xfrm>
        </p:spPr>
        <p:txBody>
          <a:bodyPr>
            <a:normAutofit/>
          </a:bodyPr>
          <a:lstStyle/>
          <a:p>
            <a:r>
              <a:rPr lang="en-US" dirty="0"/>
              <a:t>Office of Sponsored Programs (OSP)</a:t>
            </a:r>
          </a:p>
        </p:txBody>
      </p:sp>
      <p:sp>
        <p:nvSpPr>
          <p:cNvPr id="3" name="Text Placeholder 2">
            <a:extLst>
              <a:ext uri="{FF2B5EF4-FFF2-40B4-BE49-F238E27FC236}">
                <a16:creationId xmlns:a16="http://schemas.microsoft.com/office/drawing/2014/main" id="{D8C1B662-AD84-4846-98A7-06E0AD5C72C3}"/>
              </a:ext>
            </a:extLst>
          </p:cNvPr>
          <p:cNvSpPr>
            <a:spLocks noGrp="1"/>
          </p:cNvSpPr>
          <p:nvPr>
            <p:ph type="body" sz="quarter" idx="12"/>
          </p:nvPr>
        </p:nvSpPr>
        <p:spPr>
          <a:xfrm>
            <a:off x="4825386" y="1299987"/>
            <a:ext cx="6995711" cy="4261998"/>
          </a:xfrm>
        </p:spPr>
        <p:txBody>
          <a:bodyPr>
            <a:noAutofit/>
          </a:bodyPr>
          <a:lstStyle/>
          <a:p>
            <a:pPr>
              <a:lnSpc>
                <a:spcPct val="150000"/>
              </a:lnSpc>
            </a:pPr>
            <a:r>
              <a:rPr lang="en-US" sz="2400" b="1" dirty="0"/>
              <a:t>Leadership: John Hanold,</a:t>
            </a:r>
            <a:br>
              <a:rPr lang="en-US" sz="2400" b="1" dirty="0"/>
            </a:br>
            <a:r>
              <a:rPr lang="en-US" sz="2400" b="1" dirty="0"/>
              <a:t>Associate Vice President for Research </a:t>
            </a:r>
            <a:br>
              <a:rPr lang="en-US" sz="2400" b="1" dirty="0"/>
            </a:br>
            <a:r>
              <a:rPr lang="en-US" sz="2400" b="1" dirty="0"/>
              <a:t>and Director, OSP</a:t>
            </a:r>
            <a:endParaRPr lang="en-US" sz="2000" b="1" dirty="0"/>
          </a:p>
          <a:p>
            <a:pPr>
              <a:lnSpc>
                <a:spcPct val="150000"/>
              </a:lnSpc>
            </a:pPr>
            <a:r>
              <a:rPr lang="en-US" sz="2000" dirty="0"/>
              <a:t>Processes proposals and negotiates grants and NDAs</a:t>
            </a:r>
          </a:p>
          <a:p>
            <a:pPr>
              <a:lnSpc>
                <a:spcPct val="150000"/>
              </a:lnSpc>
            </a:pPr>
            <a:r>
              <a:rPr lang="en-US" sz="2000" dirty="0"/>
              <a:t>Coordinates with research administrators across Penn State to ensure that all sponsored funds are administered in accordance with the agreed upon terms and conditions.</a:t>
            </a:r>
          </a:p>
          <a:p>
            <a:pPr marL="0" indent="0">
              <a:lnSpc>
                <a:spcPct val="150000"/>
              </a:lnSpc>
              <a:buNone/>
            </a:pPr>
            <a:r>
              <a:rPr lang="en-US" sz="2000" dirty="0">
                <a:solidFill>
                  <a:srgbClr val="33CAFF"/>
                </a:solidFill>
                <a:latin typeface="+mj-lt"/>
              </a:rPr>
              <a:t>	</a:t>
            </a:r>
            <a:r>
              <a:rPr lang="en-US" sz="2000" u="sng" dirty="0">
                <a:solidFill>
                  <a:srgbClr val="33CAFF"/>
                </a:solidFill>
                <a:latin typeface="+mj-lt"/>
              </a:rPr>
              <a:t>research.psu.edu/</a:t>
            </a:r>
            <a:r>
              <a:rPr lang="en-US" sz="2000" u="sng" dirty="0" err="1">
                <a:solidFill>
                  <a:srgbClr val="33CAFF"/>
                </a:solidFill>
                <a:latin typeface="+mj-lt"/>
              </a:rPr>
              <a:t>osp</a:t>
            </a:r>
            <a:endParaRPr lang="en-US" dirty="0"/>
          </a:p>
          <a:p>
            <a:pPr>
              <a:lnSpc>
                <a:spcPct val="150000"/>
              </a:lnSpc>
            </a:pPr>
            <a:endParaRPr lang="en-US" sz="2400" dirty="0"/>
          </a:p>
        </p:txBody>
      </p:sp>
      <p:pic>
        <p:nvPicPr>
          <p:cNvPr id="4" name="Picture 2">
            <a:extLst>
              <a:ext uri="{FF2B5EF4-FFF2-40B4-BE49-F238E27FC236}">
                <a16:creationId xmlns:a16="http://schemas.microsoft.com/office/drawing/2014/main" id="{F9D6CE59-2082-4D69-B4CA-CF61CD27EB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270681" y="411682"/>
            <a:ext cx="1550416" cy="1938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1FA671F0-8F36-4E26-BBCC-B575B4EA6B7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8850" y="1849120"/>
            <a:ext cx="3920195" cy="332145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901282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B7463-DD96-41A9-ADA8-3EB806C4A3D3}"/>
              </a:ext>
            </a:extLst>
          </p:cNvPr>
          <p:cNvSpPr>
            <a:spLocks noGrp="1"/>
          </p:cNvSpPr>
          <p:nvPr>
            <p:ph type="title"/>
          </p:nvPr>
        </p:nvSpPr>
        <p:spPr>
          <a:xfrm>
            <a:off x="317090" y="279480"/>
            <a:ext cx="10515600" cy="939720"/>
          </a:xfrm>
        </p:spPr>
        <p:txBody>
          <a:bodyPr>
            <a:normAutofit/>
          </a:bodyPr>
          <a:lstStyle/>
          <a:p>
            <a:r>
              <a:rPr lang="en-US" dirty="0"/>
              <a:t>Office of Research Information Systems (ORIS)</a:t>
            </a:r>
          </a:p>
        </p:txBody>
      </p:sp>
      <p:sp>
        <p:nvSpPr>
          <p:cNvPr id="3" name="Text Placeholder 2">
            <a:extLst>
              <a:ext uri="{FF2B5EF4-FFF2-40B4-BE49-F238E27FC236}">
                <a16:creationId xmlns:a16="http://schemas.microsoft.com/office/drawing/2014/main" id="{D8C1B662-AD84-4846-98A7-06E0AD5C72C3}"/>
              </a:ext>
            </a:extLst>
          </p:cNvPr>
          <p:cNvSpPr>
            <a:spLocks noGrp="1"/>
          </p:cNvSpPr>
          <p:nvPr>
            <p:ph type="body" sz="quarter" idx="12"/>
          </p:nvPr>
        </p:nvSpPr>
        <p:spPr>
          <a:xfrm>
            <a:off x="5056742" y="1403983"/>
            <a:ext cx="6921897" cy="4635075"/>
          </a:xfrm>
        </p:spPr>
        <p:txBody>
          <a:bodyPr vert="horz" lIns="91440" tIns="45720" rIns="91440" bIns="45720" rtlCol="0" anchor="t">
            <a:noAutofit/>
          </a:bodyPr>
          <a:lstStyle/>
          <a:p>
            <a:pPr>
              <a:lnSpc>
                <a:spcPct val="120000"/>
              </a:lnSpc>
            </a:pPr>
            <a:r>
              <a:rPr lang="en-US" sz="1800" b="1" dirty="0"/>
              <a:t>Leadership: Jim Taylor, Director, OSP</a:t>
            </a:r>
          </a:p>
          <a:p>
            <a:pPr>
              <a:lnSpc>
                <a:spcPct val="120000"/>
              </a:lnSpc>
            </a:pPr>
            <a:r>
              <a:rPr lang="en-US" sz="1800" dirty="0"/>
              <a:t>ORIS administers research administration software systems</a:t>
            </a:r>
          </a:p>
          <a:p>
            <a:pPr>
              <a:lnSpc>
                <a:spcPct val="120000"/>
              </a:lnSpc>
            </a:pPr>
            <a:r>
              <a:rPr lang="en-US" sz="1800" b="1" dirty="0"/>
              <a:t>My Research Portal </a:t>
            </a:r>
            <a:r>
              <a:rPr lang="en-US" sz="1800" dirty="0"/>
              <a:t>– centralized management of financial information, agreement requests (NDAs), proposal administration steps, conflict of Interest disclosures and more. </a:t>
            </a:r>
          </a:p>
          <a:p>
            <a:pPr lvl="1">
              <a:lnSpc>
                <a:spcPct val="120000"/>
              </a:lnSpc>
              <a:buFont typeface="Wingdings" panose="05000000000000000000" pitchFamily="2" charset="2"/>
              <a:buChar char="§"/>
            </a:pPr>
            <a:r>
              <a:rPr lang="en-US" sz="1800" dirty="0"/>
              <a:t>Provides investigators an integrated view of sponsored portfolio data</a:t>
            </a:r>
          </a:p>
          <a:p>
            <a:pPr lvl="1">
              <a:lnSpc>
                <a:spcPct val="120000"/>
              </a:lnSpc>
              <a:buFont typeface="Wingdings" panose="05000000000000000000" pitchFamily="2" charset="2"/>
              <a:buChar char="§"/>
            </a:pPr>
            <a:r>
              <a:rPr lang="en-US" sz="1800" dirty="0"/>
              <a:t>Simple tools to support the PI</a:t>
            </a:r>
          </a:p>
          <a:p>
            <a:pPr lvl="1">
              <a:lnSpc>
                <a:spcPct val="120000"/>
              </a:lnSpc>
              <a:buFont typeface="Wingdings" panose="05000000000000000000" pitchFamily="2" charset="2"/>
              <a:buChar char="§"/>
            </a:pPr>
            <a:r>
              <a:rPr lang="en-US" sz="1800" dirty="0"/>
              <a:t>Current and Pending report</a:t>
            </a:r>
          </a:p>
          <a:p>
            <a:pPr lvl="1">
              <a:lnSpc>
                <a:spcPct val="120000"/>
              </a:lnSpc>
              <a:buFont typeface="Wingdings" panose="05000000000000000000" pitchFamily="2" charset="2"/>
              <a:buChar char="§"/>
            </a:pPr>
            <a:r>
              <a:rPr lang="en-US" sz="1800" dirty="0"/>
              <a:t>Export financial data to Excel</a:t>
            </a:r>
          </a:p>
          <a:p>
            <a:pPr lvl="1">
              <a:lnSpc>
                <a:spcPct val="120000"/>
              </a:lnSpc>
              <a:buFont typeface="Wingdings" panose="05000000000000000000" pitchFamily="2" charset="2"/>
              <a:buChar char="§"/>
            </a:pPr>
            <a:r>
              <a:rPr lang="en-US" sz="1800" u="sng" dirty="0">
                <a:solidFill>
                  <a:srgbClr val="33CAFF"/>
                </a:solidFill>
              </a:rPr>
              <a:t>MyResearch.psu.edu</a:t>
            </a:r>
          </a:p>
          <a:p>
            <a:pPr lvl="1">
              <a:lnSpc>
                <a:spcPct val="120000"/>
              </a:lnSpc>
              <a:buFont typeface="Wingdings" panose="05000000000000000000" pitchFamily="2" charset="2"/>
              <a:buChar char="§"/>
            </a:pPr>
            <a:r>
              <a:rPr lang="en-US" sz="1800" u="sng" dirty="0">
                <a:solidFill>
                  <a:srgbClr val="00B0F0"/>
                </a:solidFill>
              </a:rPr>
              <a:t>New SIMBA portal</a:t>
            </a:r>
          </a:p>
          <a:p>
            <a:pPr lvl="1">
              <a:lnSpc>
                <a:spcPct val="120000"/>
              </a:lnSpc>
            </a:pPr>
            <a:endParaRPr lang="en-US" sz="1800" dirty="0"/>
          </a:p>
          <a:p>
            <a:pPr>
              <a:lnSpc>
                <a:spcPct val="120000"/>
              </a:lnSpc>
            </a:pPr>
            <a:endParaRPr lang="en-US" sz="1800" dirty="0"/>
          </a:p>
        </p:txBody>
      </p:sp>
      <p:pic>
        <p:nvPicPr>
          <p:cNvPr id="10" name="Picture 9">
            <a:extLst>
              <a:ext uri="{FF2B5EF4-FFF2-40B4-BE49-F238E27FC236}">
                <a16:creationId xmlns:a16="http://schemas.microsoft.com/office/drawing/2014/main" id="{35EF7156-35DE-4403-8233-9C5A798467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3361" y="2086496"/>
            <a:ext cx="4507715" cy="3080416"/>
          </a:xfrm>
          <a:prstGeom prst="rect">
            <a:avLst/>
          </a:prstGeom>
        </p:spPr>
      </p:pic>
      <p:pic>
        <p:nvPicPr>
          <p:cNvPr id="12" name="Picture 11">
            <a:extLst>
              <a:ext uri="{FF2B5EF4-FFF2-40B4-BE49-F238E27FC236}">
                <a16:creationId xmlns:a16="http://schemas.microsoft.com/office/drawing/2014/main" id="{DC55F04E-A6E4-4469-95C4-26670B461A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53549" y="105102"/>
            <a:ext cx="1270888" cy="18070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6294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B7463-DD96-41A9-ADA8-3EB806C4A3D3}"/>
              </a:ext>
            </a:extLst>
          </p:cNvPr>
          <p:cNvSpPr>
            <a:spLocks noGrp="1"/>
          </p:cNvSpPr>
          <p:nvPr>
            <p:ph type="title"/>
          </p:nvPr>
        </p:nvSpPr>
        <p:spPr>
          <a:xfrm>
            <a:off x="317090" y="279480"/>
            <a:ext cx="10515600" cy="620202"/>
          </a:xfrm>
        </p:spPr>
        <p:txBody>
          <a:bodyPr/>
          <a:lstStyle/>
          <a:p>
            <a:r>
              <a:rPr lang="en-US" dirty="0"/>
              <a:t>Strategic Initiative Submissions</a:t>
            </a:r>
          </a:p>
        </p:txBody>
      </p:sp>
      <p:sp>
        <p:nvSpPr>
          <p:cNvPr id="3" name="Text Placeholder 2">
            <a:extLst>
              <a:ext uri="{FF2B5EF4-FFF2-40B4-BE49-F238E27FC236}">
                <a16:creationId xmlns:a16="http://schemas.microsoft.com/office/drawing/2014/main" id="{D8C1B662-AD84-4846-98A7-06E0AD5C72C3}"/>
              </a:ext>
            </a:extLst>
          </p:cNvPr>
          <p:cNvSpPr>
            <a:spLocks noGrp="1"/>
          </p:cNvSpPr>
          <p:nvPr>
            <p:ph type="body" sz="quarter" idx="12"/>
          </p:nvPr>
        </p:nvSpPr>
        <p:spPr>
          <a:xfrm>
            <a:off x="4698990" y="1137220"/>
            <a:ext cx="7364361" cy="4885010"/>
          </a:xfrm>
        </p:spPr>
        <p:txBody>
          <a:bodyPr>
            <a:noAutofit/>
          </a:bodyPr>
          <a:lstStyle/>
          <a:p>
            <a:pPr>
              <a:lnSpc>
                <a:spcPct val="105000"/>
              </a:lnSpc>
              <a:spcBef>
                <a:spcPts val="600"/>
              </a:spcBef>
            </a:pPr>
            <a:r>
              <a:rPr lang="en-US" sz="2000" dirty="0"/>
              <a:t>Leadership: Shashank Priya, </a:t>
            </a:r>
            <a:br>
              <a:rPr lang="en-US" sz="2000" dirty="0"/>
            </a:br>
            <a:r>
              <a:rPr lang="en-US" sz="2000" dirty="0"/>
              <a:t>Associate Vice President for Research </a:t>
            </a:r>
            <a:br>
              <a:rPr lang="en-US" sz="2000" dirty="0"/>
            </a:br>
            <a:r>
              <a:rPr lang="en-US" sz="2000" dirty="0"/>
              <a:t>and Director of Strategic Initiatives</a:t>
            </a:r>
            <a:endParaRPr lang="en-US" sz="2000" b="1" dirty="0"/>
          </a:p>
          <a:p>
            <a:pPr>
              <a:lnSpc>
                <a:spcPct val="170000"/>
              </a:lnSpc>
            </a:pPr>
            <a:r>
              <a:rPr lang="en-US" sz="2000" dirty="0"/>
              <a:t>Strategic Interdisciplinary Research Office (SIRO) – Grant development and administration support for large, interdisciplinary projects</a:t>
            </a:r>
          </a:p>
          <a:p>
            <a:pPr lvl="1">
              <a:lnSpc>
                <a:spcPct val="170000"/>
              </a:lnSpc>
              <a:buFont typeface="Wingdings" panose="05000000000000000000" pitchFamily="2" charset="2"/>
              <a:buChar char="§"/>
            </a:pPr>
            <a:r>
              <a:rPr lang="en-US" sz="2000" dirty="0"/>
              <a:t>Service request form available at </a:t>
            </a:r>
            <a:r>
              <a:rPr lang="en-US" sz="2000" u="sng" dirty="0">
                <a:solidFill>
                  <a:srgbClr val="33CAFF"/>
                </a:solidFill>
              </a:rPr>
              <a:t>research.psu.edu/</a:t>
            </a:r>
            <a:r>
              <a:rPr lang="en-US" sz="2000" u="sng" dirty="0" err="1">
                <a:solidFill>
                  <a:srgbClr val="33CAFF"/>
                </a:solidFill>
              </a:rPr>
              <a:t>siro</a:t>
            </a:r>
            <a:r>
              <a:rPr lang="en-US" sz="2000" u="sng" dirty="0">
                <a:solidFill>
                  <a:srgbClr val="33CAFF"/>
                </a:solidFill>
              </a:rPr>
              <a:t> </a:t>
            </a:r>
          </a:p>
          <a:p>
            <a:pPr>
              <a:lnSpc>
                <a:spcPct val="170000"/>
              </a:lnSpc>
            </a:pPr>
            <a:r>
              <a:rPr lang="en-US" sz="2000" dirty="0"/>
              <a:t>Limited Submissions: </a:t>
            </a:r>
            <a:r>
              <a:rPr lang="en-US" sz="2000" u="sng" dirty="0">
                <a:solidFill>
                  <a:srgbClr val="33CAFF"/>
                </a:solidFill>
              </a:rPr>
              <a:t>research.psu.edu/</a:t>
            </a:r>
            <a:r>
              <a:rPr lang="en-US" sz="2000" u="sng" dirty="0" err="1">
                <a:solidFill>
                  <a:srgbClr val="33CAFF"/>
                </a:solidFill>
              </a:rPr>
              <a:t>limitedsubs</a:t>
            </a:r>
            <a:endParaRPr lang="en-US" sz="2000" u="sng" dirty="0">
              <a:solidFill>
                <a:srgbClr val="33CAFF"/>
              </a:solidFill>
            </a:endParaRPr>
          </a:p>
          <a:p>
            <a:pPr>
              <a:lnSpc>
                <a:spcPct val="170000"/>
              </a:lnSpc>
            </a:pPr>
            <a:r>
              <a:rPr lang="en-US" sz="2000" dirty="0"/>
              <a:t>Penn State at the Navy Yard: </a:t>
            </a:r>
            <a:r>
              <a:rPr lang="en-US" sz="2000" u="sng" dirty="0">
                <a:solidFill>
                  <a:srgbClr val="33CAFF"/>
                </a:solidFill>
              </a:rPr>
              <a:t>NavyYard.psu.edu</a:t>
            </a:r>
            <a:endParaRPr lang="en-US" sz="2000" dirty="0"/>
          </a:p>
        </p:txBody>
      </p:sp>
      <p:pic>
        <p:nvPicPr>
          <p:cNvPr id="5" name="Content Placeholder 30">
            <a:extLst>
              <a:ext uri="{FF2B5EF4-FFF2-40B4-BE49-F238E27FC236}">
                <a16:creationId xmlns:a16="http://schemas.microsoft.com/office/drawing/2014/main" id="{D3A7B9E8-EF00-470B-89C2-9C15120F66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277659" y="279480"/>
            <a:ext cx="1521543" cy="1945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5" name="Group 14">
            <a:extLst>
              <a:ext uri="{FF2B5EF4-FFF2-40B4-BE49-F238E27FC236}">
                <a16:creationId xmlns:a16="http://schemas.microsoft.com/office/drawing/2014/main" id="{DA3C04C3-7064-4583-9E93-BB745B23BF0F}"/>
              </a:ext>
            </a:extLst>
          </p:cNvPr>
          <p:cNvGrpSpPr/>
          <p:nvPr/>
        </p:nvGrpSpPr>
        <p:grpSpPr>
          <a:xfrm>
            <a:off x="128649" y="2638886"/>
            <a:ext cx="4364600" cy="3111086"/>
            <a:chOff x="2381250" y="642937"/>
            <a:chExt cx="7429500" cy="5295747"/>
          </a:xfrm>
        </p:grpSpPr>
        <p:pic>
          <p:nvPicPr>
            <p:cNvPr id="13" name="Picture 12">
              <a:extLst>
                <a:ext uri="{FF2B5EF4-FFF2-40B4-BE49-F238E27FC236}">
                  <a16:creationId xmlns:a16="http://schemas.microsoft.com/office/drawing/2014/main" id="{4A3A41DB-1842-4696-A474-74AC666A28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81250" y="642937"/>
              <a:ext cx="7429500" cy="5295747"/>
            </a:xfrm>
            <a:prstGeom prst="rect">
              <a:avLst/>
            </a:prstGeom>
          </p:spPr>
        </p:pic>
        <p:pic>
          <p:nvPicPr>
            <p:cNvPr id="14" name="Picture 13">
              <a:extLst>
                <a:ext uri="{FF2B5EF4-FFF2-40B4-BE49-F238E27FC236}">
                  <a16:creationId xmlns:a16="http://schemas.microsoft.com/office/drawing/2014/main" id="{5CADDAC7-5C14-458F-8F27-58C0DAD053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1250" y="4479559"/>
              <a:ext cx="4343623" cy="1149409"/>
            </a:xfrm>
            <a:prstGeom prst="rect">
              <a:avLst/>
            </a:prstGeom>
          </p:spPr>
        </p:pic>
      </p:grpSp>
    </p:spTree>
    <p:extLst>
      <p:ext uri="{BB962C8B-B14F-4D97-AF65-F5344CB8AC3E}">
        <p14:creationId xmlns:p14="http://schemas.microsoft.com/office/powerpoint/2010/main" val="1838436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B7463-DD96-41A9-ADA8-3EB806C4A3D3}"/>
              </a:ext>
            </a:extLst>
          </p:cNvPr>
          <p:cNvSpPr>
            <a:spLocks noGrp="1"/>
          </p:cNvSpPr>
          <p:nvPr>
            <p:ph type="title"/>
          </p:nvPr>
        </p:nvSpPr>
        <p:spPr>
          <a:xfrm>
            <a:off x="317090" y="279480"/>
            <a:ext cx="10515600" cy="939720"/>
          </a:xfrm>
        </p:spPr>
        <p:txBody>
          <a:bodyPr>
            <a:normAutofit/>
          </a:bodyPr>
          <a:lstStyle/>
          <a:p>
            <a:r>
              <a:rPr lang="en-US" dirty="0"/>
              <a:t>Office of Postdoctoral Affairs (OPA) </a:t>
            </a:r>
            <a:endParaRPr lang="en-US" dirty="0">
              <a:solidFill>
                <a:schemeClr val="accent2"/>
              </a:solidFill>
            </a:endParaRPr>
          </a:p>
        </p:txBody>
      </p:sp>
      <p:sp>
        <p:nvSpPr>
          <p:cNvPr id="3" name="Text Placeholder 2">
            <a:extLst>
              <a:ext uri="{FF2B5EF4-FFF2-40B4-BE49-F238E27FC236}">
                <a16:creationId xmlns:a16="http://schemas.microsoft.com/office/drawing/2014/main" id="{D8C1B662-AD84-4846-98A7-06E0AD5C72C3}"/>
              </a:ext>
            </a:extLst>
          </p:cNvPr>
          <p:cNvSpPr>
            <a:spLocks noGrp="1"/>
          </p:cNvSpPr>
          <p:nvPr>
            <p:ph type="body" sz="quarter" idx="12"/>
          </p:nvPr>
        </p:nvSpPr>
        <p:spPr>
          <a:xfrm>
            <a:off x="4285579" y="1689026"/>
            <a:ext cx="7114774" cy="4127137"/>
          </a:xfrm>
        </p:spPr>
        <p:txBody>
          <a:bodyPr>
            <a:noAutofit/>
          </a:bodyPr>
          <a:lstStyle/>
          <a:p>
            <a:pPr>
              <a:lnSpc>
                <a:spcPct val="150000"/>
              </a:lnSpc>
            </a:pPr>
            <a:r>
              <a:rPr lang="en-US" sz="1800" b="1" dirty="0"/>
              <a:t>Leadership: Pallavi Eswara,  Director, OPA</a:t>
            </a:r>
          </a:p>
          <a:p>
            <a:pPr>
              <a:lnSpc>
                <a:spcPct val="150000"/>
              </a:lnSpc>
            </a:pPr>
            <a:r>
              <a:rPr lang="en-US" sz="1800" dirty="0"/>
              <a:t>OPA manages all aspects of the unique and valuable relationship Penn State has with its postdoctoral scholars.  This includes:</a:t>
            </a:r>
          </a:p>
          <a:p>
            <a:pPr>
              <a:lnSpc>
                <a:spcPct val="150000"/>
              </a:lnSpc>
            </a:pPr>
            <a:r>
              <a:rPr lang="en-US" sz="1800" dirty="0"/>
              <a:t>Travel</a:t>
            </a:r>
          </a:p>
          <a:p>
            <a:pPr>
              <a:lnSpc>
                <a:spcPct val="150000"/>
              </a:lnSpc>
            </a:pPr>
            <a:r>
              <a:rPr lang="en-US" sz="1800" dirty="0"/>
              <a:t>Benefits</a:t>
            </a:r>
          </a:p>
          <a:p>
            <a:pPr>
              <a:lnSpc>
                <a:spcPct val="150000"/>
              </a:lnSpc>
            </a:pPr>
            <a:r>
              <a:rPr lang="en-US" sz="1800" dirty="0"/>
              <a:t>Moving/residency</a:t>
            </a:r>
          </a:p>
          <a:p>
            <a:pPr>
              <a:lnSpc>
                <a:spcPct val="150000"/>
              </a:lnSpc>
            </a:pPr>
            <a:r>
              <a:rPr lang="en-US" sz="1800" dirty="0"/>
              <a:t>Collaboration and networking events</a:t>
            </a:r>
          </a:p>
          <a:p>
            <a:pPr marL="0" indent="0">
              <a:lnSpc>
                <a:spcPct val="150000"/>
              </a:lnSpc>
              <a:buNone/>
            </a:pPr>
            <a:r>
              <a:rPr lang="en-US" sz="1800" b="1" u="sng" dirty="0">
                <a:solidFill>
                  <a:srgbClr val="33CAFF"/>
                </a:solidFill>
              </a:rPr>
              <a:t>Research.psu.edu/</a:t>
            </a:r>
            <a:r>
              <a:rPr lang="en-US" sz="1800" b="1" u="sng" dirty="0" err="1">
                <a:solidFill>
                  <a:srgbClr val="33CAFF"/>
                </a:solidFill>
              </a:rPr>
              <a:t>opa</a:t>
            </a:r>
            <a:endParaRPr lang="en-US" sz="1800" b="1" u="sng" dirty="0">
              <a:solidFill>
                <a:srgbClr val="33CAFF"/>
              </a:solidFill>
            </a:endParaRPr>
          </a:p>
          <a:p>
            <a:pPr lvl="1">
              <a:lnSpc>
                <a:spcPct val="150000"/>
              </a:lnSpc>
            </a:pPr>
            <a:endParaRPr lang="en-US" sz="1800" dirty="0"/>
          </a:p>
          <a:p>
            <a:pPr>
              <a:lnSpc>
                <a:spcPct val="150000"/>
              </a:lnSpc>
            </a:pPr>
            <a:endParaRPr lang="en-US" sz="1800" dirty="0"/>
          </a:p>
        </p:txBody>
      </p:sp>
      <p:pic>
        <p:nvPicPr>
          <p:cNvPr id="4" name="Picture 3">
            <a:extLst>
              <a:ext uri="{FF2B5EF4-FFF2-40B4-BE49-F238E27FC236}">
                <a16:creationId xmlns:a16="http://schemas.microsoft.com/office/drawing/2014/main" id="{63A46807-3667-44CD-A6DC-EF4B0A8498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40189" y="333329"/>
            <a:ext cx="1720938" cy="1917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7CBF4D8-18EB-4D86-867C-ADA6D3F802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090" y="1849119"/>
            <a:ext cx="3519524" cy="3806952"/>
          </a:xfrm>
          <a:prstGeom prst="rect">
            <a:avLst/>
          </a:prstGeom>
        </p:spPr>
      </p:pic>
    </p:spTree>
    <p:extLst>
      <p:ext uri="{BB962C8B-B14F-4D97-AF65-F5344CB8AC3E}">
        <p14:creationId xmlns:p14="http://schemas.microsoft.com/office/powerpoint/2010/main" val="1564289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B7463-DD96-41A9-ADA8-3EB806C4A3D3}"/>
              </a:ext>
            </a:extLst>
          </p:cNvPr>
          <p:cNvSpPr>
            <a:spLocks noGrp="1"/>
          </p:cNvSpPr>
          <p:nvPr>
            <p:ph type="title"/>
          </p:nvPr>
        </p:nvSpPr>
        <p:spPr>
          <a:xfrm>
            <a:off x="317090" y="279480"/>
            <a:ext cx="10515600" cy="620202"/>
          </a:xfrm>
        </p:spPr>
        <p:txBody>
          <a:bodyPr/>
          <a:lstStyle/>
          <a:p>
            <a:r>
              <a:rPr lang="en-US" dirty="0"/>
              <a:t>Office of Technology Management (OTM)</a:t>
            </a:r>
          </a:p>
        </p:txBody>
      </p:sp>
      <p:sp>
        <p:nvSpPr>
          <p:cNvPr id="3" name="Text Placeholder 2">
            <a:extLst>
              <a:ext uri="{FF2B5EF4-FFF2-40B4-BE49-F238E27FC236}">
                <a16:creationId xmlns:a16="http://schemas.microsoft.com/office/drawing/2014/main" id="{D8C1B662-AD84-4846-98A7-06E0AD5C72C3}"/>
              </a:ext>
            </a:extLst>
          </p:cNvPr>
          <p:cNvSpPr>
            <a:spLocks noGrp="1"/>
          </p:cNvSpPr>
          <p:nvPr>
            <p:ph type="body" sz="quarter" idx="12"/>
          </p:nvPr>
        </p:nvSpPr>
        <p:spPr>
          <a:xfrm>
            <a:off x="4698990" y="1401154"/>
            <a:ext cx="7364361" cy="4885010"/>
          </a:xfrm>
        </p:spPr>
        <p:txBody>
          <a:bodyPr>
            <a:normAutofit fontScale="85000" lnSpcReduction="20000"/>
          </a:bodyPr>
          <a:lstStyle/>
          <a:p>
            <a:pPr>
              <a:lnSpc>
                <a:spcPct val="150000"/>
              </a:lnSpc>
            </a:pPr>
            <a:r>
              <a:rPr lang="en-US" sz="2600" b="1" dirty="0"/>
              <a:t>Leadership: Harl Tolbert,</a:t>
            </a:r>
            <a:br>
              <a:rPr lang="en-US" sz="2600" b="1" dirty="0"/>
            </a:br>
            <a:r>
              <a:rPr lang="en-US" sz="2600" b="1" dirty="0"/>
              <a:t>Assistant Vice President for Research</a:t>
            </a:r>
            <a:br>
              <a:rPr lang="en-US" sz="2600" b="1" dirty="0"/>
            </a:br>
            <a:r>
              <a:rPr lang="en-US" sz="2600" b="1" dirty="0"/>
              <a:t>and Director of OTM</a:t>
            </a:r>
            <a:br>
              <a:rPr lang="en-US" sz="2600" b="1" dirty="0"/>
            </a:br>
            <a:endParaRPr lang="en-US" sz="2600" b="1" dirty="0"/>
          </a:p>
          <a:p>
            <a:pPr>
              <a:lnSpc>
                <a:spcPct val="150000"/>
              </a:lnSpc>
            </a:pPr>
            <a:r>
              <a:rPr lang="en-US" sz="2600" dirty="0"/>
              <a:t>Works with PIs to protect intellectual property, support researchers in the patent process, and work with corporate partners in licensing Penn State technology</a:t>
            </a:r>
          </a:p>
          <a:p>
            <a:pPr lvl="1">
              <a:lnSpc>
                <a:spcPct val="150000"/>
              </a:lnSpc>
              <a:buFont typeface="Wingdings" panose="05000000000000000000" pitchFamily="2" charset="2"/>
              <a:buChar char="§"/>
            </a:pPr>
            <a:r>
              <a:rPr lang="en-US" sz="2600" dirty="0"/>
              <a:t>Technology disclosure form and invention disclosure portal available at: </a:t>
            </a:r>
            <a:br>
              <a:rPr lang="en-US" sz="2600" dirty="0"/>
            </a:br>
            <a:r>
              <a:rPr lang="en-US" sz="2600" b="1" u="sng" dirty="0">
                <a:solidFill>
                  <a:srgbClr val="00B0F0"/>
                </a:solidFill>
              </a:rPr>
              <a:t>research.psu.edu/</a:t>
            </a:r>
            <a:r>
              <a:rPr lang="en-US" sz="2600" b="1" u="sng" dirty="0" err="1">
                <a:solidFill>
                  <a:srgbClr val="00B0F0"/>
                </a:solidFill>
              </a:rPr>
              <a:t>otm</a:t>
            </a:r>
            <a:r>
              <a:rPr lang="en-US" sz="2600" dirty="0"/>
              <a:t> </a:t>
            </a:r>
          </a:p>
          <a:p>
            <a:pPr lvl="1">
              <a:lnSpc>
                <a:spcPct val="150000"/>
              </a:lnSpc>
            </a:pPr>
            <a:endParaRPr lang="en-US" sz="2600" dirty="0"/>
          </a:p>
          <a:p>
            <a:pPr>
              <a:lnSpc>
                <a:spcPct val="150000"/>
              </a:lnSpc>
            </a:pPr>
            <a:endParaRPr lang="en-US" dirty="0"/>
          </a:p>
        </p:txBody>
      </p:sp>
      <p:pic>
        <p:nvPicPr>
          <p:cNvPr id="6" name="Picture 8" descr="https://www.research.psu.edu/sites/default/files/styles/staff_directory_pages/public/Tolbert%20Photo.jpg?itok=ElVJGnxB">
            <a:extLst>
              <a:ext uri="{FF2B5EF4-FFF2-40B4-BE49-F238E27FC236}">
                <a16:creationId xmlns:a16="http://schemas.microsoft.com/office/drawing/2014/main" id="{50015080-2494-4F67-AB63-C3422D7B377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95165" y="279480"/>
            <a:ext cx="1475049" cy="22125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4B5AC976-F825-4D9A-AB7F-504E51404F58}"/>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05226" y="2355088"/>
            <a:ext cx="4083228" cy="3121152"/>
          </a:xfrm>
          <a:prstGeom prst="rect">
            <a:avLst/>
          </a:prstGeom>
        </p:spPr>
      </p:pic>
    </p:spTree>
    <p:extLst>
      <p:ext uri="{BB962C8B-B14F-4D97-AF65-F5344CB8AC3E}">
        <p14:creationId xmlns:p14="http://schemas.microsoft.com/office/powerpoint/2010/main" val="3702546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B7463-DD96-41A9-ADA8-3EB806C4A3D3}"/>
              </a:ext>
            </a:extLst>
          </p:cNvPr>
          <p:cNvSpPr>
            <a:spLocks noGrp="1"/>
          </p:cNvSpPr>
          <p:nvPr>
            <p:ph type="title"/>
          </p:nvPr>
        </p:nvSpPr>
        <p:spPr>
          <a:xfrm>
            <a:off x="126172" y="162690"/>
            <a:ext cx="10515600" cy="620202"/>
          </a:xfrm>
        </p:spPr>
        <p:txBody>
          <a:bodyPr/>
          <a:lstStyle/>
          <a:p>
            <a:r>
              <a:rPr lang="en-US" dirty="0"/>
              <a:t>Office of Industrial Partnerships (OIP)</a:t>
            </a:r>
          </a:p>
        </p:txBody>
      </p:sp>
      <p:sp>
        <p:nvSpPr>
          <p:cNvPr id="3" name="Text Placeholder 2">
            <a:extLst>
              <a:ext uri="{FF2B5EF4-FFF2-40B4-BE49-F238E27FC236}">
                <a16:creationId xmlns:a16="http://schemas.microsoft.com/office/drawing/2014/main" id="{D8C1B662-AD84-4846-98A7-06E0AD5C72C3}"/>
              </a:ext>
            </a:extLst>
          </p:cNvPr>
          <p:cNvSpPr>
            <a:spLocks noGrp="1"/>
          </p:cNvSpPr>
          <p:nvPr>
            <p:ph type="body" sz="quarter" idx="12"/>
          </p:nvPr>
        </p:nvSpPr>
        <p:spPr>
          <a:xfrm>
            <a:off x="369269" y="1070173"/>
            <a:ext cx="7156945" cy="5039225"/>
          </a:xfrm>
        </p:spPr>
        <p:txBody>
          <a:bodyPr vert="horz" lIns="91440" tIns="45720" rIns="91440" bIns="45720" rtlCol="0" anchor="t">
            <a:noAutofit/>
          </a:bodyPr>
          <a:lstStyle/>
          <a:p>
            <a:pPr marL="0" indent="0">
              <a:lnSpc>
                <a:spcPct val="170000"/>
              </a:lnSpc>
              <a:buNone/>
            </a:pPr>
            <a:r>
              <a:rPr lang="en-US" sz="2000" dirty="0"/>
              <a:t>Works with PIs and external partners to support research collaborations with industry</a:t>
            </a:r>
          </a:p>
          <a:p>
            <a:pPr lvl="1">
              <a:lnSpc>
                <a:spcPct val="170000"/>
              </a:lnSpc>
            </a:pPr>
            <a:r>
              <a:rPr lang="en-US" sz="2000" b="1" dirty="0"/>
              <a:t>Corporate Engagement Center </a:t>
            </a:r>
            <a:r>
              <a:rPr lang="en-US" sz="2000" dirty="0"/>
              <a:t>supports PIs developing industry-funded research relationships, corporate visits to campus, and more: </a:t>
            </a:r>
            <a:r>
              <a:rPr lang="en-US" sz="2000" u="sng" dirty="0">
                <a:solidFill>
                  <a:srgbClr val="33CAFF"/>
                </a:solidFill>
              </a:rPr>
              <a:t>CorporateEngagement.psu.edu</a:t>
            </a:r>
          </a:p>
          <a:p>
            <a:pPr lvl="1">
              <a:lnSpc>
                <a:spcPct val="170000"/>
              </a:lnSpc>
            </a:pPr>
            <a:r>
              <a:rPr lang="en-US" sz="2000" b="1" dirty="0"/>
              <a:t>Innovation Gateway </a:t>
            </a:r>
            <a:r>
              <a:rPr lang="en-US" sz="2000" dirty="0"/>
              <a:t>provides opportunities for industrial research projects: </a:t>
            </a:r>
            <a:r>
              <a:rPr lang="en-US" sz="2000" u="sng" dirty="0">
                <a:solidFill>
                  <a:srgbClr val="33CAFF"/>
                </a:solidFill>
              </a:rPr>
              <a:t>InnovationGateway.psu.edu</a:t>
            </a:r>
            <a:endParaRPr lang="en-US" sz="2000" b="1" u="sng" dirty="0">
              <a:solidFill>
                <a:srgbClr val="00B0F0"/>
              </a:solidFill>
            </a:endParaRPr>
          </a:p>
          <a:p>
            <a:pPr lvl="1">
              <a:lnSpc>
                <a:spcPct val="170000"/>
              </a:lnSpc>
            </a:pPr>
            <a:r>
              <a:rPr lang="en-US" sz="2000" dirty="0" err="1"/>
              <a:t>PennTap</a:t>
            </a:r>
            <a:endParaRPr lang="en-US" sz="2000" dirty="0"/>
          </a:p>
          <a:p>
            <a:pPr lvl="1">
              <a:lnSpc>
                <a:spcPct val="170000"/>
              </a:lnSpc>
            </a:pPr>
            <a:r>
              <a:rPr lang="en-US" sz="2000" dirty="0"/>
              <a:t>Innovation Park </a:t>
            </a:r>
          </a:p>
          <a:p>
            <a:pPr>
              <a:lnSpc>
                <a:spcPct val="170000"/>
              </a:lnSpc>
            </a:pPr>
            <a:endParaRPr lang="en-US" sz="2000" dirty="0"/>
          </a:p>
        </p:txBody>
      </p:sp>
      <p:pic>
        <p:nvPicPr>
          <p:cNvPr id="4" name="Picture 3" descr="A sign on the side of a building&#10;&#10;Description automatically generated">
            <a:extLst>
              <a:ext uri="{FF2B5EF4-FFF2-40B4-BE49-F238E27FC236}">
                <a16:creationId xmlns:a16="http://schemas.microsoft.com/office/drawing/2014/main" id="{936DB031-539B-4A1D-A931-3CFA0D928C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8833281" y="-8879"/>
            <a:ext cx="3347621" cy="3478701"/>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pSp>
        <p:nvGrpSpPr>
          <p:cNvPr id="10" name="Group 9">
            <a:extLst>
              <a:ext uri="{FF2B5EF4-FFF2-40B4-BE49-F238E27FC236}">
                <a16:creationId xmlns:a16="http://schemas.microsoft.com/office/drawing/2014/main" id="{F9094EE2-A98B-4805-BBF1-D37F165062E6}"/>
              </a:ext>
            </a:extLst>
          </p:cNvPr>
          <p:cNvGrpSpPr/>
          <p:nvPr/>
        </p:nvGrpSpPr>
        <p:grpSpPr>
          <a:xfrm>
            <a:off x="7714696" y="2814221"/>
            <a:ext cx="3124939" cy="2867487"/>
            <a:chOff x="7057748" y="3151572"/>
            <a:chExt cx="3124939" cy="2867487"/>
          </a:xfrm>
        </p:grpSpPr>
        <p:sp>
          <p:nvSpPr>
            <p:cNvPr id="11" name="Rectangle: Rounded Corners 10">
              <a:extLst>
                <a:ext uri="{FF2B5EF4-FFF2-40B4-BE49-F238E27FC236}">
                  <a16:creationId xmlns:a16="http://schemas.microsoft.com/office/drawing/2014/main" id="{EC7CC64B-9639-49F6-A2D0-313ABDCEA4C2}"/>
                </a:ext>
              </a:extLst>
            </p:cNvPr>
            <p:cNvSpPr/>
            <p:nvPr/>
          </p:nvSpPr>
          <p:spPr>
            <a:xfrm>
              <a:off x="7057748" y="3151572"/>
              <a:ext cx="3124939" cy="2867487"/>
            </a:xfrm>
            <a:prstGeom prst="roundRect">
              <a:avLst/>
            </a:prstGeom>
            <a:solidFill>
              <a:schemeClr val="bg1">
                <a:lumMod val="8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C9065E5F-6033-4E4B-98A3-B846C0F0E716}"/>
                </a:ext>
              </a:extLst>
            </p:cNvPr>
            <p:cNvSpPr txBox="1">
              <a:spLocks/>
            </p:cNvSpPr>
            <p:nvPr/>
          </p:nvSpPr>
          <p:spPr>
            <a:xfrm>
              <a:off x="7297074" y="3330235"/>
              <a:ext cx="2806084" cy="257230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1800" i="1" dirty="0">
                  <a:solidFill>
                    <a:schemeClr val="accent1"/>
                  </a:solidFill>
                </a:rPr>
                <a:t>Snap-Shot of Companies</a:t>
              </a:r>
            </a:p>
            <a:p>
              <a:pPr marL="0">
                <a:spcBef>
                  <a:spcPts val="600"/>
                </a:spcBef>
              </a:pPr>
              <a:r>
                <a:rPr lang="en-US" sz="1800" dirty="0">
                  <a:solidFill>
                    <a:schemeClr val="accent1"/>
                  </a:solidFill>
                </a:rPr>
                <a:t>23 Incubator Tenants</a:t>
              </a:r>
            </a:p>
            <a:p>
              <a:pPr marL="0">
                <a:spcBef>
                  <a:spcPts val="600"/>
                </a:spcBef>
              </a:pPr>
              <a:r>
                <a:rPr lang="en-US" sz="1800" dirty="0">
                  <a:solidFill>
                    <a:schemeClr val="accent1"/>
                  </a:solidFill>
                </a:rPr>
                <a:t>7 Incubator Graduates</a:t>
              </a:r>
            </a:p>
            <a:p>
              <a:pPr marL="0">
                <a:spcBef>
                  <a:spcPts val="600"/>
                </a:spcBef>
              </a:pPr>
              <a:r>
                <a:rPr lang="en-US" sz="1800" dirty="0">
                  <a:solidFill>
                    <a:schemeClr val="accent1"/>
                  </a:solidFill>
                </a:rPr>
                <a:t>11 from Local Area</a:t>
              </a:r>
            </a:p>
            <a:p>
              <a:pPr marL="0">
                <a:spcBef>
                  <a:spcPts val="600"/>
                </a:spcBef>
              </a:pPr>
              <a:r>
                <a:rPr lang="en-US" sz="1800" dirty="0">
                  <a:solidFill>
                    <a:schemeClr val="accent1"/>
                  </a:solidFill>
                </a:rPr>
                <a:t>7 from PSU relationship</a:t>
              </a:r>
            </a:p>
            <a:p>
              <a:pPr marL="0">
                <a:spcBef>
                  <a:spcPts val="600"/>
                </a:spcBef>
              </a:pPr>
              <a:r>
                <a:rPr lang="en-US" sz="1800" dirty="0">
                  <a:solidFill>
                    <a:schemeClr val="accent1"/>
                  </a:solidFill>
                </a:rPr>
                <a:t>1 coupled with research</a:t>
              </a:r>
            </a:p>
            <a:p>
              <a:pPr marL="0">
                <a:spcBef>
                  <a:spcPts val="600"/>
                </a:spcBef>
              </a:pPr>
              <a:r>
                <a:rPr lang="en-US" sz="1800" dirty="0">
                  <a:solidFill>
                    <a:schemeClr val="accent1"/>
                  </a:solidFill>
                </a:rPr>
                <a:t>3 in process</a:t>
              </a:r>
            </a:p>
            <a:p>
              <a:pPr marL="0">
                <a:spcBef>
                  <a:spcPts val="600"/>
                </a:spcBef>
              </a:pPr>
              <a:r>
                <a:rPr lang="en-US" sz="1800" dirty="0">
                  <a:solidFill>
                    <a:schemeClr val="accent1"/>
                  </a:solidFill>
                </a:rPr>
                <a:t>8 showing interest</a:t>
              </a:r>
            </a:p>
          </p:txBody>
        </p:sp>
      </p:grpSp>
    </p:spTree>
    <p:extLst>
      <p:ext uri="{BB962C8B-B14F-4D97-AF65-F5344CB8AC3E}">
        <p14:creationId xmlns:p14="http://schemas.microsoft.com/office/powerpoint/2010/main" val="16287353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B7463-DD96-41A9-ADA8-3EB806C4A3D3}"/>
              </a:ext>
            </a:extLst>
          </p:cNvPr>
          <p:cNvSpPr>
            <a:spLocks noGrp="1"/>
          </p:cNvSpPr>
          <p:nvPr>
            <p:ph type="title"/>
          </p:nvPr>
        </p:nvSpPr>
        <p:spPr>
          <a:xfrm>
            <a:off x="106074" y="17632"/>
            <a:ext cx="10515600" cy="939720"/>
          </a:xfrm>
        </p:spPr>
        <p:txBody>
          <a:bodyPr>
            <a:normAutofit/>
          </a:bodyPr>
          <a:lstStyle/>
          <a:p>
            <a:r>
              <a:rPr lang="en-US" dirty="0"/>
              <a:t>Office of Entrepreneurship and Commercialization (OEC)</a:t>
            </a:r>
          </a:p>
        </p:txBody>
      </p:sp>
      <p:sp>
        <p:nvSpPr>
          <p:cNvPr id="3" name="Text Placeholder 2">
            <a:extLst>
              <a:ext uri="{FF2B5EF4-FFF2-40B4-BE49-F238E27FC236}">
                <a16:creationId xmlns:a16="http://schemas.microsoft.com/office/drawing/2014/main" id="{D8C1B662-AD84-4846-98A7-06E0AD5C72C3}"/>
              </a:ext>
            </a:extLst>
          </p:cNvPr>
          <p:cNvSpPr>
            <a:spLocks noGrp="1"/>
          </p:cNvSpPr>
          <p:nvPr>
            <p:ph type="body" sz="quarter" idx="12"/>
          </p:nvPr>
        </p:nvSpPr>
        <p:spPr>
          <a:xfrm>
            <a:off x="4698990" y="1361925"/>
            <a:ext cx="7364361" cy="4298271"/>
          </a:xfrm>
        </p:spPr>
        <p:txBody>
          <a:bodyPr vert="horz" lIns="91440" tIns="45720" rIns="91440" bIns="45720" rtlCol="0" anchor="t">
            <a:noAutofit/>
          </a:bodyPr>
          <a:lstStyle/>
          <a:p>
            <a:pPr>
              <a:lnSpc>
                <a:spcPct val="105000"/>
              </a:lnSpc>
              <a:spcBef>
                <a:spcPts val="600"/>
              </a:spcBef>
            </a:pPr>
            <a:r>
              <a:rPr lang="en-US" sz="2400" b="1" dirty="0"/>
              <a:t>Leadership: James Delattre,</a:t>
            </a:r>
            <a:br>
              <a:rPr lang="en-US" sz="2400" b="1" dirty="0"/>
            </a:br>
            <a:r>
              <a:rPr lang="en-US" sz="2400" b="1" dirty="0"/>
              <a:t>Associate</a:t>
            </a:r>
            <a:r>
              <a:rPr lang="en-US" sz="2400" b="1" dirty="0">
                <a:solidFill>
                  <a:schemeClr val="accent2"/>
                </a:solidFill>
              </a:rPr>
              <a:t> </a:t>
            </a:r>
            <a:r>
              <a:rPr lang="en-US" sz="2400" b="1" dirty="0"/>
              <a:t>Vice President for Research</a:t>
            </a:r>
            <a:br>
              <a:rPr lang="en-US" sz="2400" b="1" dirty="0"/>
            </a:br>
            <a:r>
              <a:rPr lang="en-US" sz="2400" b="1" dirty="0"/>
              <a:t>and Director of OEC</a:t>
            </a:r>
          </a:p>
          <a:p>
            <a:pPr>
              <a:lnSpc>
                <a:spcPct val="105000"/>
              </a:lnSpc>
              <a:spcBef>
                <a:spcPts val="600"/>
              </a:spcBef>
            </a:pPr>
            <a:r>
              <a:rPr lang="en-US" sz="2400" dirty="0"/>
              <a:t>Invent Penn State: </a:t>
            </a:r>
            <a:r>
              <a:rPr lang="en-US" sz="2400" u="sng" dirty="0">
                <a:solidFill>
                  <a:srgbClr val="33CAFF"/>
                </a:solidFill>
              </a:rPr>
              <a:t>Invent.psu.edu</a:t>
            </a:r>
          </a:p>
          <a:p>
            <a:pPr lvl="1">
              <a:lnSpc>
                <a:spcPct val="105000"/>
              </a:lnSpc>
              <a:spcBef>
                <a:spcPts val="600"/>
              </a:spcBef>
              <a:buFont typeface="Wingdings" panose="05000000000000000000" pitchFamily="2" charset="2"/>
              <a:buChar char="§"/>
            </a:pPr>
            <a:r>
              <a:rPr lang="en-US" dirty="0"/>
              <a:t>Innovation Hubs</a:t>
            </a:r>
          </a:p>
          <a:p>
            <a:pPr lvl="1">
              <a:lnSpc>
                <a:spcPct val="105000"/>
              </a:lnSpc>
              <a:spcBef>
                <a:spcPts val="600"/>
              </a:spcBef>
              <a:buFont typeface="Wingdings" panose="05000000000000000000" pitchFamily="2" charset="2"/>
              <a:buChar char="§"/>
            </a:pPr>
            <a:r>
              <a:rPr lang="en-US" dirty="0"/>
              <a:t>Startup Week</a:t>
            </a:r>
          </a:p>
          <a:p>
            <a:pPr lvl="1">
              <a:lnSpc>
                <a:spcPct val="105000"/>
              </a:lnSpc>
              <a:spcBef>
                <a:spcPts val="600"/>
              </a:spcBef>
              <a:buFont typeface="Wingdings" panose="05000000000000000000" pitchFamily="2" charset="2"/>
              <a:buChar char="§"/>
            </a:pPr>
            <a:r>
              <a:rPr lang="en-US" dirty="0"/>
              <a:t>NSF I-Corps Program</a:t>
            </a:r>
          </a:p>
          <a:p>
            <a:pPr lvl="1">
              <a:lnSpc>
                <a:spcPct val="105000"/>
              </a:lnSpc>
              <a:spcBef>
                <a:spcPts val="600"/>
              </a:spcBef>
              <a:buFont typeface="Wingdings" panose="05000000000000000000" pitchFamily="2" charset="2"/>
              <a:buChar char="§"/>
            </a:pPr>
            <a:r>
              <a:rPr lang="en-US" dirty="0"/>
              <a:t>Fund for Innovation</a:t>
            </a:r>
          </a:p>
          <a:p>
            <a:pPr lvl="1">
              <a:lnSpc>
                <a:spcPct val="105000"/>
              </a:lnSpc>
              <a:spcBef>
                <a:spcPts val="600"/>
              </a:spcBef>
              <a:buFont typeface="Wingdings" panose="05000000000000000000" pitchFamily="2" charset="2"/>
              <a:buChar char="§"/>
            </a:pPr>
            <a:r>
              <a:rPr lang="en-US" dirty="0"/>
              <a:t>Venture &amp; IP Conference and more </a:t>
            </a:r>
          </a:p>
          <a:p>
            <a:pPr lvl="1">
              <a:lnSpc>
                <a:spcPct val="105000"/>
              </a:lnSpc>
              <a:spcBef>
                <a:spcPts val="600"/>
              </a:spcBef>
            </a:pPr>
            <a:endParaRPr lang="en-US" dirty="0"/>
          </a:p>
          <a:p>
            <a:pPr>
              <a:lnSpc>
                <a:spcPct val="105000"/>
              </a:lnSpc>
              <a:spcBef>
                <a:spcPts val="600"/>
              </a:spcBef>
            </a:pPr>
            <a:endParaRPr lang="en-US" sz="2400" dirty="0"/>
          </a:p>
        </p:txBody>
      </p:sp>
      <p:pic>
        <p:nvPicPr>
          <p:cNvPr id="4" name="Picture 2" descr="https://www.research.psu.edu/sites/default/files/styles/staff_directory_pages/public/James%20Delattre.jpg?itok=J7QkB5PH">
            <a:extLst>
              <a:ext uri="{FF2B5EF4-FFF2-40B4-BE49-F238E27FC236}">
                <a16:creationId xmlns:a16="http://schemas.microsoft.com/office/drawing/2014/main" id="{311C33F2-60E2-4D1B-AEFF-4A4FA893690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0329549" y="442302"/>
            <a:ext cx="1535880" cy="1810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2BE42EB3-495E-47BF-9ECA-B5D0422BF02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17090" y="1475916"/>
            <a:ext cx="4101444" cy="4437204"/>
          </a:xfrm>
          <a:prstGeom prst="rect">
            <a:avLst/>
          </a:prstGeom>
        </p:spPr>
      </p:pic>
    </p:spTree>
    <p:extLst>
      <p:ext uri="{BB962C8B-B14F-4D97-AF65-F5344CB8AC3E}">
        <p14:creationId xmlns:p14="http://schemas.microsoft.com/office/powerpoint/2010/main" val="697487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B7463-DD96-41A9-ADA8-3EB806C4A3D3}"/>
              </a:ext>
            </a:extLst>
          </p:cNvPr>
          <p:cNvSpPr>
            <a:spLocks noGrp="1"/>
          </p:cNvSpPr>
          <p:nvPr>
            <p:ph type="title"/>
          </p:nvPr>
        </p:nvSpPr>
        <p:spPr>
          <a:xfrm>
            <a:off x="317090" y="279480"/>
            <a:ext cx="10515600" cy="939720"/>
          </a:xfrm>
        </p:spPr>
        <p:txBody>
          <a:bodyPr>
            <a:noAutofit/>
          </a:bodyPr>
          <a:lstStyle/>
          <a:p>
            <a:pPr>
              <a:lnSpc>
                <a:spcPct val="105000"/>
              </a:lnSpc>
            </a:pPr>
            <a:r>
              <a:rPr lang="en-US" dirty="0"/>
              <a:t>Ben Franklin Technology Partners </a:t>
            </a:r>
            <a:br>
              <a:rPr lang="en-US" dirty="0"/>
            </a:br>
            <a:r>
              <a:rPr lang="en-US" dirty="0"/>
              <a:t>of Central and Northern PA</a:t>
            </a:r>
          </a:p>
        </p:txBody>
      </p:sp>
      <p:sp>
        <p:nvSpPr>
          <p:cNvPr id="3" name="Text Placeholder 2">
            <a:extLst>
              <a:ext uri="{FF2B5EF4-FFF2-40B4-BE49-F238E27FC236}">
                <a16:creationId xmlns:a16="http://schemas.microsoft.com/office/drawing/2014/main" id="{D8C1B662-AD84-4846-98A7-06E0AD5C72C3}"/>
              </a:ext>
            </a:extLst>
          </p:cNvPr>
          <p:cNvSpPr>
            <a:spLocks noGrp="1"/>
          </p:cNvSpPr>
          <p:nvPr>
            <p:ph type="body" sz="quarter" idx="12"/>
          </p:nvPr>
        </p:nvSpPr>
        <p:spPr>
          <a:xfrm>
            <a:off x="5925488" y="1219200"/>
            <a:ext cx="6266512" cy="4604604"/>
          </a:xfrm>
        </p:spPr>
        <p:txBody>
          <a:bodyPr>
            <a:noAutofit/>
          </a:bodyPr>
          <a:lstStyle/>
          <a:p>
            <a:pPr>
              <a:lnSpc>
                <a:spcPct val="150000"/>
              </a:lnSpc>
            </a:pPr>
            <a:r>
              <a:rPr lang="en-US" sz="2400" b="1" dirty="0"/>
              <a:t>Leadership: Steve Brawley,</a:t>
            </a:r>
            <a:br>
              <a:rPr lang="en-US" sz="2400" b="1" dirty="0"/>
            </a:br>
            <a:r>
              <a:rPr lang="en-US" sz="2400" b="1" dirty="0"/>
              <a:t>President and CEO</a:t>
            </a:r>
            <a:br>
              <a:rPr lang="en-US" sz="2400" b="1" dirty="0"/>
            </a:br>
            <a:endParaRPr lang="en-US" sz="2400" b="1" dirty="0"/>
          </a:p>
          <a:p>
            <a:pPr>
              <a:lnSpc>
                <a:spcPct val="150000"/>
              </a:lnSpc>
            </a:pPr>
            <a:r>
              <a:rPr lang="en-US" sz="2400" dirty="0"/>
              <a:t>Invests in tech-based startups </a:t>
            </a:r>
            <a:br>
              <a:rPr lang="en-US" sz="2400" dirty="0"/>
            </a:br>
            <a:r>
              <a:rPr lang="en-US" sz="2400" dirty="0"/>
              <a:t>in 32 counties in PA</a:t>
            </a:r>
          </a:p>
          <a:p>
            <a:pPr marL="0" indent="0">
              <a:lnSpc>
                <a:spcPct val="150000"/>
              </a:lnSpc>
              <a:buNone/>
            </a:pPr>
            <a:r>
              <a:rPr lang="en-US" sz="3200" u="sng" dirty="0">
                <a:solidFill>
                  <a:srgbClr val="33CAFF"/>
                </a:solidFill>
                <a:latin typeface="+mj-lt"/>
              </a:rPr>
              <a:t>cnp.benfranklin.org</a:t>
            </a:r>
            <a:endParaRPr lang="en-US" dirty="0"/>
          </a:p>
          <a:p>
            <a:pPr>
              <a:lnSpc>
                <a:spcPct val="150000"/>
              </a:lnSpc>
            </a:pPr>
            <a:endParaRPr lang="en-US" sz="2400" dirty="0"/>
          </a:p>
        </p:txBody>
      </p:sp>
      <p:pic>
        <p:nvPicPr>
          <p:cNvPr id="5" name="Picture 4">
            <a:extLst>
              <a:ext uri="{FF2B5EF4-FFF2-40B4-BE49-F238E27FC236}">
                <a16:creationId xmlns:a16="http://schemas.microsoft.com/office/drawing/2014/main" id="{5B0C4C12-D93A-4A26-8737-74858C6173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25172" y="338058"/>
            <a:ext cx="1749738" cy="21076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9D0E2D7C-BF71-448A-9E9D-DCCDEF895E5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4759" y="1998772"/>
            <a:ext cx="5593639" cy="3045460"/>
          </a:xfrm>
          <a:prstGeom prst="rect">
            <a:avLst/>
          </a:prstGeom>
        </p:spPr>
      </p:pic>
    </p:spTree>
    <p:extLst>
      <p:ext uri="{BB962C8B-B14F-4D97-AF65-F5344CB8AC3E}">
        <p14:creationId xmlns:p14="http://schemas.microsoft.com/office/powerpoint/2010/main" val="3396093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5CF22D-FF9C-4AA6-896F-7E91CCA29813}"/>
              </a:ext>
            </a:extLst>
          </p:cNvPr>
          <p:cNvSpPr/>
          <p:nvPr/>
        </p:nvSpPr>
        <p:spPr>
          <a:xfrm>
            <a:off x="4337536" y="260945"/>
            <a:ext cx="5861539" cy="404446"/>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21FAC8D-0F6F-4426-81AC-C53DF88FE55C}"/>
              </a:ext>
            </a:extLst>
          </p:cNvPr>
          <p:cNvSpPr>
            <a:spLocks noGrp="1"/>
          </p:cNvSpPr>
          <p:nvPr>
            <p:ph type="title"/>
          </p:nvPr>
        </p:nvSpPr>
        <p:spPr>
          <a:xfrm>
            <a:off x="357553" y="788914"/>
            <a:ext cx="10515600" cy="1883948"/>
          </a:xfrm>
        </p:spPr>
        <p:txBody>
          <a:bodyPr>
            <a:normAutofit/>
          </a:bodyPr>
          <a:lstStyle/>
          <a:p>
            <a:r>
              <a:rPr lang="en-US" dirty="0"/>
              <a:t>More</a:t>
            </a:r>
            <a:br>
              <a:rPr lang="en-US" dirty="0"/>
            </a:br>
            <a:r>
              <a:rPr lang="en-US" dirty="0"/>
              <a:t>Resources</a:t>
            </a:r>
          </a:p>
        </p:txBody>
      </p:sp>
      <p:sp>
        <p:nvSpPr>
          <p:cNvPr id="10" name="Rectangle 9">
            <a:extLst>
              <a:ext uri="{FF2B5EF4-FFF2-40B4-BE49-F238E27FC236}">
                <a16:creationId xmlns:a16="http://schemas.microsoft.com/office/drawing/2014/main" id="{4D328D66-149D-4DBA-A802-BFEEC8C7F52E}"/>
              </a:ext>
            </a:extLst>
          </p:cNvPr>
          <p:cNvSpPr/>
          <p:nvPr/>
        </p:nvSpPr>
        <p:spPr>
          <a:xfrm>
            <a:off x="4337536" y="1752922"/>
            <a:ext cx="5861539" cy="404446"/>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8486216-BD40-4FB5-BD52-F124130ED43E}"/>
              </a:ext>
            </a:extLst>
          </p:cNvPr>
          <p:cNvSpPr/>
          <p:nvPr/>
        </p:nvSpPr>
        <p:spPr>
          <a:xfrm>
            <a:off x="4337536" y="3252825"/>
            <a:ext cx="5861539" cy="404446"/>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C3021A4-1B0D-497C-8EF4-B93FC734B1DA}"/>
              </a:ext>
            </a:extLst>
          </p:cNvPr>
          <p:cNvSpPr/>
          <p:nvPr/>
        </p:nvSpPr>
        <p:spPr>
          <a:xfrm>
            <a:off x="4337536" y="4768197"/>
            <a:ext cx="5861539" cy="404446"/>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2F45C7FB-9FAF-4E87-B7F5-87489CCFA902}"/>
              </a:ext>
            </a:extLst>
          </p:cNvPr>
          <p:cNvSpPr txBox="1">
            <a:spLocks/>
          </p:cNvSpPr>
          <p:nvPr/>
        </p:nvSpPr>
        <p:spPr>
          <a:xfrm>
            <a:off x="4548554" y="216877"/>
            <a:ext cx="8299936" cy="64242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00" dirty="0">
                <a:solidFill>
                  <a:schemeClr val="bg1"/>
                </a:solidFill>
                <a:latin typeface="+mj-lt"/>
                <a:ea typeface="+mj-ea"/>
                <a:cs typeface="+mj-cs"/>
              </a:rPr>
              <a:t>Find Research</a:t>
            </a:r>
          </a:p>
          <a:p>
            <a:pPr>
              <a:lnSpc>
                <a:spcPct val="150000"/>
              </a:lnSpc>
            </a:pPr>
            <a:r>
              <a:rPr lang="en-US" sz="1800" dirty="0">
                <a:solidFill>
                  <a:schemeClr val="bg1"/>
                </a:solidFill>
              </a:rPr>
              <a:t>A searchable database of PSU researchers and papers:</a:t>
            </a:r>
            <a:br>
              <a:rPr lang="en-US" sz="1800" dirty="0">
                <a:solidFill>
                  <a:schemeClr val="bg1"/>
                </a:solidFill>
              </a:rPr>
            </a:br>
            <a:r>
              <a:rPr lang="en-US" sz="1800" u="sng" dirty="0">
                <a:solidFill>
                  <a:srgbClr val="33CAFF"/>
                </a:solidFill>
              </a:rPr>
              <a:t>Pure.psu.edu </a:t>
            </a:r>
            <a:endParaRPr lang="en-US" sz="1800" dirty="0">
              <a:solidFill>
                <a:schemeClr val="bg1"/>
              </a:solidFill>
            </a:endParaRPr>
          </a:p>
          <a:p>
            <a:pPr marL="0" indent="0">
              <a:lnSpc>
                <a:spcPct val="150000"/>
              </a:lnSpc>
              <a:buNone/>
            </a:pPr>
            <a:r>
              <a:rPr lang="en-US" sz="1800" dirty="0">
                <a:solidFill>
                  <a:schemeClr val="bg1"/>
                </a:solidFill>
                <a:latin typeface="+mj-lt"/>
                <a:ea typeface="+mj-ea"/>
                <a:cs typeface="+mj-cs"/>
              </a:rPr>
              <a:t>Find Computing/Data Resources</a:t>
            </a:r>
          </a:p>
          <a:p>
            <a:pPr>
              <a:lnSpc>
                <a:spcPct val="150000"/>
              </a:lnSpc>
            </a:pPr>
            <a:r>
              <a:rPr lang="en-US" sz="1800" dirty="0">
                <a:solidFill>
                  <a:schemeClr val="bg1"/>
                </a:solidFill>
              </a:rPr>
              <a:t>Find networking services, tools, data sources and more.</a:t>
            </a:r>
            <a:br>
              <a:rPr lang="en-US" sz="1800" dirty="0">
                <a:solidFill>
                  <a:schemeClr val="bg1"/>
                </a:solidFill>
              </a:rPr>
            </a:br>
            <a:r>
              <a:rPr lang="en-US" sz="1800" u="sng" dirty="0">
                <a:solidFill>
                  <a:srgbClr val="33CAFF"/>
                </a:solidFill>
              </a:rPr>
              <a:t>ResearchData.psu.edu </a:t>
            </a:r>
            <a:endParaRPr lang="en-US" sz="1800" dirty="0">
              <a:solidFill>
                <a:schemeClr val="bg1"/>
              </a:solidFill>
            </a:endParaRPr>
          </a:p>
          <a:p>
            <a:pPr marL="0" indent="0">
              <a:lnSpc>
                <a:spcPct val="150000"/>
              </a:lnSpc>
              <a:buNone/>
            </a:pPr>
            <a:r>
              <a:rPr lang="en-US" sz="1800" dirty="0">
                <a:solidFill>
                  <a:schemeClr val="bg1"/>
                </a:solidFill>
                <a:latin typeface="+mj-lt"/>
                <a:ea typeface="+mj-ea"/>
                <a:cs typeface="+mj-cs"/>
              </a:rPr>
              <a:t>Find Funding</a:t>
            </a:r>
          </a:p>
          <a:p>
            <a:pPr>
              <a:lnSpc>
                <a:spcPct val="150000"/>
              </a:lnSpc>
            </a:pPr>
            <a:r>
              <a:rPr lang="en-US" sz="1800" dirty="0">
                <a:solidFill>
                  <a:schemeClr val="bg1"/>
                </a:solidFill>
              </a:rPr>
              <a:t>Links to internal and external funding resources</a:t>
            </a:r>
            <a:br>
              <a:rPr lang="en-US" sz="1800" dirty="0">
                <a:solidFill>
                  <a:schemeClr val="bg1"/>
                </a:solidFill>
              </a:rPr>
            </a:br>
            <a:r>
              <a:rPr lang="en-US" sz="1800" u="sng" dirty="0">
                <a:solidFill>
                  <a:srgbClr val="33CAFF"/>
                </a:solidFill>
              </a:rPr>
              <a:t>Funding.psu.edu </a:t>
            </a:r>
            <a:endParaRPr lang="en-US" sz="1800" dirty="0">
              <a:solidFill>
                <a:schemeClr val="bg1"/>
              </a:solidFill>
            </a:endParaRPr>
          </a:p>
          <a:p>
            <a:pPr marL="0" indent="0">
              <a:lnSpc>
                <a:spcPct val="150000"/>
              </a:lnSpc>
              <a:buNone/>
            </a:pPr>
            <a:r>
              <a:rPr lang="en-US" sz="1800" dirty="0">
                <a:solidFill>
                  <a:schemeClr val="bg1"/>
                </a:solidFill>
                <a:latin typeface="+mj-lt"/>
                <a:ea typeface="+mj-ea"/>
                <a:cs typeface="+mj-cs"/>
              </a:rPr>
              <a:t>Find Instrumentation </a:t>
            </a:r>
          </a:p>
          <a:p>
            <a:pPr>
              <a:lnSpc>
                <a:spcPct val="150000"/>
              </a:lnSpc>
            </a:pPr>
            <a:r>
              <a:rPr lang="en-US" sz="1800" dirty="0">
                <a:solidFill>
                  <a:schemeClr val="bg1"/>
                </a:solidFill>
              </a:rPr>
              <a:t>Penn State’s shared core facilities</a:t>
            </a:r>
            <a:br>
              <a:rPr lang="en-US" sz="1800" dirty="0">
                <a:solidFill>
                  <a:schemeClr val="bg1"/>
                </a:solidFill>
              </a:rPr>
            </a:br>
            <a:r>
              <a:rPr lang="en-US" sz="1800" u="sng" dirty="0">
                <a:solidFill>
                  <a:srgbClr val="33CAFF"/>
                </a:solidFill>
              </a:rPr>
              <a:t>Capabilities.psu.edu </a:t>
            </a:r>
          </a:p>
          <a:p>
            <a:pPr>
              <a:lnSpc>
                <a:spcPct val="150000"/>
              </a:lnSpc>
            </a:pPr>
            <a:endParaRPr lang="en-US" sz="1800" dirty="0">
              <a:solidFill>
                <a:schemeClr val="bg1"/>
              </a:solidFill>
            </a:endParaRPr>
          </a:p>
        </p:txBody>
      </p:sp>
    </p:spTree>
    <p:extLst>
      <p:ext uri="{BB962C8B-B14F-4D97-AF65-F5344CB8AC3E}">
        <p14:creationId xmlns:p14="http://schemas.microsoft.com/office/powerpoint/2010/main" val="24339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A7207-0907-4515-A1BE-E2729C29653B}"/>
              </a:ext>
            </a:extLst>
          </p:cNvPr>
          <p:cNvSpPr>
            <a:spLocks noGrp="1"/>
          </p:cNvSpPr>
          <p:nvPr>
            <p:ph type="title"/>
          </p:nvPr>
        </p:nvSpPr>
        <p:spPr>
          <a:xfrm>
            <a:off x="469711" y="477079"/>
            <a:ext cx="10515600" cy="620202"/>
          </a:xfrm>
        </p:spPr>
        <p:txBody>
          <a:bodyPr/>
          <a:lstStyle/>
          <a:p>
            <a:r>
              <a:rPr lang="en-US" dirty="0"/>
              <a:t>COVID-19 and Research Activity </a:t>
            </a:r>
          </a:p>
        </p:txBody>
      </p:sp>
      <p:sp>
        <p:nvSpPr>
          <p:cNvPr id="3" name="Text Placeholder 2">
            <a:extLst>
              <a:ext uri="{FF2B5EF4-FFF2-40B4-BE49-F238E27FC236}">
                <a16:creationId xmlns:a16="http://schemas.microsoft.com/office/drawing/2014/main" id="{DFF39D17-A6D9-42E6-9D69-B0EE77B2082C}"/>
              </a:ext>
            </a:extLst>
          </p:cNvPr>
          <p:cNvSpPr>
            <a:spLocks noGrp="1"/>
          </p:cNvSpPr>
          <p:nvPr>
            <p:ph type="body" sz="quarter" idx="12"/>
          </p:nvPr>
        </p:nvSpPr>
        <p:spPr>
          <a:xfrm>
            <a:off x="480137" y="1294547"/>
            <a:ext cx="7478027" cy="4341362"/>
          </a:xfrm>
        </p:spPr>
        <p:txBody>
          <a:bodyPr>
            <a:normAutofit fontScale="85000" lnSpcReduction="20000"/>
          </a:bodyPr>
          <a:lstStyle/>
          <a:p>
            <a:pPr>
              <a:lnSpc>
                <a:spcPct val="150000"/>
              </a:lnSpc>
            </a:pPr>
            <a:r>
              <a:rPr lang="en-US" b="1" u="sng" dirty="0"/>
              <a:t>Your dean or institute director is your primary source </a:t>
            </a:r>
            <a:r>
              <a:rPr lang="en-US" dirty="0"/>
              <a:t>for guidance on conducting research amid COVID-19:</a:t>
            </a:r>
          </a:p>
          <a:p>
            <a:pPr lvl="1">
              <a:lnSpc>
                <a:spcPct val="150000"/>
              </a:lnSpc>
              <a:buFont typeface="Wingdings" panose="05000000000000000000" pitchFamily="2" charset="2"/>
              <a:buChar char="§"/>
            </a:pPr>
            <a:r>
              <a:rPr lang="en-US" dirty="0"/>
              <a:t>Each unit has research ramp-up and ramp-down plans that take into account unique and current circumstances for each unit, lab or campus location.</a:t>
            </a:r>
            <a:br>
              <a:rPr lang="en-US" dirty="0"/>
            </a:br>
            <a:endParaRPr lang="en-US" dirty="0"/>
          </a:p>
          <a:p>
            <a:pPr>
              <a:lnSpc>
                <a:spcPct val="150000"/>
              </a:lnSpc>
            </a:pPr>
            <a:r>
              <a:rPr lang="en-US" dirty="0"/>
              <a:t>The </a:t>
            </a:r>
            <a:r>
              <a:rPr lang="en-US" u="sng" dirty="0">
                <a:solidFill>
                  <a:srgbClr val="33CAFF"/>
                </a:solidFill>
              </a:rPr>
              <a:t>Research.psu.edu </a:t>
            </a:r>
            <a:r>
              <a:rPr lang="en-US" dirty="0"/>
              <a:t>website will have a link on its homepage directing you to information about COVID-19 and research activities.</a:t>
            </a:r>
          </a:p>
        </p:txBody>
      </p:sp>
      <p:pic>
        <p:nvPicPr>
          <p:cNvPr id="5" name="Picture 4">
            <a:extLst>
              <a:ext uri="{FF2B5EF4-FFF2-40B4-BE49-F238E27FC236}">
                <a16:creationId xmlns:a16="http://schemas.microsoft.com/office/drawing/2014/main" id="{9EE32349-BDA5-4715-8CE6-43D0025A70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7221" y="-1778512"/>
            <a:ext cx="8359319" cy="8359319"/>
          </a:xfrm>
          <a:prstGeom prst="rect">
            <a:avLst/>
          </a:prstGeom>
        </p:spPr>
      </p:pic>
    </p:spTree>
    <p:extLst>
      <p:ext uri="{BB962C8B-B14F-4D97-AF65-F5344CB8AC3E}">
        <p14:creationId xmlns:p14="http://schemas.microsoft.com/office/powerpoint/2010/main" val="2673639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7332D29-F1C0-4763-84ED-ACBCA5F12150}"/>
              </a:ext>
            </a:extLst>
          </p:cNvPr>
          <p:cNvSpPr/>
          <p:nvPr/>
        </p:nvSpPr>
        <p:spPr>
          <a:xfrm>
            <a:off x="4664279" y="1068636"/>
            <a:ext cx="7399090" cy="4740431"/>
          </a:xfrm>
          <a:prstGeom prst="roundRect">
            <a:avLst>
              <a:gd name="adj" fmla="val 6127"/>
            </a:avLst>
          </a:prstGeom>
          <a:solidFill>
            <a:srgbClr val="041E4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5026DB3F-F0B8-488E-BD0E-33FF927E9F66}"/>
              </a:ext>
            </a:extLst>
          </p:cNvPr>
          <p:cNvSpPr txBox="1">
            <a:spLocks/>
          </p:cNvSpPr>
          <p:nvPr/>
        </p:nvSpPr>
        <p:spPr>
          <a:xfrm>
            <a:off x="8521003" y="5888305"/>
            <a:ext cx="3878664" cy="2897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6000"/>
              </a:lnSpc>
              <a:spcBef>
                <a:spcPts val="6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white"/>
                </a:solidFill>
                <a:effectLst/>
                <a:uLnTx/>
                <a:uFillTx/>
                <a:latin typeface="Franklin Gothic Book" panose="020B0503020102020204"/>
                <a:ea typeface="+mn-ea"/>
                <a:cs typeface="+mn-cs"/>
              </a:rPr>
              <a:t>Source: NSF Higher Ed R&amp;D Survey FY2018, released Nov 2019</a:t>
            </a:r>
          </a:p>
        </p:txBody>
      </p:sp>
      <p:sp>
        <p:nvSpPr>
          <p:cNvPr id="9" name="Text Placeholder 2">
            <a:extLst>
              <a:ext uri="{FF2B5EF4-FFF2-40B4-BE49-F238E27FC236}">
                <a16:creationId xmlns:a16="http://schemas.microsoft.com/office/drawing/2014/main" id="{3D8B2F80-8B13-4380-9953-76AD8DF3A9F4}"/>
              </a:ext>
            </a:extLst>
          </p:cNvPr>
          <p:cNvSpPr txBox="1">
            <a:spLocks/>
          </p:cNvSpPr>
          <p:nvPr/>
        </p:nvSpPr>
        <p:spPr>
          <a:xfrm>
            <a:off x="341539" y="1244907"/>
            <a:ext cx="4420629" cy="510017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600"/>
              </a:spcBef>
              <a:defRPr/>
            </a:pPr>
            <a:r>
              <a:rPr kumimoji="0" lang="en-US" sz="2400" b="0" i="0" u="none" strike="noStrike" kern="1200" cap="none" spc="0" normalizeH="0" baseline="0" noProof="0" dirty="0">
                <a:ln>
                  <a:noFill/>
                </a:ln>
                <a:solidFill>
                  <a:prstClr val="white"/>
                </a:solidFill>
                <a:effectLst/>
                <a:uLnTx/>
                <a:uFillTx/>
                <a:latin typeface="Franklin Gothic Book" panose="020B0503020102020204"/>
                <a:ea typeface="+mn-ea"/>
                <a:cs typeface="+mn-cs"/>
              </a:rPr>
              <a:t>Penn State has 18 research fields ranked in the top 10</a:t>
            </a:r>
          </a:p>
          <a:p>
            <a:pPr>
              <a:lnSpc>
                <a:spcPct val="150000"/>
              </a:lnSpc>
              <a:spcBef>
                <a:spcPts val="600"/>
              </a:spcBef>
              <a:defRPr/>
            </a:pPr>
            <a:r>
              <a:rPr lang="en-US" sz="2400" dirty="0">
                <a:solidFill>
                  <a:prstClr val="white"/>
                </a:solidFill>
                <a:latin typeface="Franklin Gothic Book" panose="020B0503020102020204"/>
              </a:rPr>
              <a:t>This is more than any other university</a:t>
            </a:r>
            <a:endParaRPr kumimoji="0" lang="en-US" sz="24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a:p>
            <a:pPr>
              <a:lnSpc>
                <a:spcPct val="150000"/>
              </a:lnSpc>
              <a:spcBef>
                <a:spcPts val="600"/>
              </a:spcBef>
              <a:defRPr/>
            </a:pPr>
            <a:r>
              <a:rPr lang="en-US" sz="2400" dirty="0">
                <a:solidFill>
                  <a:prstClr val="white"/>
                </a:solidFill>
                <a:latin typeface="Franklin Gothic Book" panose="020B0503020102020204"/>
              </a:rPr>
              <a:t>Testament to our </a:t>
            </a:r>
          </a:p>
          <a:p>
            <a:pPr lvl="1">
              <a:lnSpc>
                <a:spcPct val="150000"/>
              </a:lnSpc>
              <a:spcBef>
                <a:spcPts val="600"/>
              </a:spcBef>
              <a:buFont typeface="Franklin Gothic Book" panose="020B0503020102020204" pitchFamily="34" charset="0"/>
              <a:buChar char="−"/>
              <a:defRPr/>
            </a:pPr>
            <a:r>
              <a:rPr kumimoji="0" lang="en-US" sz="2200" b="0" i="0" u="none" strike="noStrike" kern="1200" cap="none" spc="0" normalizeH="0" baseline="0" noProof="0" dirty="0">
                <a:ln>
                  <a:noFill/>
                </a:ln>
                <a:solidFill>
                  <a:prstClr val="white"/>
                </a:solidFill>
                <a:effectLst/>
                <a:uLnTx/>
                <a:uFillTx/>
                <a:latin typeface="Franklin Gothic Book" panose="020B0503020102020204"/>
                <a:ea typeface="+mn-ea"/>
                <a:cs typeface="+mn-cs"/>
              </a:rPr>
              <a:t>Excellence</a:t>
            </a:r>
          </a:p>
          <a:p>
            <a:pPr lvl="1">
              <a:lnSpc>
                <a:spcPct val="150000"/>
              </a:lnSpc>
              <a:spcBef>
                <a:spcPts val="600"/>
              </a:spcBef>
              <a:buFont typeface="Franklin Gothic Book" panose="020B0503020102020204" pitchFamily="34" charset="0"/>
              <a:buChar char="−"/>
              <a:defRPr/>
            </a:pPr>
            <a:r>
              <a:rPr lang="en-US" sz="2200" dirty="0">
                <a:solidFill>
                  <a:prstClr val="white"/>
                </a:solidFill>
                <a:latin typeface="Franklin Gothic Book" panose="020B0503020102020204"/>
              </a:rPr>
              <a:t>Breadth</a:t>
            </a:r>
          </a:p>
          <a:p>
            <a:pPr lvl="1">
              <a:lnSpc>
                <a:spcPct val="150000"/>
              </a:lnSpc>
              <a:spcBef>
                <a:spcPts val="600"/>
              </a:spcBef>
              <a:buFont typeface="Franklin Gothic Book" panose="020B0503020102020204" pitchFamily="34" charset="0"/>
              <a:buChar char="−"/>
              <a:defRPr/>
            </a:pPr>
            <a:r>
              <a:rPr kumimoji="0" lang="en-US" sz="2200" b="0" i="0" u="none" strike="noStrike" kern="1200" cap="none" spc="0" normalizeH="0" baseline="0" noProof="0" dirty="0">
                <a:ln>
                  <a:noFill/>
                </a:ln>
                <a:solidFill>
                  <a:prstClr val="white"/>
                </a:solidFill>
                <a:effectLst/>
                <a:uLnTx/>
                <a:uFillTx/>
                <a:latin typeface="Franklin Gothic Book" panose="020B0503020102020204"/>
                <a:ea typeface="+mn-ea"/>
                <a:cs typeface="+mn-cs"/>
              </a:rPr>
              <a:t>Depth</a:t>
            </a:r>
          </a:p>
        </p:txBody>
      </p:sp>
      <p:sp>
        <p:nvSpPr>
          <p:cNvPr id="2" name="Rectangle 1">
            <a:extLst>
              <a:ext uri="{FF2B5EF4-FFF2-40B4-BE49-F238E27FC236}">
                <a16:creationId xmlns:a16="http://schemas.microsoft.com/office/drawing/2014/main" id="{12F456BD-8E0B-4961-92A9-2275D31ED3F3}"/>
              </a:ext>
            </a:extLst>
          </p:cNvPr>
          <p:cNvSpPr/>
          <p:nvPr/>
        </p:nvSpPr>
        <p:spPr>
          <a:xfrm>
            <a:off x="4799902" y="1166842"/>
            <a:ext cx="4088819" cy="4524315"/>
          </a:xfrm>
          <a:prstGeom prst="rect">
            <a:avLst/>
          </a:prstGeom>
        </p:spPr>
        <p:txBody>
          <a:bodyPr wrap="square">
            <a:spAutoFit/>
          </a:bodyPr>
          <a:lstStyle/>
          <a:p>
            <a:r>
              <a:rPr lang="en-US" sz="1600" dirty="0">
                <a:solidFill>
                  <a:schemeClr val="bg1"/>
                </a:solidFill>
              </a:rPr>
              <a:t>#1 	Materials Science</a:t>
            </a:r>
          </a:p>
          <a:p>
            <a:r>
              <a:rPr lang="en-US" sz="1600" dirty="0">
                <a:solidFill>
                  <a:schemeClr val="bg1"/>
                </a:solidFill>
              </a:rPr>
              <a:t>#2 	Materials Engineering </a:t>
            </a:r>
          </a:p>
          <a:p>
            <a:r>
              <a:rPr lang="en-US" sz="1600" dirty="0">
                <a:solidFill>
                  <a:schemeClr val="bg1"/>
                </a:solidFill>
              </a:rPr>
              <a:t>	Mechanical Engineering</a:t>
            </a:r>
            <a:br>
              <a:rPr lang="en-US" sz="1600" dirty="0">
                <a:solidFill>
                  <a:schemeClr val="bg1"/>
                </a:solidFill>
              </a:rPr>
            </a:br>
            <a:endParaRPr lang="en-US" sz="1600" dirty="0">
              <a:solidFill>
                <a:schemeClr val="bg1"/>
              </a:solidFill>
            </a:endParaRPr>
          </a:p>
          <a:p>
            <a:r>
              <a:rPr lang="en-US" sz="1600" dirty="0">
                <a:solidFill>
                  <a:schemeClr val="bg1"/>
                </a:solidFill>
              </a:rPr>
              <a:t>#3	Psychology</a:t>
            </a:r>
          </a:p>
          <a:p>
            <a:r>
              <a:rPr lang="en-US" sz="1600" dirty="0">
                <a:solidFill>
                  <a:schemeClr val="bg1"/>
                </a:solidFill>
              </a:rPr>
              <a:t>#4	Sociology </a:t>
            </a:r>
          </a:p>
          <a:p>
            <a:r>
              <a:rPr lang="en-US" sz="1600" dirty="0">
                <a:solidFill>
                  <a:schemeClr val="bg1"/>
                </a:solidFill>
              </a:rPr>
              <a:t>	Electrical Engineering</a:t>
            </a:r>
            <a:br>
              <a:rPr lang="en-US" sz="1600" dirty="0">
                <a:solidFill>
                  <a:schemeClr val="bg1"/>
                </a:solidFill>
              </a:rPr>
            </a:br>
            <a:endParaRPr lang="en-US" sz="1600" dirty="0">
              <a:solidFill>
                <a:schemeClr val="bg1"/>
              </a:solidFill>
            </a:endParaRPr>
          </a:p>
          <a:p>
            <a:r>
              <a:rPr lang="en-US" sz="1600" dirty="0">
                <a:solidFill>
                  <a:schemeClr val="bg1"/>
                </a:solidFill>
              </a:rPr>
              <a:t>#5-10 	Industrial Engineering 	Manufacturing Engineering</a:t>
            </a:r>
          </a:p>
          <a:p>
            <a:r>
              <a:rPr lang="en-US" sz="1600" dirty="0">
                <a:solidFill>
                  <a:schemeClr val="bg1"/>
                </a:solidFill>
              </a:rPr>
              <a:t>	Mathematics</a:t>
            </a:r>
          </a:p>
          <a:p>
            <a:r>
              <a:rPr lang="en-US" sz="1600" dirty="0">
                <a:solidFill>
                  <a:schemeClr val="bg1"/>
                </a:solidFill>
              </a:rPr>
              <a:t>	Computer &amp; Information Sciences </a:t>
            </a:r>
          </a:p>
          <a:p>
            <a:r>
              <a:rPr lang="en-US" sz="1600" dirty="0">
                <a:solidFill>
                  <a:schemeClr val="bg1"/>
                </a:solidFill>
              </a:rPr>
              <a:t>	Geological &amp; Earth Sciences</a:t>
            </a:r>
          </a:p>
          <a:p>
            <a:r>
              <a:rPr lang="en-US" sz="1600" dirty="0">
                <a:solidFill>
                  <a:schemeClr val="bg1"/>
                </a:solidFill>
              </a:rPr>
              <a:t>	Agricultural Sciences</a:t>
            </a:r>
          </a:p>
          <a:p>
            <a:r>
              <a:rPr lang="en-US" sz="1600" dirty="0">
                <a:solidFill>
                  <a:schemeClr val="bg1"/>
                </a:solidFill>
              </a:rPr>
              <a:t>	Chemical Engineering</a:t>
            </a:r>
          </a:p>
          <a:p>
            <a:r>
              <a:rPr lang="en-US" sz="1600" dirty="0">
                <a:solidFill>
                  <a:schemeClr val="bg1"/>
                </a:solidFill>
              </a:rPr>
              <a:t>	Physical Sciences</a:t>
            </a:r>
          </a:p>
          <a:p>
            <a:r>
              <a:rPr lang="en-US" sz="1600" dirty="0">
                <a:solidFill>
                  <a:schemeClr val="bg1"/>
                </a:solidFill>
              </a:rPr>
              <a:t>	Aerospace, Aeronautical &amp; 	Astronautical Engineering</a:t>
            </a:r>
          </a:p>
        </p:txBody>
      </p:sp>
      <p:sp>
        <p:nvSpPr>
          <p:cNvPr id="10" name="Text Placeholder 2">
            <a:extLst>
              <a:ext uri="{FF2B5EF4-FFF2-40B4-BE49-F238E27FC236}">
                <a16:creationId xmlns:a16="http://schemas.microsoft.com/office/drawing/2014/main" id="{65472242-E262-473C-A2CF-FF63FD037D54}"/>
              </a:ext>
            </a:extLst>
          </p:cNvPr>
          <p:cNvSpPr txBox="1">
            <a:spLocks/>
          </p:cNvSpPr>
          <p:nvPr/>
        </p:nvSpPr>
        <p:spPr>
          <a:xfrm>
            <a:off x="8964188" y="1485935"/>
            <a:ext cx="3218842" cy="34639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6000"/>
              </a:lnSpc>
              <a:spcBef>
                <a:spcPts val="600"/>
              </a:spcBef>
              <a:buNone/>
              <a:defRPr/>
            </a:pPr>
            <a:r>
              <a:rPr lang="en-US" sz="1800" b="1" dirty="0">
                <a:solidFill>
                  <a:schemeClr val="bg1"/>
                </a:solidFill>
                <a:latin typeface="Source Sans Pro" panose="020B0503030403020204" pitchFamily="34" charset="0"/>
                <a:ea typeface="Source Sans Pro" panose="020B0503030403020204" pitchFamily="34" charset="0"/>
              </a:rPr>
              <a:t>Research expenditures rankings</a:t>
            </a:r>
            <a:br>
              <a:rPr lang="en-US" sz="1800" b="1" dirty="0">
                <a:solidFill>
                  <a:schemeClr val="bg1"/>
                </a:solidFill>
                <a:latin typeface="Source Sans Pro" panose="020B0503030403020204" pitchFamily="34" charset="0"/>
                <a:ea typeface="Source Sans Pro" panose="020B0503030403020204" pitchFamily="34" charset="0"/>
              </a:rPr>
            </a:br>
            <a:endParaRPr lang="en-US" sz="1800" b="1" dirty="0">
              <a:solidFill>
                <a:schemeClr val="bg1"/>
              </a:solidFill>
              <a:latin typeface="Source Sans Pro" panose="020B0503030403020204" pitchFamily="34" charset="0"/>
              <a:ea typeface="Source Sans Pro" panose="020B0503030403020204" pitchFamily="34" charset="0"/>
            </a:endParaRPr>
          </a:p>
          <a:p>
            <a:pPr marL="0" indent="0">
              <a:lnSpc>
                <a:spcPct val="106000"/>
              </a:lnSpc>
              <a:spcBef>
                <a:spcPts val="600"/>
              </a:spcBef>
              <a:buNone/>
              <a:defRPr/>
            </a:pPr>
            <a:r>
              <a:rPr lang="en-US" sz="1600" dirty="0">
                <a:solidFill>
                  <a:schemeClr val="bg1"/>
                </a:solidFill>
              </a:rPr>
              <a:t>#21 	All universities </a:t>
            </a:r>
          </a:p>
          <a:p>
            <a:pPr marL="0" indent="0">
              <a:lnSpc>
                <a:spcPct val="106000"/>
              </a:lnSpc>
              <a:spcBef>
                <a:spcPts val="600"/>
              </a:spcBef>
              <a:buNone/>
              <a:defRPr/>
            </a:pPr>
            <a:r>
              <a:rPr lang="en-US" sz="1600" dirty="0">
                <a:solidFill>
                  <a:schemeClr val="bg1"/>
                </a:solidFill>
              </a:rPr>
              <a:t>#12	All public universities</a:t>
            </a:r>
            <a:br>
              <a:rPr lang="en-US" sz="1600" dirty="0">
                <a:solidFill>
                  <a:schemeClr val="bg1"/>
                </a:solidFill>
              </a:rPr>
            </a:br>
            <a:endParaRPr lang="en-US" sz="1600" dirty="0">
              <a:solidFill>
                <a:schemeClr val="bg1"/>
              </a:solidFill>
            </a:endParaRPr>
          </a:p>
          <a:p>
            <a:pPr marL="0" indent="0">
              <a:lnSpc>
                <a:spcPct val="106000"/>
              </a:lnSpc>
              <a:spcBef>
                <a:spcPts val="600"/>
              </a:spcBef>
              <a:buNone/>
              <a:defRPr/>
            </a:pPr>
            <a:endParaRPr lang="en-US" sz="1800" b="1" dirty="0">
              <a:solidFill>
                <a:schemeClr val="bg1"/>
              </a:solidFill>
              <a:latin typeface="Source Sans Pro" panose="020B0503030403020204" pitchFamily="34" charset="0"/>
              <a:ea typeface="Source Sans Pro" panose="020B0503030403020204" pitchFamily="34" charset="0"/>
            </a:endParaRPr>
          </a:p>
          <a:p>
            <a:pPr marL="0" indent="0">
              <a:lnSpc>
                <a:spcPct val="106000"/>
              </a:lnSpc>
              <a:spcBef>
                <a:spcPts val="600"/>
              </a:spcBef>
              <a:buNone/>
              <a:defRPr/>
            </a:pPr>
            <a:r>
              <a:rPr lang="en-US" sz="1800" b="1" dirty="0">
                <a:solidFill>
                  <a:schemeClr val="bg1"/>
                </a:solidFill>
                <a:latin typeface="Source Sans Pro" panose="020B0503030403020204" pitchFamily="34" charset="0"/>
                <a:ea typeface="Source Sans Pro" panose="020B0503030403020204" pitchFamily="34" charset="0"/>
              </a:rPr>
              <a:t>Federal agencies rankings</a:t>
            </a:r>
          </a:p>
          <a:p>
            <a:pPr marL="0" indent="0">
              <a:lnSpc>
                <a:spcPct val="106000"/>
              </a:lnSpc>
              <a:spcBef>
                <a:spcPts val="600"/>
              </a:spcBef>
              <a:buNone/>
              <a:defRPr/>
            </a:pPr>
            <a:r>
              <a:rPr lang="en-US" sz="1600" dirty="0">
                <a:solidFill>
                  <a:schemeClr val="bg1"/>
                </a:solidFill>
              </a:rPr>
              <a:t>#3	DOD</a:t>
            </a:r>
          </a:p>
          <a:p>
            <a:pPr marL="0" indent="0">
              <a:lnSpc>
                <a:spcPct val="106000"/>
              </a:lnSpc>
              <a:spcBef>
                <a:spcPts val="600"/>
              </a:spcBef>
              <a:buNone/>
              <a:defRPr/>
            </a:pPr>
            <a:r>
              <a:rPr lang="en-US" sz="1600" dirty="0">
                <a:solidFill>
                  <a:schemeClr val="bg1"/>
                </a:solidFill>
              </a:rPr>
              <a:t>#11	USDA</a:t>
            </a:r>
          </a:p>
          <a:p>
            <a:pPr marL="0" indent="0">
              <a:lnSpc>
                <a:spcPct val="106000"/>
              </a:lnSpc>
              <a:spcBef>
                <a:spcPts val="600"/>
              </a:spcBef>
              <a:buNone/>
              <a:defRPr/>
            </a:pPr>
            <a:r>
              <a:rPr lang="en-US" sz="1600" dirty="0">
                <a:solidFill>
                  <a:schemeClr val="bg1"/>
                </a:solidFill>
              </a:rPr>
              <a:t>#17	NSF</a:t>
            </a:r>
          </a:p>
          <a:p>
            <a:pPr marL="0" indent="0">
              <a:lnSpc>
                <a:spcPct val="106000"/>
              </a:lnSpc>
              <a:spcBef>
                <a:spcPts val="600"/>
              </a:spcBef>
              <a:buNone/>
              <a:defRPr/>
            </a:pPr>
            <a:r>
              <a:rPr lang="en-US" sz="1600" dirty="0">
                <a:solidFill>
                  <a:schemeClr val="bg1"/>
                </a:solidFill>
              </a:rPr>
              <a:t>#20	NASA</a:t>
            </a:r>
          </a:p>
        </p:txBody>
      </p:sp>
      <p:sp>
        <p:nvSpPr>
          <p:cNvPr id="3" name="Title 5">
            <a:extLst>
              <a:ext uri="{FF2B5EF4-FFF2-40B4-BE49-F238E27FC236}">
                <a16:creationId xmlns:a16="http://schemas.microsoft.com/office/drawing/2014/main" id="{47BF4FFF-F7A8-43AF-B433-BF40B5CD0FC3}"/>
              </a:ext>
            </a:extLst>
          </p:cNvPr>
          <p:cNvSpPr txBox="1">
            <a:spLocks/>
          </p:cNvSpPr>
          <p:nvPr/>
        </p:nvSpPr>
        <p:spPr>
          <a:xfrm>
            <a:off x="0" y="26634"/>
            <a:ext cx="11310151" cy="653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effectLst/>
                <a:uLnTx/>
                <a:uFillTx/>
                <a:ea typeface="+mj-ea"/>
                <a:cs typeface="+mj-cs"/>
              </a:rPr>
              <a:t>NSF Higher Education R&amp;D (HERD) Rankings for FY 2018</a:t>
            </a:r>
          </a:p>
        </p:txBody>
      </p:sp>
    </p:spTree>
    <p:extLst>
      <p:ext uri="{BB962C8B-B14F-4D97-AF65-F5344CB8AC3E}">
        <p14:creationId xmlns:p14="http://schemas.microsoft.com/office/powerpoint/2010/main" val="2240065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E1435-DD94-4A45-83BB-484230ADFEB9}"/>
              </a:ext>
            </a:extLst>
          </p:cNvPr>
          <p:cNvSpPr>
            <a:spLocks noGrp="1"/>
          </p:cNvSpPr>
          <p:nvPr>
            <p:ph type="title"/>
          </p:nvPr>
        </p:nvSpPr>
        <p:spPr>
          <a:xfrm>
            <a:off x="378975" y="372217"/>
            <a:ext cx="10515600" cy="620202"/>
          </a:xfrm>
        </p:spPr>
        <p:txBody>
          <a:bodyPr vert="horz" lIns="91440" tIns="45720" rIns="91440" bIns="45720" rtlCol="0" anchor="ctr">
            <a:normAutofit/>
          </a:bodyPr>
          <a:lstStyle/>
          <a:p>
            <a:r>
              <a:rPr lang="en-US" kern="1200" dirty="0">
                <a:latin typeface="+mj-lt"/>
                <a:ea typeface="+mj-ea"/>
                <a:cs typeface="+mj-cs"/>
              </a:rPr>
              <a:t>Rapid Response to COVID-19</a:t>
            </a:r>
          </a:p>
        </p:txBody>
      </p:sp>
      <p:sp>
        <p:nvSpPr>
          <p:cNvPr id="3" name="Text Placeholder 2">
            <a:extLst>
              <a:ext uri="{FF2B5EF4-FFF2-40B4-BE49-F238E27FC236}">
                <a16:creationId xmlns:a16="http://schemas.microsoft.com/office/drawing/2014/main" id="{08972913-84D8-4C6F-96E3-ABB53B3AB07F}"/>
              </a:ext>
            </a:extLst>
          </p:cNvPr>
          <p:cNvSpPr>
            <a:spLocks noGrp="1"/>
          </p:cNvSpPr>
          <p:nvPr>
            <p:ph type="body" sz="quarter" idx="12"/>
          </p:nvPr>
        </p:nvSpPr>
        <p:spPr>
          <a:xfrm>
            <a:off x="219456" y="1576456"/>
            <a:ext cx="7073710" cy="4339601"/>
          </a:xfrm>
        </p:spPr>
        <p:txBody>
          <a:bodyPr vert="horz" lIns="91440" tIns="45720" rIns="91440" bIns="45720" rtlCol="0">
            <a:normAutofit fontScale="92500"/>
          </a:bodyPr>
          <a:lstStyle/>
          <a:p>
            <a:pPr>
              <a:lnSpc>
                <a:spcPct val="150000"/>
              </a:lnSpc>
            </a:pPr>
            <a:r>
              <a:rPr lang="en-US" sz="2400" dirty="0"/>
              <a:t>February 18: Penn State became the first </a:t>
            </a:r>
            <a:br>
              <a:rPr lang="en-US" sz="2400" dirty="0"/>
            </a:br>
            <a:r>
              <a:rPr lang="en-US" sz="2400" dirty="0"/>
              <a:t>U.S. university signatory on the </a:t>
            </a:r>
            <a:r>
              <a:rPr lang="en-US" sz="2400" dirty="0" err="1"/>
              <a:t>Wellcome</a:t>
            </a:r>
            <a:r>
              <a:rPr lang="en-US" sz="2400" dirty="0"/>
              <a:t> Trust statement for providing immediate open access to research findings related to COVID-19.</a:t>
            </a:r>
          </a:p>
          <a:p>
            <a:pPr>
              <a:lnSpc>
                <a:spcPct val="150000"/>
              </a:lnSpc>
            </a:pPr>
            <a:endParaRPr lang="en-US" sz="2400" dirty="0"/>
          </a:p>
          <a:p>
            <a:pPr>
              <a:lnSpc>
                <a:spcPct val="150000"/>
              </a:lnSpc>
            </a:pPr>
            <a:r>
              <a:rPr lang="en-US" sz="2400" dirty="0"/>
              <a:t>March 3: Huck Institutes of the Life Sciences and Huck Family Endowment launch seed funding </a:t>
            </a:r>
            <a:br>
              <a:rPr lang="en-US" sz="2400" dirty="0"/>
            </a:br>
            <a:r>
              <a:rPr lang="en-US" sz="2400" dirty="0"/>
              <a:t>for COVID-19 research proposals.</a:t>
            </a:r>
          </a:p>
        </p:txBody>
      </p:sp>
      <p:pic>
        <p:nvPicPr>
          <p:cNvPr id="6" name="Picture 2" descr="The Lindner Laboratory at Penn State">
            <a:extLst>
              <a:ext uri="{FF2B5EF4-FFF2-40B4-BE49-F238E27FC236}">
                <a16:creationId xmlns:a16="http://schemas.microsoft.com/office/drawing/2014/main" id="{514E964B-9A48-459C-B48C-C237CBD7CBD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210372" y="2450969"/>
            <a:ext cx="5599522" cy="5014795"/>
          </a:xfrm>
          <a:prstGeom prst="ellipse">
            <a:avLst/>
          </a:prstGeom>
          <a:noFill/>
          <a:ln w="76200">
            <a:solidFill>
              <a:srgbClr val="497295"/>
            </a:solidFill>
          </a:ln>
          <a:extLst>
            <a:ext uri="{909E8E84-426E-40DD-AFC4-6F175D3DCCD1}">
              <a14:hiddenFill xmlns:a14="http://schemas.microsoft.com/office/drawing/2010/main">
                <a:solidFill>
                  <a:srgbClr val="FFFFFF"/>
                </a:solidFill>
              </a14:hiddenFill>
            </a:ext>
          </a:extLst>
        </p:spPr>
      </p:pic>
      <p:pic>
        <p:nvPicPr>
          <p:cNvPr id="8" name="Picture 7" descr="A picture containing drawing&#10;&#10;Description automatically generated">
            <a:extLst>
              <a:ext uri="{FF2B5EF4-FFF2-40B4-BE49-F238E27FC236}">
                <a16:creationId xmlns:a16="http://schemas.microsoft.com/office/drawing/2014/main" id="{F45E3B2B-E922-48D5-9286-D006A83CC49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
          <a:stretch/>
        </p:blipFill>
        <p:spPr>
          <a:xfrm>
            <a:off x="8346608" y="-274141"/>
            <a:ext cx="4030579" cy="3703141"/>
          </a:xfrm>
          <a:prstGeom prst="ellipse">
            <a:avLst/>
          </a:prstGeom>
          <a:ln w="76200">
            <a:solidFill>
              <a:schemeClr val="bg1">
                <a:lumMod val="85000"/>
              </a:schemeClr>
            </a:solidFill>
          </a:ln>
        </p:spPr>
      </p:pic>
    </p:spTree>
    <p:extLst>
      <p:ext uri="{BB962C8B-B14F-4D97-AF65-F5344CB8AC3E}">
        <p14:creationId xmlns:p14="http://schemas.microsoft.com/office/powerpoint/2010/main" val="1718632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6DDF1-13EC-44FD-8EE2-E42C109BE325}"/>
              </a:ext>
            </a:extLst>
          </p:cNvPr>
          <p:cNvSpPr>
            <a:spLocks noGrp="1"/>
          </p:cNvSpPr>
          <p:nvPr>
            <p:ph type="title"/>
          </p:nvPr>
        </p:nvSpPr>
        <p:spPr>
          <a:xfrm>
            <a:off x="4957706" y="299794"/>
            <a:ext cx="6754701" cy="1160429"/>
          </a:xfrm>
        </p:spPr>
        <p:txBody>
          <a:bodyPr vert="horz" lIns="91440" tIns="45720" rIns="91440" bIns="45720" rtlCol="0" anchor="t">
            <a:noAutofit/>
          </a:bodyPr>
          <a:lstStyle/>
          <a:p>
            <a:pPr algn="ctr"/>
            <a:r>
              <a:rPr lang="en-US" dirty="0">
                <a:solidFill>
                  <a:schemeClr val="tx1"/>
                </a:solidFill>
              </a:rPr>
              <a:t>Seed Grants: $2.25 million Awarded to 47 teams</a:t>
            </a:r>
          </a:p>
        </p:txBody>
      </p:sp>
      <p:sp>
        <p:nvSpPr>
          <p:cNvPr id="4" name="Text Placeholder 2">
            <a:extLst>
              <a:ext uri="{FF2B5EF4-FFF2-40B4-BE49-F238E27FC236}">
                <a16:creationId xmlns:a16="http://schemas.microsoft.com/office/drawing/2014/main" id="{A296D611-99E2-41B1-A2CA-B3FDD14857D8}"/>
              </a:ext>
            </a:extLst>
          </p:cNvPr>
          <p:cNvSpPr>
            <a:spLocks noGrp="1"/>
          </p:cNvSpPr>
          <p:nvPr>
            <p:ph type="body" sz="quarter" idx="12"/>
          </p:nvPr>
        </p:nvSpPr>
        <p:spPr>
          <a:xfrm>
            <a:off x="6724081" y="1460223"/>
            <a:ext cx="5153692" cy="4256845"/>
          </a:xfrm>
        </p:spPr>
        <p:txBody>
          <a:bodyPr vert="horz" lIns="91440" tIns="45720" rIns="91440" bIns="45720" rtlCol="0" anchor="b">
            <a:noAutofit/>
          </a:bodyPr>
          <a:lstStyle/>
          <a:p>
            <a:pPr marL="0" indent="0" algn="ctr">
              <a:lnSpc>
                <a:spcPct val="105000"/>
              </a:lnSpc>
              <a:spcBef>
                <a:spcPts val="600"/>
              </a:spcBef>
              <a:buNone/>
            </a:pPr>
            <a:r>
              <a:rPr lang="en-US" sz="2400" u="sng" dirty="0">
                <a:solidFill>
                  <a:schemeClr val="tx1"/>
                </a:solidFill>
              </a:rPr>
              <a:t>Example Seed Grant </a:t>
            </a:r>
          </a:p>
          <a:p>
            <a:pPr marL="0" indent="0" algn="ctr">
              <a:lnSpc>
                <a:spcPct val="105000"/>
              </a:lnSpc>
              <a:spcBef>
                <a:spcPts val="600"/>
              </a:spcBef>
              <a:buNone/>
            </a:pPr>
            <a:r>
              <a:rPr lang="en-US" sz="2400" dirty="0">
                <a:solidFill>
                  <a:schemeClr val="tx1"/>
                </a:solidFill>
              </a:rPr>
              <a:t>Paul Cremer, Professor of Chemistry</a:t>
            </a:r>
          </a:p>
          <a:p>
            <a:pPr marL="0" indent="0" algn="ctr">
              <a:lnSpc>
                <a:spcPct val="105000"/>
              </a:lnSpc>
              <a:spcBef>
                <a:spcPts val="600"/>
              </a:spcBef>
              <a:buNone/>
            </a:pPr>
            <a:r>
              <a:rPr lang="en-US" sz="2400" i="1" dirty="0">
                <a:solidFill>
                  <a:schemeClr val="tx1"/>
                </a:solidFill>
              </a:rPr>
              <a:t>Developing sensors to detect coronavirus in enclosed spaces.</a:t>
            </a:r>
          </a:p>
          <a:p>
            <a:pPr>
              <a:lnSpc>
                <a:spcPct val="105000"/>
              </a:lnSpc>
              <a:spcBef>
                <a:spcPts val="600"/>
              </a:spcBef>
            </a:pPr>
            <a:r>
              <a:rPr lang="en-US" sz="2200" dirty="0">
                <a:solidFill>
                  <a:schemeClr val="tx1"/>
                </a:solidFill>
              </a:rPr>
              <a:t>Inexpensive, real-time sensors that continuously monitor for SARS-CoV-2 in enclosed spaces, such as a large conference room, </a:t>
            </a:r>
          </a:p>
          <a:p>
            <a:pPr>
              <a:lnSpc>
                <a:spcPct val="105000"/>
              </a:lnSpc>
              <a:spcBef>
                <a:spcPts val="600"/>
              </a:spcBef>
            </a:pPr>
            <a:r>
              <a:rPr lang="en-US" sz="2200" dirty="0">
                <a:solidFill>
                  <a:schemeClr val="tx1"/>
                </a:solidFill>
              </a:rPr>
              <a:t>Identify the presence of an infection before it spreads.</a:t>
            </a:r>
          </a:p>
        </p:txBody>
      </p:sp>
      <p:pic>
        <p:nvPicPr>
          <p:cNvPr id="8" name="Picture 4">
            <a:extLst>
              <a:ext uri="{FF2B5EF4-FFF2-40B4-BE49-F238E27FC236}">
                <a16:creationId xmlns:a16="http://schemas.microsoft.com/office/drawing/2014/main" id="{22DE3FBD-5FD8-449C-B759-DD22D78279E5}"/>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630514" y="2889564"/>
            <a:ext cx="4774604" cy="3539476"/>
          </a:xfrm>
          <a:prstGeom prst="ellipse">
            <a:avLst/>
          </a:prstGeom>
          <a:noFill/>
          <a:ln w="152400">
            <a:solidFill>
              <a:schemeClr val="accent1">
                <a:lumMod val="20000"/>
                <a:lumOff val="80000"/>
              </a:schemeClr>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A9AE811-5E95-48BE-B083-8E42D46CFBE6}"/>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122549" y="149172"/>
            <a:ext cx="3959258" cy="3010078"/>
          </a:xfrm>
          <a:prstGeom prst="ellipse">
            <a:avLst/>
          </a:prstGeom>
          <a:noFill/>
          <a:ln w="152400">
            <a:solidFill>
              <a:schemeClr val="bg2">
                <a:lumMod val="20000"/>
                <a:lumOff val="80000"/>
              </a:schemeClr>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3DE5F23-8DAB-4416-B338-FCA22CA8F41C}"/>
              </a:ext>
            </a:extLst>
          </p:cNvPr>
          <p:cNvSpPr txBox="1"/>
          <p:nvPr/>
        </p:nvSpPr>
        <p:spPr>
          <a:xfrm>
            <a:off x="5748338" y="6469850"/>
            <a:ext cx="762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8F00B3B-6B25-4BA9-B91D-1F616905ECCE}" type="slidenum">
              <a:rPr kumimoji="0" lang="en-US" sz="1200" b="0" i="0" u="none" strike="noStrike" kern="1200" cap="none" spc="0" normalizeH="0" baseline="0" noProof="0" smtClean="0">
                <a:ln>
                  <a:noFill/>
                </a:ln>
                <a:solidFill>
                  <a:prstClr val="white"/>
                </a:solidFill>
                <a:effectLst/>
                <a:uLnTx/>
                <a:uFillTx/>
                <a:latin typeface="Franklin Gothic Book" panose="020B0503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053632184"/>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D765989F-95DE-400B-883A-33F79C8569FB}"/>
              </a:ext>
            </a:extLst>
          </p:cNvPr>
          <p:cNvGrpSpPr/>
          <p:nvPr/>
        </p:nvGrpSpPr>
        <p:grpSpPr>
          <a:xfrm>
            <a:off x="5571241" y="1560544"/>
            <a:ext cx="6791029" cy="5819720"/>
            <a:chOff x="5676605" y="1038280"/>
            <a:chExt cx="8409814" cy="5819720"/>
          </a:xfrm>
        </p:grpSpPr>
        <p:sp>
          <p:nvSpPr>
            <p:cNvPr id="18" name="Oval 17">
              <a:extLst>
                <a:ext uri="{FF2B5EF4-FFF2-40B4-BE49-F238E27FC236}">
                  <a16:creationId xmlns:a16="http://schemas.microsoft.com/office/drawing/2014/main" id="{E5B87D8F-13E5-40ED-B0B8-5CA3770D5B28}"/>
                </a:ext>
              </a:extLst>
            </p:cNvPr>
            <p:cNvSpPr/>
            <p:nvPr/>
          </p:nvSpPr>
          <p:spPr>
            <a:xfrm>
              <a:off x="5676605" y="1038280"/>
              <a:ext cx="8409814" cy="581972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4" name="Picture 3" descr="A picture containing table, sitting, computer, wooden&#10;&#10;Description automatically generated">
              <a:extLst>
                <a:ext uri="{FF2B5EF4-FFF2-40B4-BE49-F238E27FC236}">
                  <a16:creationId xmlns:a16="http://schemas.microsoft.com/office/drawing/2014/main" id="{4248E7CE-CE25-4F90-8663-B2BFBA20803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62173" y="1369646"/>
              <a:ext cx="8036985" cy="5183439"/>
            </a:xfrm>
            <a:prstGeom prst="ellipse">
              <a:avLst/>
            </a:prstGeom>
          </p:spPr>
        </p:pic>
      </p:grpSp>
      <p:sp>
        <p:nvSpPr>
          <p:cNvPr id="23" name="Oval 22">
            <a:extLst>
              <a:ext uri="{FF2B5EF4-FFF2-40B4-BE49-F238E27FC236}">
                <a16:creationId xmlns:a16="http://schemas.microsoft.com/office/drawing/2014/main" id="{788A5DC6-CD14-4D91-AB3B-8ADFD4F753BF}"/>
              </a:ext>
            </a:extLst>
          </p:cNvPr>
          <p:cNvSpPr/>
          <p:nvPr/>
        </p:nvSpPr>
        <p:spPr>
          <a:xfrm>
            <a:off x="6347411" y="-3130902"/>
            <a:ext cx="6069184" cy="623185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pic>
        <p:nvPicPr>
          <p:cNvPr id="8" name="Picture 7" descr="A table topped with a blue background&#10;&#10;Description automatically generated">
            <a:extLst>
              <a:ext uri="{FF2B5EF4-FFF2-40B4-BE49-F238E27FC236}">
                <a16:creationId xmlns:a16="http://schemas.microsoft.com/office/drawing/2014/main" id="{498F01BD-94AF-462D-91A5-7731A534DBD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515397" y="81882"/>
            <a:ext cx="5656628" cy="2646747"/>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20" name="Title 1">
            <a:extLst>
              <a:ext uri="{FF2B5EF4-FFF2-40B4-BE49-F238E27FC236}">
                <a16:creationId xmlns:a16="http://schemas.microsoft.com/office/drawing/2014/main" id="{BA492CCA-A6AC-46CC-AA57-8A3ADBDD3612}"/>
              </a:ext>
            </a:extLst>
          </p:cNvPr>
          <p:cNvSpPr txBox="1">
            <a:spLocks/>
          </p:cNvSpPr>
          <p:nvPr/>
        </p:nvSpPr>
        <p:spPr>
          <a:xfrm>
            <a:off x="77942" y="41441"/>
            <a:ext cx="615869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baseline="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Medium" panose="020B0603020102020204"/>
                <a:ea typeface="+mj-ea"/>
                <a:cs typeface="+mj-cs"/>
              </a:rPr>
              <a:t>Grassroots Faculty Engagement: MASC</a:t>
            </a:r>
          </a:p>
        </p:txBody>
      </p:sp>
      <p:sp>
        <p:nvSpPr>
          <p:cNvPr id="21" name="Text Placeholder 9">
            <a:extLst>
              <a:ext uri="{FF2B5EF4-FFF2-40B4-BE49-F238E27FC236}">
                <a16:creationId xmlns:a16="http://schemas.microsoft.com/office/drawing/2014/main" id="{302F5DA6-3DBF-454F-B1E6-771F84E43DBD}"/>
              </a:ext>
            </a:extLst>
          </p:cNvPr>
          <p:cNvSpPr txBox="1">
            <a:spLocks/>
          </p:cNvSpPr>
          <p:nvPr/>
        </p:nvSpPr>
        <p:spPr>
          <a:xfrm>
            <a:off x="334685" y="2109961"/>
            <a:ext cx="5222586" cy="3511634"/>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Franklin Gothic Book" panose="020B0503020102020204"/>
                <a:ea typeface="+mn-ea"/>
                <a:cs typeface="+mn-cs"/>
              </a:rPr>
              <a:t>Manufacturing And Sterilization for COVID-19 (MASC)</a:t>
            </a:r>
          </a:p>
          <a:p>
            <a:pPr marL="228600" marR="0" lvl="0" indent="-228600" algn="l" defTabSz="914400" rtl="0" eaLnBrk="1" fontAlgn="auto" latinLnBrk="0" hangingPunct="1">
              <a:lnSpc>
                <a:spcPct val="150000"/>
              </a:lnSpc>
              <a:spcBef>
                <a:spcPts val="10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Franklin Gothic Book" panose="020B0503020102020204"/>
                <a:ea typeface="+mn-ea"/>
                <a:cs typeface="+mn-cs"/>
              </a:rPr>
              <a:t>Donors, community members, and researchers can get involved at: </a:t>
            </a:r>
          </a:p>
          <a:p>
            <a:pPr marL="0" marR="0" lvl="0" indent="0" algn="ctr" defTabSz="914400" rtl="0" eaLnBrk="1" fontAlgn="auto" latinLnBrk="0" hangingPunct="1">
              <a:lnSpc>
                <a:spcPct val="150000"/>
              </a:lnSpc>
              <a:spcBef>
                <a:spcPts val="1000"/>
              </a:spcBef>
              <a:spcAft>
                <a:spcPts val="600"/>
              </a:spcAft>
              <a:buClrTx/>
              <a:buSzTx/>
              <a:buFont typeface="Arial" panose="020B0604020202020204" pitchFamily="34" charset="0"/>
              <a:buNone/>
              <a:tabLst/>
              <a:defRPr/>
            </a:pPr>
            <a:r>
              <a:rPr kumimoji="0" lang="en-US" sz="2800" b="1" i="0" u="sng" strike="noStrike" kern="1200" cap="none" spc="0" normalizeH="0" baseline="0" noProof="0" dirty="0">
                <a:ln>
                  <a:noFill/>
                </a:ln>
                <a:solidFill>
                  <a:srgbClr val="33CAFF"/>
                </a:solidFill>
                <a:effectLst/>
                <a:uLnTx/>
                <a:uFillTx/>
                <a:latin typeface="Franklin Gothic Book" panose="020B0503020102020204"/>
                <a:ea typeface="+mn-ea"/>
                <a:cs typeface="+mn-cs"/>
              </a:rPr>
              <a:t>www.masc.psu.edu </a:t>
            </a:r>
          </a:p>
        </p:txBody>
      </p:sp>
      <p:sp>
        <p:nvSpPr>
          <p:cNvPr id="11" name="TextBox 10">
            <a:extLst>
              <a:ext uri="{FF2B5EF4-FFF2-40B4-BE49-F238E27FC236}">
                <a16:creationId xmlns:a16="http://schemas.microsoft.com/office/drawing/2014/main" id="{A90A8877-0932-404F-A011-9857704B650D}"/>
              </a:ext>
            </a:extLst>
          </p:cNvPr>
          <p:cNvSpPr txBox="1"/>
          <p:nvPr/>
        </p:nvSpPr>
        <p:spPr>
          <a:xfrm>
            <a:off x="5748338" y="6469850"/>
            <a:ext cx="762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8F00B3B-6B25-4BA9-B91D-1F616905ECCE}" type="slidenum">
              <a:rPr kumimoji="0" lang="en-US" sz="1200" b="0" i="0" u="none" strike="noStrike" kern="1200" cap="none" spc="0" normalizeH="0" baseline="0" noProof="0" smtClean="0">
                <a:ln>
                  <a:noFill/>
                </a:ln>
                <a:solidFill>
                  <a:prstClr val="white"/>
                </a:solidFill>
                <a:effectLst/>
                <a:uLnTx/>
                <a:uFillTx/>
                <a:latin typeface="Franklin Gothic Book" panose="020B0503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69891155"/>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indoor, room, table, box&#10;&#10;Description automatically generated">
            <a:extLst>
              <a:ext uri="{FF2B5EF4-FFF2-40B4-BE49-F238E27FC236}">
                <a16:creationId xmlns:a16="http://schemas.microsoft.com/office/drawing/2014/main" id="{F52361FF-7134-4905-B2AD-E480700E2F2F}"/>
              </a:ext>
            </a:extLst>
          </p:cNvPr>
          <p:cNvPicPr>
            <a:picLocks noChangeAspect="1"/>
          </p:cNvPicPr>
          <p:nvPr/>
        </p:nvPicPr>
        <p:blipFill rotWithShape="1">
          <a:blip r:embed="rId3">
            <a:alphaModFix amt="35000"/>
            <a:extLst>
              <a:ext uri="{28A0092B-C50C-407E-A947-70E740481C1C}">
                <a14:useLocalDpi xmlns:a14="http://schemas.microsoft.com/office/drawing/2010/main"/>
              </a:ext>
            </a:extLst>
          </a:blip>
          <a:srcRect/>
          <a:stretch/>
        </p:blipFill>
        <p:spPr>
          <a:xfrm>
            <a:off x="-1" y="-30"/>
            <a:ext cx="12192000" cy="6108222"/>
          </a:xfrm>
          <a:prstGeom prst="rect">
            <a:avLst/>
          </a:prstGeom>
        </p:spPr>
      </p:pic>
      <p:sp>
        <p:nvSpPr>
          <p:cNvPr id="2" name="Title 1">
            <a:extLst>
              <a:ext uri="{FF2B5EF4-FFF2-40B4-BE49-F238E27FC236}">
                <a16:creationId xmlns:a16="http://schemas.microsoft.com/office/drawing/2014/main" id="{1ACEAFB1-07C6-482E-83CE-0C40D01EEDAF}"/>
              </a:ext>
            </a:extLst>
          </p:cNvPr>
          <p:cNvSpPr>
            <a:spLocks noGrp="1"/>
          </p:cNvSpPr>
          <p:nvPr>
            <p:ph type="title"/>
          </p:nvPr>
        </p:nvSpPr>
        <p:spPr>
          <a:xfrm>
            <a:off x="189147" y="354572"/>
            <a:ext cx="5586278" cy="1082452"/>
          </a:xfrm>
        </p:spPr>
        <p:txBody>
          <a:bodyPr vert="horz" lIns="91440" tIns="45720" rIns="91440" bIns="45720" rtlCol="0" anchor="t">
            <a:normAutofit/>
          </a:bodyPr>
          <a:lstStyle/>
          <a:p>
            <a:r>
              <a:rPr lang="en-US" sz="4800" kern="1200" dirty="0">
                <a:solidFill>
                  <a:schemeClr val="tx1"/>
                </a:solidFill>
                <a:latin typeface="+mj-lt"/>
                <a:ea typeface="+mj-ea"/>
                <a:cs typeface="+mj-cs"/>
              </a:rPr>
              <a:t>Penn State for PA</a:t>
            </a:r>
          </a:p>
        </p:txBody>
      </p:sp>
      <p:sp>
        <p:nvSpPr>
          <p:cNvPr id="14" name="Freeform: Shape 13">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A5F818A-0912-49E6-B750-EEAB0163969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5" name="TextBox 4">
            <a:extLst>
              <a:ext uri="{FF2B5EF4-FFF2-40B4-BE49-F238E27FC236}">
                <a16:creationId xmlns:a16="http://schemas.microsoft.com/office/drawing/2014/main" id="{7F3AC8E1-3824-4659-88ED-1FE3A4E3354D}"/>
              </a:ext>
            </a:extLst>
          </p:cNvPr>
          <p:cNvSpPr txBox="1"/>
          <p:nvPr/>
        </p:nvSpPr>
        <p:spPr>
          <a:xfrm>
            <a:off x="189147" y="3406399"/>
            <a:ext cx="5705054" cy="248369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Franklin Gothic Book" panose="020B0503020102020204"/>
                <a:ea typeface="+mn-ea"/>
                <a:cs typeface="+mn-cs"/>
              </a:rPr>
              <a:t>Penn State donated 10K pieces of personal protective equipment (PPE)</a:t>
            </a:r>
          </a:p>
        </p:txBody>
      </p:sp>
      <p:sp>
        <p:nvSpPr>
          <p:cNvPr id="8" name="TextBox 7">
            <a:extLst>
              <a:ext uri="{FF2B5EF4-FFF2-40B4-BE49-F238E27FC236}">
                <a16:creationId xmlns:a16="http://schemas.microsoft.com/office/drawing/2014/main" id="{9C775DD6-0272-4626-97AA-556A32B5BC99}"/>
              </a:ext>
            </a:extLst>
          </p:cNvPr>
          <p:cNvSpPr txBox="1"/>
          <p:nvPr/>
        </p:nvSpPr>
        <p:spPr>
          <a:xfrm>
            <a:off x="5748338" y="6469850"/>
            <a:ext cx="762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8F00B3B-6B25-4BA9-B91D-1F616905ECCE}" type="slidenum">
              <a:rPr kumimoji="0" lang="en-US" sz="1200" b="0" i="0" u="none" strike="noStrike" kern="1200" cap="none" spc="0" normalizeH="0" baseline="0" noProof="0" smtClean="0">
                <a:ln>
                  <a:noFill/>
                </a:ln>
                <a:solidFill>
                  <a:prstClr val="white"/>
                </a:solidFill>
                <a:effectLst/>
                <a:uLnTx/>
                <a:uFillTx/>
                <a:latin typeface="Franklin Gothic Book" panose="020B0503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718459447"/>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sitting in a room&#10;&#10;Description automatically generated">
            <a:extLst>
              <a:ext uri="{FF2B5EF4-FFF2-40B4-BE49-F238E27FC236}">
                <a16:creationId xmlns:a16="http://schemas.microsoft.com/office/drawing/2014/main" id="{C8DAB6DB-179C-4DC7-B300-C3677235FDA2}"/>
              </a:ext>
            </a:extLst>
          </p:cNvPr>
          <p:cNvPicPr>
            <a:picLocks noChangeAspect="1"/>
          </p:cNvPicPr>
          <p:nvPr/>
        </p:nvPicPr>
        <p:blipFill rotWithShape="1">
          <a:blip r:embed="rId3">
            <a:duotone>
              <a:prstClr val="black"/>
              <a:schemeClr val="tx2">
                <a:tint val="45000"/>
                <a:satMod val="400000"/>
              </a:schemeClr>
            </a:duotone>
            <a:alphaModFix amt="35000"/>
            <a:extLst>
              <a:ext uri="{28A0092B-C50C-407E-A947-70E740481C1C}">
                <a14:useLocalDpi xmlns:a14="http://schemas.microsoft.com/office/drawing/2010/main"/>
              </a:ext>
            </a:extLst>
          </a:blip>
          <a:srcRect/>
          <a:stretch/>
        </p:blipFill>
        <p:spPr>
          <a:xfrm>
            <a:off x="-19" y="-786374"/>
            <a:ext cx="12192000" cy="6855948"/>
          </a:xfrm>
          <a:prstGeom prst="rect">
            <a:avLst/>
          </a:prstGeom>
        </p:spPr>
      </p:pic>
      <p:sp>
        <p:nvSpPr>
          <p:cNvPr id="2" name="Title 1">
            <a:extLst>
              <a:ext uri="{FF2B5EF4-FFF2-40B4-BE49-F238E27FC236}">
                <a16:creationId xmlns:a16="http://schemas.microsoft.com/office/drawing/2014/main" id="{A6AE4E0E-E976-4156-B4CE-F45F2F0C3C7A}"/>
              </a:ext>
            </a:extLst>
          </p:cNvPr>
          <p:cNvSpPr>
            <a:spLocks noGrp="1"/>
          </p:cNvSpPr>
          <p:nvPr>
            <p:ph type="title"/>
          </p:nvPr>
        </p:nvSpPr>
        <p:spPr>
          <a:xfrm>
            <a:off x="200754" y="97780"/>
            <a:ext cx="5277333" cy="1325563"/>
          </a:xfrm>
        </p:spPr>
        <p:txBody>
          <a:bodyPr vert="horz" lIns="91440" tIns="45720" rIns="91440" bIns="45720" rtlCol="0" anchor="ctr">
            <a:normAutofit/>
          </a:bodyPr>
          <a:lstStyle/>
          <a:p>
            <a:r>
              <a:rPr lang="en-US" sz="4400" kern="1200" dirty="0">
                <a:solidFill>
                  <a:schemeClr val="tx1"/>
                </a:solidFill>
                <a:latin typeface="+mj-lt"/>
                <a:ea typeface="+mj-ea"/>
                <a:cs typeface="+mj-cs"/>
              </a:rPr>
              <a:t>On the Front Lines </a:t>
            </a:r>
          </a:p>
        </p:txBody>
      </p:sp>
      <p:sp>
        <p:nvSpPr>
          <p:cNvPr id="3" name="Text Placeholder 2">
            <a:extLst>
              <a:ext uri="{FF2B5EF4-FFF2-40B4-BE49-F238E27FC236}">
                <a16:creationId xmlns:a16="http://schemas.microsoft.com/office/drawing/2014/main" id="{0FA99101-4786-43A4-81D3-58A99545F6AE}"/>
              </a:ext>
            </a:extLst>
          </p:cNvPr>
          <p:cNvSpPr>
            <a:spLocks noGrp="1"/>
          </p:cNvSpPr>
          <p:nvPr>
            <p:ph type="body" sz="quarter" idx="12"/>
          </p:nvPr>
        </p:nvSpPr>
        <p:spPr>
          <a:xfrm>
            <a:off x="237716" y="1823619"/>
            <a:ext cx="6476170" cy="4158540"/>
          </a:xfrm>
        </p:spPr>
        <p:txBody>
          <a:bodyPr vert="horz" lIns="91440" tIns="45720" rIns="91440" bIns="45720" rtlCol="0" anchor="t">
            <a:normAutofit/>
          </a:bodyPr>
          <a:lstStyle/>
          <a:p>
            <a:pPr>
              <a:lnSpc>
                <a:spcPct val="160000"/>
              </a:lnSpc>
            </a:pPr>
            <a:r>
              <a:rPr lang="en-US" sz="2400" dirty="0">
                <a:solidFill>
                  <a:schemeClr val="tx1"/>
                </a:solidFill>
              </a:rPr>
              <a:t>Penn State Health hospitals now using plasma from recovered patients as possible treatment for COVID-19</a:t>
            </a:r>
          </a:p>
          <a:p>
            <a:pPr>
              <a:lnSpc>
                <a:spcPct val="160000"/>
              </a:lnSpc>
            </a:pPr>
            <a:endParaRPr lang="en-US" sz="2400" dirty="0">
              <a:solidFill>
                <a:schemeClr val="tx1"/>
              </a:solidFill>
            </a:endParaRPr>
          </a:p>
          <a:p>
            <a:pPr>
              <a:lnSpc>
                <a:spcPct val="160000"/>
              </a:lnSpc>
            </a:pPr>
            <a:r>
              <a:rPr lang="en-US" sz="2400" dirty="0">
                <a:solidFill>
                  <a:schemeClr val="tx1"/>
                </a:solidFill>
              </a:rPr>
              <a:t>Hershey Medical Center joins clinical trial evaluating antiviral drug </a:t>
            </a:r>
            <a:r>
              <a:rPr lang="en-US" sz="2400" dirty="0" err="1">
                <a:solidFill>
                  <a:schemeClr val="tx1"/>
                </a:solidFill>
              </a:rPr>
              <a:t>remdesivir</a:t>
            </a:r>
            <a:endParaRPr lang="en-US" sz="2400" dirty="0">
              <a:solidFill>
                <a:schemeClr val="tx1"/>
              </a:solidFill>
            </a:endParaRPr>
          </a:p>
          <a:p>
            <a:pPr>
              <a:lnSpc>
                <a:spcPct val="160000"/>
              </a:lnSpc>
            </a:pPr>
            <a:endParaRPr lang="en-US" sz="1400" dirty="0">
              <a:solidFill>
                <a:schemeClr val="tx1"/>
              </a:solidFill>
            </a:endParaRPr>
          </a:p>
          <a:p>
            <a:pPr>
              <a:lnSpc>
                <a:spcPct val="160000"/>
              </a:lnSpc>
            </a:pPr>
            <a:endParaRPr lang="en-US" sz="1400" dirty="0">
              <a:solidFill>
                <a:schemeClr val="tx1"/>
              </a:solidFill>
            </a:endParaRPr>
          </a:p>
          <a:p>
            <a:pPr>
              <a:lnSpc>
                <a:spcPct val="160000"/>
              </a:lnSpc>
            </a:pPr>
            <a:endParaRPr lang="en-US" sz="1400" dirty="0">
              <a:solidFill>
                <a:schemeClr val="tx1"/>
              </a:solidFill>
            </a:endParaRPr>
          </a:p>
        </p:txBody>
      </p:sp>
      <p:sp>
        <p:nvSpPr>
          <p:cNvPr id="15"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wearing a costume&#10;&#10;Description automatically generated">
            <a:extLst>
              <a:ext uri="{FF2B5EF4-FFF2-40B4-BE49-F238E27FC236}">
                <a16:creationId xmlns:a16="http://schemas.microsoft.com/office/drawing/2014/main" id="{8B1F71C3-5DDE-47CE-BB13-40BFBDFB1F3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93344" y="760562"/>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8" name="TextBox 7">
            <a:extLst>
              <a:ext uri="{FF2B5EF4-FFF2-40B4-BE49-F238E27FC236}">
                <a16:creationId xmlns:a16="http://schemas.microsoft.com/office/drawing/2014/main" id="{578802FE-5F78-43F1-964E-097DAB824B8C}"/>
              </a:ext>
            </a:extLst>
          </p:cNvPr>
          <p:cNvSpPr txBox="1"/>
          <p:nvPr/>
        </p:nvSpPr>
        <p:spPr>
          <a:xfrm>
            <a:off x="5748338" y="6469850"/>
            <a:ext cx="762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8F00B3B-6B25-4BA9-B91D-1F616905ECCE}" type="slidenum">
              <a:rPr kumimoji="0" lang="en-US" sz="1200" b="0" i="0" u="none" strike="noStrike" kern="1200" cap="none" spc="0" normalizeH="0" baseline="0" noProof="0" smtClean="0">
                <a:ln>
                  <a:noFill/>
                </a:ln>
                <a:solidFill>
                  <a:prstClr val="white"/>
                </a:solidFill>
                <a:effectLst/>
                <a:uLnTx/>
                <a:uFillTx/>
                <a:latin typeface="Franklin Gothic Book" panose="020B0503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667394627"/>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indoor, small, table, child&#10;&#10;Description automatically generated">
            <a:extLst>
              <a:ext uri="{FF2B5EF4-FFF2-40B4-BE49-F238E27FC236}">
                <a16:creationId xmlns:a16="http://schemas.microsoft.com/office/drawing/2014/main" id="{8360F131-2656-4398-A8E6-778A55EF25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7689829" y="10"/>
            <a:ext cx="4502173" cy="3448209"/>
          </a:xfrm>
          <a:custGeom>
            <a:avLst/>
            <a:gdLst/>
            <a:ahLst/>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sp>
        <p:nvSpPr>
          <p:cNvPr id="27" name="Freeform: Shape 26">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descr="A screen shot of a person&#10;&#10;Description automatically generated">
            <a:extLst>
              <a:ext uri="{FF2B5EF4-FFF2-40B4-BE49-F238E27FC236}">
                <a16:creationId xmlns:a16="http://schemas.microsoft.com/office/drawing/2014/main" id="{DD6EDFE0-A603-432D-AE46-DBDD5B03D48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8768827" y="4082141"/>
            <a:ext cx="3423175" cy="2775859"/>
          </a:xfrm>
          <a:custGeom>
            <a:avLst/>
            <a:gdLst/>
            <a:ahLst/>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
        <p:nvSpPr>
          <p:cNvPr id="30" name="Title 1">
            <a:extLst>
              <a:ext uri="{FF2B5EF4-FFF2-40B4-BE49-F238E27FC236}">
                <a16:creationId xmlns:a16="http://schemas.microsoft.com/office/drawing/2014/main" id="{5885F7B1-656A-498E-B34D-6B611B44A99E}"/>
              </a:ext>
            </a:extLst>
          </p:cNvPr>
          <p:cNvSpPr txBox="1">
            <a:spLocks/>
          </p:cNvSpPr>
          <p:nvPr/>
        </p:nvSpPr>
        <p:spPr>
          <a:xfrm>
            <a:off x="147805" y="10"/>
            <a:ext cx="62689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Medium" panose="020B0603020102020204"/>
                <a:ea typeface="+mj-ea"/>
                <a:cs typeface="+mj-cs"/>
              </a:rPr>
              <a:t>Interdisciplinarity: Our Strength</a:t>
            </a:r>
          </a:p>
        </p:txBody>
      </p:sp>
      <p:sp>
        <p:nvSpPr>
          <p:cNvPr id="32" name="Text Placeholder 2">
            <a:extLst>
              <a:ext uri="{FF2B5EF4-FFF2-40B4-BE49-F238E27FC236}">
                <a16:creationId xmlns:a16="http://schemas.microsoft.com/office/drawing/2014/main" id="{DCEABE62-194B-414A-96C0-183FBFC5001D}"/>
              </a:ext>
            </a:extLst>
          </p:cNvPr>
          <p:cNvSpPr txBox="1">
            <a:spLocks/>
          </p:cNvSpPr>
          <p:nvPr/>
        </p:nvSpPr>
        <p:spPr>
          <a:xfrm>
            <a:off x="422992" y="1106775"/>
            <a:ext cx="7226193" cy="49075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Franklin Gothic Book" panose="020B0503020102020204"/>
                <a:ea typeface="+mn-ea"/>
                <a:cs typeface="+mn-cs"/>
              </a:rPr>
              <a:t>Colleges of Arts &amp; Architecture and Engineering teamed up to design a glove-box nursing booth.</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Franklin Gothic Book" panose="020B0503020102020204"/>
                <a:ea typeface="+mn-ea"/>
                <a:cs typeface="+mn-cs"/>
              </a:rPr>
              <a:t>Huck’s Center for Infectious Disease Dynamics (CIDD) launched a video outreach series to answer the public’s basic questions about the pandemic. </a:t>
            </a:r>
          </a:p>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400" b="1" i="0" u="sng" strike="noStrike" kern="1200" cap="none" spc="0" normalizeH="0" baseline="0" noProof="0" dirty="0">
                <a:ln>
                  <a:noFill/>
                </a:ln>
                <a:solidFill>
                  <a:srgbClr val="33CAFF"/>
                </a:solidFill>
                <a:effectLst/>
                <a:uLnTx/>
                <a:uFillTx/>
                <a:latin typeface="Franklin Gothic Book" panose="020B0503020102020204"/>
                <a:ea typeface="+mn-ea"/>
                <a:cs typeface="+mn-cs"/>
              </a:rPr>
              <a:t>www.AskCIDD.psu.edu </a:t>
            </a:r>
          </a:p>
        </p:txBody>
      </p:sp>
      <p:sp>
        <p:nvSpPr>
          <p:cNvPr id="11" name="TextBox 10">
            <a:extLst>
              <a:ext uri="{FF2B5EF4-FFF2-40B4-BE49-F238E27FC236}">
                <a16:creationId xmlns:a16="http://schemas.microsoft.com/office/drawing/2014/main" id="{481F5AD6-C0CA-411B-854D-062D2497977A}"/>
              </a:ext>
            </a:extLst>
          </p:cNvPr>
          <p:cNvSpPr txBox="1"/>
          <p:nvPr/>
        </p:nvSpPr>
        <p:spPr>
          <a:xfrm>
            <a:off x="5748338" y="6469850"/>
            <a:ext cx="76200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8F00B3B-6B25-4BA9-B91D-1F616905ECCE}" type="slidenum">
              <a:rPr kumimoji="0" lang="en-US" sz="1200" b="0" i="0" u="none" strike="noStrike" kern="1200" cap="none" spc="0" normalizeH="0" baseline="0" noProof="0" smtClean="0">
                <a:ln>
                  <a:noFill/>
                </a:ln>
                <a:solidFill>
                  <a:prstClr val="white"/>
                </a:solidFill>
                <a:effectLst/>
                <a:uLnTx/>
                <a:uFillTx/>
                <a:latin typeface="Franklin Gothic Book" panose="020B0503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672954374"/>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60043-F4F5-46A3-A908-F9E76863751E}"/>
              </a:ext>
            </a:extLst>
          </p:cNvPr>
          <p:cNvSpPr>
            <a:spLocks noGrp="1"/>
          </p:cNvSpPr>
          <p:nvPr>
            <p:ph type="title"/>
          </p:nvPr>
        </p:nvSpPr>
        <p:spPr>
          <a:xfrm>
            <a:off x="382571" y="500484"/>
            <a:ext cx="5032709" cy="3399388"/>
          </a:xfrm>
        </p:spPr>
        <p:txBody>
          <a:bodyPr>
            <a:normAutofit/>
          </a:bodyPr>
          <a:lstStyle/>
          <a:p>
            <a:pPr algn="ctr">
              <a:lnSpc>
                <a:spcPct val="105000"/>
              </a:lnSpc>
            </a:pPr>
            <a:r>
              <a:rPr lang="en-US" sz="4000" dirty="0"/>
              <a:t>We are here to </a:t>
            </a:r>
            <a:br>
              <a:rPr lang="en-US" sz="4000" dirty="0"/>
            </a:br>
            <a:r>
              <a:rPr lang="en-US" sz="4000" dirty="0"/>
              <a:t>support your Research!</a:t>
            </a:r>
          </a:p>
        </p:txBody>
      </p:sp>
      <p:sp>
        <p:nvSpPr>
          <p:cNvPr id="3" name="Text Placeholder 2">
            <a:extLst>
              <a:ext uri="{FF2B5EF4-FFF2-40B4-BE49-F238E27FC236}">
                <a16:creationId xmlns:a16="http://schemas.microsoft.com/office/drawing/2014/main" id="{C007F038-1E55-40E7-886A-E28571708627}"/>
              </a:ext>
            </a:extLst>
          </p:cNvPr>
          <p:cNvSpPr>
            <a:spLocks noGrp="1"/>
          </p:cNvSpPr>
          <p:nvPr>
            <p:ph type="body" sz="quarter" idx="12"/>
          </p:nvPr>
        </p:nvSpPr>
        <p:spPr>
          <a:xfrm>
            <a:off x="838200" y="3679698"/>
            <a:ext cx="5826760" cy="2141981"/>
          </a:xfrm>
        </p:spPr>
        <p:txBody>
          <a:bodyPr/>
          <a:lstStyle/>
          <a:p>
            <a:pPr marL="0" indent="0">
              <a:buNone/>
            </a:pPr>
            <a:endParaRPr lang="en-US" dirty="0"/>
          </a:p>
          <a:p>
            <a:pPr marL="0" indent="0">
              <a:buNone/>
            </a:pPr>
            <a:r>
              <a:rPr lang="en-US" dirty="0"/>
              <a:t>     Research.psu.edu</a:t>
            </a:r>
          </a:p>
          <a:p>
            <a:pPr marL="0" indent="0">
              <a:buNone/>
            </a:pPr>
            <a:endParaRPr lang="en-US" dirty="0"/>
          </a:p>
          <a:p>
            <a:pPr marL="0" indent="0">
              <a:buNone/>
            </a:pPr>
            <a:r>
              <a:rPr lang="en-US" dirty="0"/>
              <a:t>     @</a:t>
            </a:r>
            <a:r>
              <a:rPr lang="en-US" dirty="0" err="1"/>
              <a:t>PSUResearch</a:t>
            </a:r>
            <a:endParaRPr lang="en-US" dirty="0"/>
          </a:p>
          <a:p>
            <a:pPr marL="0" indent="0">
              <a:buNone/>
            </a:pPr>
            <a:endParaRPr lang="en-US" dirty="0"/>
          </a:p>
        </p:txBody>
      </p:sp>
      <p:pic>
        <p:nvPicPr>
          <p:cNvPr id="4098" name="Picture 2">
            <a:extLst>
              <a:ext uri="{FF2B5EF4-FFF2-40B4-BE49-F238E27FC236}">
                <a16:creationId xmlns:a16="http://schemas.microsoft.com/office/drawing/2014/main" id="{255724C7-AA3F-4D56-8F5E-7CC2F50EAF1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640371" y="9233"/>
            <a:ext cx="6551629" cy="60615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AFE - UNC Charlotte">
            <a:extLst>
              <a:ext uri="{FF2B5EF4-FFF2-40B4-BE49-F238E27FC236}">
                <a16:creationId xmlns:a16="http://schemas.microsoft.com/office/drawing/2014/main" id="{589544CE-B819-41C6-B11D-B8A6F8555F0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2571" y="5046676"/>
            <a:ext cx="753240" cy="7532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nternet globe icon vector image | Public domain vectors">
            <a:extLst>
              <a:ext uri="{FF2B5EF4-FFF2-40B4-BE49-F238E27FC236}">
                <a16:creationId xmlns:a16="http://schemas.microsoft.com/office/drawing/2014/main" id="{8847B9EA-12CF-41D7-A0BA-A32F0DFDE20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2571" y="4088579"/>
            <a:ext cx="753240" cy="753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810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E0F2CA6E-4B2C-4DF7-8BD3-19C1D4F398A2}"/>
              </a:ext>
            </a:extLst>
          </p:cNvPr>
          <p:cNvSpPr txBox="1">
            <a:spLocks/>
          </p:cNvSpPr>
          <p:nvPr/>
        </p:nvSpPr>
        <p:spPr>
          <a:xfrm>
            <a:off x="0" y="26634"/>
            <a:ext cx="11310151" cy="653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effectLst/>
                <a:uLnTx/>
                <a:uFillTx/>
                <a:ea typeface="+mj-ea"/>
                <a:cs typeface="+mj-cs"/>
              </a:rPr>
              <a:t>NSF Higher Education R&amp;D (HERD) Rankings for FY 2018</a:t>
            </a:r>
          </a:p>
        </p:txBody>
      </p:sp>
      <p:sp>
        <p:nvSpPr>
          <p:cNvPr id="9" name="Text Placeholder 2">
            <a:extLst>
              <a:ext uri="{FF2B5EF4-FFF2-40B4-BE49-F238E27FC236}">
                <a16:creationId xmlns:a16="http://schemas.microsoft.com/office/drawing/2014/main" id="{D1EB78C3-F61B-4086-AA28-747D0731599C}"/>
              </a:ext>
            </a:extLst>
          </p:cNvPr>
          <p:cNvSpPr txBox="1">
            <a:spLocks/>
          </p:cNvSpPr>
          <p:nvPr/>
        </p:nvSpPr>
        <p:spPr>
          <a:xfrm>
            <a:off x="10499583" y="1463924"/>
            <a:ext cx="1621135" cy="11115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6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bg1"/>
                </a:solidFill>
                <a:effectLst/>
                <a:uLnTx/>
                <a:uFillTx/>
                <a:ea typeface="+mn-ea"/>
                <a:cs typeface="+mn-cs"/>
              </a:rPr>
              <a:t>Top 25 universities by key fields</a:t>
            </a:r>
          </a:p>
        </p:txBody>
      </p:sp>
      <p:sp>
        <p:nvSpPr>
          <p:cNvPr id="11" name="Text Placeholder 2">
            <a:extLst>
              <a:ext uri="{FF2B5EF4-FFF2-40B4-BE49-F238E27FC236}">
                <a16:creationId xmlns:a16="http://schemas.microsoft.com/office/drawing/2014/main" id="{B4158D78-12B5-4E71-A9FF-A81788C36D4A}"/>
              </a:ext>
            </a:extLst>
          </p:cNvPr>
          <p:cNvSpPr txBox="1">
            <a:spLocks/>
          </p:cNvSpPr>
          <p:nvPr/>
        </p:nvSpPr>
        <p:spPr>
          <a:xfrm>
            <a:off x="10570865" y="5647174"/>
            <a:ext cx="1828801" cy="5309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6000"/>
              </a:lnSpc>
              <a:spcBef>
                <a:spcPts val="6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chemeClr val="bg1"/>
                </a:solidFill>
                <a:effectLst/>
                <a:uLnTx/>
                <a:uFillTx/>
                <a:ea typeface="+mn-ea"/>
                <a:cs typeface="+mn-cs"/>
              </a:rPr>
              <a:t>Source: NSF Higher Ed R&amp;D Survey FY2018, released Nov 2019</a:t>
            </a:r>
          </a:p>
        </p:txBody>
      </p:sp>
      <p:pic>
        <p:nvPicPr>
          <p:cNvPr id="13" name="Picture 12">
            <a:extLst>
              <a:ext uri="{FF2B5EF4-FFF2-40B4-BE49-F238E27FC236}">
                <a16:creationId xmlns:a16="http://schemas.microsoft.com/office/drawing/2014/main" id="{418AFE63-F364-4628-83F5-7CDE1DAFB8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29182" y="679921"/>
            <a:ext cx="9331153" cy="5451048"/>
          </a:xfrm>
          <a:prstGeom prst="rect">
            <a:avLst/>
          </a:prstGeom>
          <a:ln>
            <a:solidFill>
              <a:schemeClr val="accent1"/>
            </a:solidFill>
          </a:ln>
        </p:spPr>
      </p:pic>
    </p:spTree>
    <p:extLst>
      <p:ext uri="{BB962C8B-B14F-4D97-AF65-F5344CB8AC3E}">
        <p14:creationId xmlns:p14="http://schemas.microsoft.com/office/powerpoint/2010/main" val="373345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AE28-F4E3-4AFB-8A94-35AB8C209C6B}"/>
              </a:ext>
            </a:extLst>
          </p:cNvPr>
          <p:cNvSpPr>
            <a:spLocks noGrp="1"/>
          </p:cNvSpPr>
          <p:nvPr>
            <p:ph type="title"/>
          </p:nvPr>
        </p:nvSpPr>
        <p:spPr>
          <a:xfrm>
            <a:off x="504552" y="241160"/>
            <a:ext cx="10515600" cy="771704"/>
          </a:xfrm>
        </p:spPr>
        <p:txBody>
          <a:bodyPr>
            <a:noAutofit/>
          </a:bodyPr>
          <a:lstStyle/>
          <a:p>
            <a:pPr>
              <a:lnSpc>
                <a:spcPct val="105000"/>
              </a:lnSpc>
            </a:pPr>
            <a:r>
              <a:rPr lang="en-US" b="1" dirty="0">
                <a:solidFill>
                  <a:schemeClr val="bg1"/>
                </a:solidFill>
              </a:rPr>
              <a:t>Matching Funds Policy</a:t>
            </a:r>
            <a:br>
              <a:rPr lang="en-US" b="1" dirty="0">
                <a:solidFill>
                  <a:schemeClr val="bg1"/>
                </a:solidFill>
              </a:rPr>
            </a:br>
            <a:endParaRPr lang="en-US" dirty="0"/>
          </a:p>
        </p:txBody>
      </p:sp>
      <p:sp>
        <p:nvSpPr>
          <p:cNvPr id="3" name="Text Placeholder 2">
            <a:extLst>
              <a:ext uri="{FF2B5EF4-FFF2-40B4-BE49-F238E27FC236}">
                <a16:creationId xmlns:a16="http://schemas.microsoft.com/office/drawing/2014/main" id="{5BAFE29A-CE4A-4FBC-AE6D-9DFB8E6EE13B}"/>
              </a:ext>
            </a:extLst>
          </p:cNvPr>
          <p:cNvSpPr>
            <a:spLocks noGrp="1"/>
          </p:cNvSpPr>
          <p:nvPr>
            <p:ph type="body" sz="quarter" idx="12"/>
          </p:nvPr>
        </p:nvSpPr>
        <p:spPr>
          <a:xfrm>
            <a:off x="322810" y="1173638"/>
            <a:ext cx="6771325" cy="4588184"/>
          </a:xfrm>
        </p:spPr>
        <p:txBody>
          <a:bodyPr>
            <a:noAutofit/>
          </a:bodyPr>
          <a:lstStyle/>
          <a:p>
            <a:pPr>
              <a:lnSpc>
                <a:spcPct val="105000"/>
              </a:lnSpc>
              <a:spcBef>
                <a:spcPts val="2400"/>
              </a:spcBef>
            </a:pPr>
            <a:r>
              <a:rPr lang="en-US" sz="1800" dirty="0"/>
              <a:t>Equipment (if required by sponsor):  </a:t>
            </a:r>
          </a:p>
          <a:p>
            <a:pPr lvl="1">
              <a:lnSpc>
                <a:spcPct val="105000"/>
              </a:lnSpc>
              <a:spcBef>
                <a:spcPts val="2400"/>
              </a:spcBef>
            </a:pPr>
            <a:r>
              <a:rPr lang="en-US" sz="1800" dirty="0"/>
              <a:t>Match of 15% from central on minimum annual equipment </a:t>
            </a:r>
            <a:br>
              <a:rPr lang="en-US" sz="1800" dirty="0"/>
            </a:br>
            <a:r>
              <a:rPr lang="en-US" sz="1800" dirty="0"/>
              <a:t>cost of $100,000</a:t>
            </a:r>
          </a:p>
          <a:p>
            <a:pPr lvl="1">
              <a:lnSpc>
                <a:spcPct val="105000"/>
              </a:lnSpc>
              <a:spcBef>
                <a:spcPts val="2400"/>
              </a:spcBef>
            </a:pPr>
            <a:r>
              <a:rPr lang="en-US" sz="1800" dirty="0"/>
              <a:t>College/department must match at a minimum of 7.5% </a:t>
            </a:r>
            <a:br>
              <a:rPr lang="en-US" sz="1800" dirty="0"/>
            </a:br>
            <a:r>
              <a:rPr lang="en-US" sz="1800" u="sng" dirty="0">
                <a:solidFill>
                  <a:srgbClr val="33CAFF"/>
                </a:solidFill>
              </a:rPr>
              <a:t>policy.psu.edu/policies/rag51</a:t>
            </a:r>
            <a:endParaRPr lang="en-US" sz="1800" dirty="0"/>
          </a:p>
          <a:p>
            <a:pPr>
              <a:lnSpc>
                <a:spcPct val="105000"/>
              </a:lnSpc>
              <a:spcBef>
                <a:spcPts val="2400"/>
              </a:spcBef>
            </a:pPr>
            <a:r>
              <a:rPr lang="en-US" sz="1800" dirty="0"/>
              <a:t>Graduate Assistantships/Traineeships (GA): </a:t>
            </a:r>
          </a:p>
          <a:p>
            <a:pPr lvl="1">
              <a:lnSpc>
                <a:spcPct val="105000"/>
              </a:lnSpc>
              <a:spcBef>
                <a:spcPts val="2400"/>
              </a:spcBef>
            </a:pPr>
            <a:r>
              <a:rPr lang="en-US" sz="1800" dirty="0"/>
              <a:t>Match equal to  50% of F&amp;A generated on GA costs or 10% of total GA costs</a:t>
            </a:r>
          </a:p>
          <a:p>
            <a:pPr lvl="1">
              <a:lnSpc>
                <a:spcPct val="105000"/>
              </a:lnSpc>
              <a:spcBef>
                <a:spcPts val="2400"/>
              </a:spcBef>
            </a:pPr>
            <a:r>
              <a:rPr lang="en-US" sz="1800" dirty="0"/>
              <a:t>Minimum annual match of $10,000</a:t>
            </a:r>
            <a:br>
              <a:rPr lang="en-US" sz="1800" dirty="0"/>
            </a:br>
            <a:r>
              <a:rPr lang="en-US" sz="1800" u="sng" dirty="0">
                <a:solidFill>
                  <a:srgbClr val="33CAFF"/>
                </a:solidFill>
              </a:rPr>
              <a:t>policy.psu.edu/policies/rag52</a:t>
            </a:r>
          </a:p>
        </p:txBody>
      </p:sp>
      <p:pic>
        <p:nvPicPr>
          <p:cNvPr id="7" name="Picture 6">
            <a:extLst>
              <a:ext uri="{FF2B5EF4-FFF2-40B4-BE49-F238E27FC236}">
                <a16:creationId xmlns:a16="http://schemas.microsoft.com/office/drawing/2014/main" id="{F45CBA85-BDBB-441A-A7CC-E5367B1818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15171" y="-548972"/>
            <a:ext cx="6549741" cy="4924652"/>
          </a:xfrm>
          <a:prstGeom prst="ellipse">
            <a:avLst/>
          </a:prstGeom>
          <a:ln w="38100" cap="rnd">
            <a:solidFill>
              <a:srgbClr val="041E42"/>
            </a:solid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1487341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A863D-1117-4EFD-86FE-29980C6BAD6C}"/>
              </a:ext>
            </a:extLst>
          </p:cNvPr>
          <p:cNvSpPr>
            <a:spLocks noGrp="1"/>
          </p:cNvSpPr>
          <p:nvPr>
            <p:ph type="ctrTitle"/>
          </p:nvPr>
        </p:nvSpPr>
        <p:spPr>
          <a:xfrm>
            <a:off x="91441" y="-221824"/>
            <a:ext cx="6370257" cy="1307403"/>
          </a:xfrm>
        </p:spPr>
        <p:txBody>
          <a:bodyPr>
            <a:noAutofit/>
          </a:bodyPr>
          <a:lstStyle/>
          <a:p>
            <a:pPr>
              <a:lnSpc>
                <a:spcPts val="3500"/>
              </a:lnSpc>
            </a:pPr>
            <a:r>
              <a:rPr lang="en-US" sz="3200" b="1" dirty="0">
                <a:ea typeface="Source Sans Pro" panose="020B0503030403020204" pitchFamily="34" charset="0"/>
              </a:rPr>
              <a:t>OSVPR </a:t>
            </a:r>
            <a:br>
              <a:rPr lang="en-US" sz="3200" b="1" dirty="0">
                <a:ea typeface="Source Sans Pro" panose="020B0503030403020204" pitchFamily="34" charset="0"/>
              </a:rPr>
            </a:br>
            <a:r>
              <a:rPr lang="en-US" sz="3200" b="1" dirty="0">
                <a:ea typeface="Source Sans Pro" panose="020B0503030403020204" pitchFamily="34" charset="0"/>
              </a:rPr>
              <a:t>Organization</a:t>
            </a:r>
          </a:p>
        </p:txBody>
      </p:sp>
      <p:sp>
        <p:nvSpPr>
          <p:cNvPr id="21" name="TextBox 20">
            <a:extLst>
              <a:ext uri="{FF2B5EF4-FFF2-40B4-BE49-F238E27FC236}">
                <a16:creationId xmlns:a16="http://schemas.microsoft.com/office/drawing/2014/main" id="{A21A5505-11FF-40E8-88F4-50347F29BE93}"/>
              </a:ext>
            </a:extLst>
          </p:cNvPr>
          <p:cNvSpPr txBox="1"/>
          <p:nvPr/>
        </p:nvSpPr>
        <p:spPr>
          <a:xfrm>
            <a:off x="143691" y="1177095"/>
            <a:ext cx="3522291" cy="5365571"/>
          </a:xfrm>
          <a:prstGeom prst="rect">
            <a:avLst/>
          </a:prstGeom>
          <a:noFill/>
        </p:spPr>
        <p:txBody>
          <a:bodyPr wrap="square" rtlCol="0">
            <a:spAutoFit/>
          </a:bodyPr>
          <a:lstStyle/>
          <a:p>
            <a:pPr marL="285750" indent="-285750">
              <a:lnSpc>
                <a:spcPct val="105000"/>
              </a:lnSpc>
              <a:spcAft>
                <a:spcPts val="600"/>
              </a:spcAft>
              <a:buFont typeface="Arial" panose="020B0604020202020204" pitchFamily="34" charset="0"/>
              <a:buChar char="•"/>
            </a:pPr>
            <a:r>
              <a:rPr lang="en-US" sz="1600" dirty="0">
                <a:solidFill>
                  <a:schemeClr val="bg1"/>
                </a:solidFill>
                <a:latin typeface="Franklin Gothic Medium" panose="020B0603020102020204" pitchFamily="34" charset="0"/>
              </a:rPr>
              <a:t>Sponsored Programs</a:t>
            </a:r>
          </a:p>
          <a:p>
            <a:pPr marL="285750" indent="-285750">
              <a:lnSpc>
                <a:spcPct val="105000"/>
              </a:lnSpc>
              <a:spcAft>
                <a:spcPts val="600"/>
              </a:spcAft>
              <a:buFont typeface="Arial" panose="020B0604020202020204" pitchFamily="34" charset="0"/>
              <a:buChar char="•"/>
            </a:pPr>
            <a:r>
              <a:rPr lang="en-US" sz="1600" dirty="0">
                <a:solidFill>
                  <a:schemeClr val="bg1"/>
                </a:solidFill>
                <a:latin typeface="Franklin Gothic Medium" panose="020B0603020102020204" pitchFamily="34" charset="0"/>
              </a:rPr>
              <a:t>Research Protections</a:t>
            </a:r>
          </a:p>
          <a:p>
            <a:pPr marL="285750" indent="-285750">
              <a:lnSpc>
                <a:spcPct val="105000"/>
              </a:lnSpc>
              <a:spcAft>
                <a:spcPts val="600"/>
              </a:spcAft>
              <a:buFont typeface="Arial" panose="020B0604020202020204" pitchFamily="34" charset="0"/>
              <a:buChar char="•"/>
            </a:pPr>
            <a:r>
              <a:rPr lang="en-US" sz="1600" dirty="0">
                <a:solidFill>
                  <a:schemeClr val="bg1"/>
                </a:solidFill>
                <a:latin typeface="Franklin Gothic Medium" panose="020B0603020102020204" pitchFamily="34" charset="0"/>
              </a:rPr>
              <a:t>Animal Resource Program</a:t>
            </a:r>
          </a:p>
          <a:p>
            <a:pPr marL="285750" indent="-285750">
              <a:lnSpc>
                <a:spcPct val="105000"/>
              </a:lnSpc>
              <a:spcAft>
                <a:spcPts val="600"/>
              </a:spcAft>
              <a:buFont typeface="Arial" panose="020B0604020202020204" pitchFamily="34" charset="0"/>
              <a:buChar char="•"/>
            </a:pPr>
            <a:r>
              <a:rPr lang="en-US" sz="1600" dirty="0">
                <a:solidFill>
                  <a:schemeClr val="bg1"/>
                </a:solidFill>
                <a:latin typeface="Franklin Gothic Medium" panose="020B0603020102020204" pitchFamily="34" charset="0"/>
              </a:rPr>
              <a:t>ORIS</a:t>
            </a:r>
          </a:p>
          <a:p>
            <a:pPr marL="285750" indent="-285750">
              <a:lnSpc>
                <a:spcPct val="105000"/>
              </a:lnSpc>
              <a:spcAft>
                <a:spcPts val="600"/>
              </a:spcAft>
              <a:buFont typeface="Arial" panose="020B0604020202020204" pitchFamily="34" charset="0"/>
              <a:buChar char="•"/>
            </a:pPr>
            <a:r>
              <a:rPr lang="en-US" sz="1600" dirty="0">
                <a:solidFill>
                  <a:schemeClr val="bg1"/>
                </a:solidFill>
                <a:latin typeface="Franklin Gothic Medium" panose="020B0603020102020204" pitchFamily="34" charset="0"/>
              </a:rPr>
              <a:t>Strategic Initiatives</a:t>
            </a:r>
          </a:p>
          <a:p>
            <a:pPr marL="742950" lvl="1" indent="-285750">
              <a:lnSpc>
                <a:spcPct val="105000"/>
              </a:lnSpc>
              <a:spcAft>
                <a:spcPts val="600"/>
              </a:spcAft>
              <a:buFont typeface="Wingdings" panose="05000000000000000000" pitchFamily="2" charset="2"/>
              <a:buChar char="§"/>
            </a:pPr>
            <a:r>
              <a:rPr lang="en-US" sz="1600" dirty="0">
                <a:solidFill>
                  <a:schemeClr val="bg1"/>
                </a:solidFill>
                <a:latin typeface="Franklin Gothic Medium" panose="020B0603020102020204" pitchFamily="34" charset="0"/>
              </a:rPr>
              <a:t>SIRO</a:t>
            </a:r>
          </a:p>
          <a:p>
            <a:pPr marL="742950" lvl="1" indent="-285750">
              <a:lnSpc>
                <a:spcPct val="105000"/>
              </a:lnSpc>
              <a:spcAft>
                <a:spcPts val="600"/>
              </a:spcAft>
              <a:buFont typeface="Wingdings" panose="05000000000000000000" pitchFamily="2" charset="2"/>
              <a:buChar char="§"/>
            </a:pPr>
            <a:r>
              <a:rPr lang="en-US" sz="1600" dirty="0">
                <a:solidFill>
                  <a:schemeClr val="bg1"/>
                </a:solidFill>
                <a:latin typeface="Franklin Gothic Medium" panose="020B0603020102020204" pitchFamily="34" charset="0"/>
              </a:rPr>
              <a:t>Limited Submissions</a:t>
            </a:r>
          </a:p>
          <a:p>
            <a:pPr marL="742950" lvl="1" indent="-285750">
              <a:lnSpc>
                <a:spcPct val="105000"/>
              </a:lnSpc>
              <a:spcAft>
                <a:spcPts val="600"/>
              </a:spcAft>
              <a:buFont typeface="Wingdings" panose="05000000000000000000" pitchFamily="2" charset="2"/>
              <a:buChar char="§"/>
            </a:pPr>
            <a:r>
              <a:rPr lang="en-US" sz="1600" dirty="0">
                <a:solidFill>
                  <a:schemeClr val="bg1"/>
                </a:solidFill>
                <a:latin typeface="Franklin Gothic Medium" panose="020B0603020102020204" pitchFamily="34" charset="0"/>
              </a:rPr>
              <a:t>Postdoctoral Affairs</a:t>
            </a:r>
          </a:p>
          <a:p>
            <a:pPr marL="285750" indent="-285750">
              <a:lnSpc>
                <a:spcPct val="105000"/>
              </a:lnSpc>
              <a:spcAft>
                <a:spcPts val="600"/>
              </a:spcAft>
              <a:buFont typeface="Arial" panose="020B0604020202020204" pitchFamily="34" charset="0"/>
              <a:buChar char="•"/>
            </a:pPr>
            <a:r>
              <a:rPr lang="en-US" sz="1600" dirty="0">
                <a:solidFill>
                  <a:schemeClr val="bg1"/>
                </a:solidFill>
                <a:latin typeface="Franklin Gothic Medium" panose="020B0603020102020204" pitchFamily="34" charset="0"/>
              </a:rPr>
              <a:t>UARC</a:t>
            </a:r>
          </a:p>
          <a:p>
            <a:pPr marL="285750" indent="-285750">
              <a:lnSpc>
                <a:spcPct val="105000"/>
              </a:lnSpc>
              <a:spcAft>
                <a:spcPts val="600"/>
              </a:spcAft>
              <a:buFont typeface="Arial" panose="020B0604020202020204" pitchFamily="34" charset="0"/>
              <a:buChar char="•"/>
            </a:pPr>
            <a:r>
              <a:rPr lang="en-US" sz="1600" dirty="0">
                <a:solidFill>
                  <a:schemeClr val="bg1"/>
                </a:solidFill>
                <a:latin typeface="Franklin Gothic Medium" panose="020B0603020102020204" pitchFamily="34" charset="0"/>
              </a:rPr>
              <a:t>Research Commercialization</a:t>
            </a:r>
          </a:p>
          <a:p>
            <a:pPr marL="742950" lvl="1" indent="-285750">
              <a:lnSpc>
                <a:spcPct val="105000"/>
              </a:lnSpc>
              <a:spcAft>
                <a:spcPts val="600"/>
              </a:spcAft>
              <a:buFont typeface="Wingdings" panose="05000000000000000000" pitchFamily="2" charset="2"/>
              <a:buChar char="§"/>
            </a:pPr>
            <a:r>
              <a:rPr lang="en-US" sz="1600" dirty="0">
                <a:solidFill>
                  <a:schemeClr val="bg1"/>
                </a:solidFill>
                <a:latin typeface="Franklin Gothic Medium" panose="020B0603020102020204" pitchFamily="34" charset="0"/>
              </a:rPr>
              <a:t>Industrial Partnerships</a:t>
            </a:r>
          </a:p>
          <a:p>
            <a:pPr marL="742950" lvl="1" indent="-285750">
              <a:lnSpc>
                <a:spcPct val="105000"/>
              </a:lnSpc>
              <a:spcAft>
                <a:spcPts val="600"/>
              </a:spcAft>
              <a:buFont typeface="Wingdings" panose="05000000000000000000" pitchFamily="2" charset="2"/>
              <a:buChar char="§"/>
            </a:pPr>
            <a:r>
              <a:rPr lang="en-US" sz="1600" dirty="0">
                <a:solidFill>
                  <a:schemeClr val="bg1"/>
                </a:solidFill>
                <a:latin typeface="Franklin Gothic Medium" panose="020B0603020102020204" pitchFamily="34" charset="0"/>
              </a:rPr>
              <a:t>Technology Management</a:t>
            </a:r>
          </a:p>
          <a:p>
            <a:pPr marL="742950" lvl="1" indent="-285750">
              <a:lnSpc>
                <a:spcPct val="105000"/>
              </a:lnSpc>
              <a:spcAft>
                <a:spcPts val="600"/>
              </a:spcAft>
              <a:buFont typeface="Wingdings" panose="05000000000000000000" pitchFamily="2" charset="2"/>
              <a:buChar char="§"/>
            </a:pPr>
            <a:r>
              <a:rPr lang="en-US" sz="1600" dirty="0">
                <a:solidFill>
                  <a:schemeClr val="bg1"/>
                </a:solidFill>
                <a:latin typeface="Franklin Gothic Medium" panose="020B0603020102020204" pitchFamily="34" charset="0"/>
              </a:rPr>
              <a:t>Invent Penn State</a:t>
            </a:r>
          </a:p>
          <a:p>
            <a:pPr marL="742950" lvl="1" indent="-285750">
              <a:lnSpc>
                <a:spcPct val="105000"/>
              </a:lnSpc>
              <a:spcAft>
                <a:spcPts val="600"/>
              </a:spcAft>
              <a:buFont typeface="Wingdings" panose="05000000000000000000" pitchFamily="2" charset="2"/>
              <a:buChar char="§"/>
            </a:pPr>
            <a:r>
              <a:rPr lang="en-US" sz="1600" dirty="0">
                <a:solidFill>
                  <a:schemeClr val="bg1"/>
                </a:solidFill>
                <a:latin typeface="Franklin Gothic Medium" panose="020B0603020102020204" pitchFamily="34" charset="0"/>
              </a:rPr>
              <a:t>Ben Franklin</a:t>
            </a:r>
          </a:p>
          <a:p>
            <a:pPr marL="285750" indent="-285750">
              <a:lnSpc>
                <a:spcPct val="105000"/>
              </a:lnSpc>
              <a:spcAft>
                <a:spcPts val="600"/>
              </a:spcAft>
              <a:buFont typeface="Arial" panose="020B0604020202020204" pitchFamily="34" charset="0"/>
              <a:buChar char="•"/>
            </a:pPr>
            <a:r>
              <a:rPr lang="en-US" sz="1600" dirty="0">
                <a:solidFill>
                  <a:schemeClr val="bg1"/>
                </a:solidFill>
                <a:latin typeface="Franklin Gothic Medium" panose="020B0603020102020204" pitchFamily="34" charset="0"/>
              </a:rPr>
              <a:t>Research Institutes (7)</a:t>
            </a:r>
          </a:p>
          <a:p>
            <a:pPr marL="285750" indent="-285750">
              <a:lnSpc>
                <a:spcPct val="105000"/>
              </a:lnSpc>
              <a:spcAft>
                <a:spcPts val="600"/>
              </a:spcAft>
              <a:buFont typeface="Arial" panose="020B0604020202020204" pitchFamily="34" charset="0"/>
              <a:buChar char="•"/>
            </a:pPr>
            <a:r>
              <a:rPr lang="en-US" sz="1600" dirty="0">
                <a:solidFill>
                  <a:schemeClr val="bg1"/>
                </a:solidFill>
                <a:latin typeface="Franklin Gothic Medium" panose="020B0603020102020204" pitchFamily="34" charset="0"/>
              </a:rPr>
              <a:t>URC/UHSC</a:t>
            </a:r>
            <a:endParaRPr lang="en-US" sz="1600" dirty="0">
              <a:solidFill>
                <a:schemeClr val="bg1"/>
              </a:solidFill>
            </a:endParaRPr>
          </a:p>
        </p:txBody>
      </p:sp>
      <p:pic>
        <p:nvPicPr>
          <p:cNvPr id="3" name="Picture 3" descr="A screenshot of a cell phone&#10;&#10;Description automatically generated">
            <a:extLst>
              <a:ext uri="{FF2B5EF4-FFF2-40B4-BE49-F238E27FC236}">
                <a16:creationId xmlns:a16="http://schemas.microsoft.com/office/drawing/2014/main" id="{9E10167D-9CCA-446E-8207-F8F5596A317F}"/>
              </a:ext>
            </a:extLst>
          </p:cNvPr>
          <p:cNvPicPr>
            <a:picLocks noChangeAspect="1"/>
          </p:cNvPicPr>
          <p:nvPr/>
        </p:nvPicPr>
        <p:blipFill>
          <a:blip r:embed="rId3"/>
          <a:stretch>
            <a:fillRect/>
          </a:stretch>
        </p:blipFill>
        <p:spPr>
          <a:xfrm>
            <a:off x="3537995" y="75920"/>
            <a:ext cx="8626997" cy="6706158"/>
          </a:xfrm>
          <a:prstGeom prst="rect">
            <a:avLst/>
          </a:prstGeom>
        </p:spPr>
      </p:pic>
    </p:spTree>
    <p:extLst>
      <p:ext uri="{BB962C8B-B14F-4D97-AF65-F5344CB8AC3E}">
        <p14:creationId xmlns:p14="http://schemas.microsoft.com/office/powerpoint/2010/main" val="4213323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A233E3-5576-48EF-B1D0-C11AFEA4A003}"/>
              </a:ext>
            </a:extLst>
          </p:cNvPr>
          <p:cNvSpPr>
            <a:spLocks noGrp="1"/>
          </p:cNvSpPr>
          <p:nvPr>
            <p:ph type="ctrTitle"/>
          </p:nvPr>
        </p:nvSpPr>
        <p:spPr>
          <a:xfrm>
            <a:off x="64371" y="108466"/>
            <a:ext cx="6584674" cy="701665"/>
          </a:xfrm>
        </p:spPr>
        <p:txBody>
          <a:bodyPr>
            <a:normAutofit/>
          </a:bodyPr>
          <a:lstStyle/>
          <a:p>
            <a:r>
              <a:rPr lang="en-US" sz="3200" dirty="0"/>
              <a:t>Interdisciplinary Research Institutes</a:t>
            </a:r>
          </a:p>
        </p:txBody>
      </p:sp>
      <p:grpSp>
        <p:nvGrpSpPr>
          <p:cNvPr id="18" name="Group 17">
            <a:extLst>
              <a:ext uri="{FF2B5EF4-FFF2-40B4-BE49-F238E27FC236}">
                <a16:creationId xmlns:a16="http://schemas.microsoft.com/office/drawing/2014/main" id="{B8018395-2D22-40A2-A329-716833471D5C}"/>
              </a:ext>
            </a:extLst>
          </p:cNvPr>
          <p:cNvGrpSpPr/>
          <p:nvPr/>
        </p:nvGrpSpPr>
        <p:grpSpPr>
          <a:xfrm>
            <a:off x="514798" y="717184"/>
            <a:ext cx="11375380" cy="5858731"/>
            <a:chOff x="1025800" y="445168"/>
            <a:chExt cx="11375380" cy="5858731"/>
          </a:xfrm>
        </p:grpSpPr>
        <p:sp>
          <p:nvSpPr>
            <p:cNvPr id="19" name="Rectangle 18">
              <a:extLst>
                <a:ext uri="{FF2B5EF4-FFF2-40B4-BE49-F238E27FC236}">
                  <a16:creationId xmlns:a16="http://schemas.microsoft.com/office/drawing/2014/main" id="{16933D71-D520-440A-B4D4-70C0A7955F90}"/>
                </a:ext>
              </a:extLst>
            </p:cNvPr>
            <p:cNvSpPr/>
            <p:nvPr/>
          </p:nvSpPr>
          <p:spPr>
            <a:xfrm>
              <a:off x="1123122" y="606287"/>
              <a:ext cx="11031750" cy="544270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B5B451D0-C6E9-46A0-B7B0-AB82740916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4785" y="3113506"/>
              <a:ext cx="4326339" cy="1736360"/>
            </a:xfrm>
            <a:prstGeom prst="rect">
              <a:avLst/>
            </a:prstGeom>
          </p:spPr>
        </p:pic>
        <p:pic>
          <p:nvPicPr>
            <p:cNvPr id="21" name="Picture 20">
              <a:extLst>
                <a:ext uri="{FF2B5EF4-FFF2-40B4-BE49-F238E27FC236}">
                  <a16:creationId xmlns:a16="http://schemas.microsoft.com/office/drawing/2014/main" id="{632ED79F-286F-49E5-878E-FD83707D039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24514" y="542622"/>
              <a:ext cx="3145980" cy="1129397"/>
            </a:xfrm>
            <a:prstGeom prst="rect">
              <a:avLst/>
            </a:prstGeom>
          </p:spPr>
        </p:pic>
        <p:pic>
          <p:nvPicPr>
            <p:cNvPr id="22" name="Picture 21" descr="Penn State Cancer Institute">
              <a:extLst>
                <a:ext uri="{FF2B5EF4-FFF2-40B4-BE49-F238E27FC236}">
                  <a16:creationId xmlns:a16="http://schemas.microsoft.com/office/drawing/2014/main" id="{42DEAFFF-3868-4E76-8BF8-02D5F8E0315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72294" y="717184"/>
              <a:ext cx="2986383" cy="9595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A6F77A98-65B9-4CD7-B7AD-2C60BF22CAA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05610" y="4486817"/>
              <a:ext cx="4545649" cy="1659352"/>
            </a:xfrm>
            <a:prstGeom prst="rect">
              <a:avLst/>
            </a:prstGeom>
          </p:spPr>
        </p:pic>
        <p:pic>
          <p:nvPicPr>
            <p:cNvPr id="24" name="Picture 23">
              <a:extLst>
                <a:ext uri="{FF2B5EF4-FFF2-40B4-BE49-F238E27FC236}">
                  <a16:creationId xmlns:a16="http://schemas.microsoft.com/office/drawing/2014/main" id="{65912C80-5845-4162-AD84-BD023B88B2B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5800" y="3136956"/>
              <a:ext cx="3809023" cy="1712910"/>
            </a:xfrm>
            <a:prstGeom prst="rect">
              <a:avLst/>
            </a:prstGeom>
          </p:spPr>
        </p:pic>
        <p:pic>
          <p:nvPicPr>
            <p:cNvPr id="25" name="Picture 24">
              <a:extLst>
                <a:ext uri="{FF2B5EF4-FFF2-40B4-BE49-F238E27FC236}">
                  <a16:creationId xmlns:a16="http://schemas.microsoft.com/office/drawing/2014/main" id="{1CEB9E70-62B9-4E7F-B7DA-50607CB5E98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6563" y="1597737"/>
              <a:ext cx="3856667" cy="1712910"/>
            </a:xfrm>
            <a:prstGeom prst="rect">
              <a:avLst/>
            </a:prstGeom>
          </p:spPr>
        </p:pic>
        <p:grpSp>
          <p:nvGrpSpPr>
            <p:cNvPr id="26" name="Group 25">
              <a:extLst>
                <a:ext uri="{FF2B5EF4-FFF2-40B4-BE49-F238E27FC236}">
                  <a16:creationId xmlns:a16="http://schemas.microsoft.com/office/drawing/2014/main" id="{29B50EF8-739A-484D-A88B-36F4465FFB64}"/>
                </a:ext>
              </a:extLst>
            </p:cNvPr>
            <p:cNvGrpSpPr/>
            <p:nvPr/>
          </p:nvGrpSpPr>
          <p:grpSpPr>
            <a:xfrm>
              <a:off x="3854508" y="445168"/>
              <a:ext cx="6603071" cy="5858731"/>
              <a:chOff x="3564919" y="1122944"/>
              <a:chExt cx="6149434" cy="5409027"/>
            </a:xfrm>
          </p:grpSpPr>
          <p:sp>
            <p:nvSpPr>
              <p:cNvPr id="31" name="Arc 30">
                <a:extLst>
                  <a:ext uri="{FF2B5EF4-FFF2-40B4-BE49-F238E27FC236}">
                    <a16:creationId xmlns:a16="http://schemas.microsoft.com/office/drawing/2014/main" id="{8E8D076A-52FB-47C4-B424-9265468316AF}"/>
                  </a:ext>
                </a:extLst>
              </p:cNvPr>
              <p:cNvSpPr/>
              <p:nvPr/>
            </p:nvSpPr>
            <p:spPr>
              <a:xfrm>
                <a:off x="3838470" y="2224251"/>
                <a:ext cx="2257530" cy="4307720"/>
              </a:xfrm>
              <a:prstGeom prst="arc">
                <a:avLst>
                  <a:gd name="adj1" fmla="val 16552044"/>
                  <a:gd name="adj2" fmla="val 1210164"/>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ea typeface="+mn-ea"/>
                  <a:cs typeface="+mn-cs"/>
                </a:endParaRPr>
              </a:p>
            </p:txBody>
          </p:sp>
          <p:sp>
            <p:nvSpPr>
              <p:cNvPr id="32" name="Arc 31">
                <a:extLst>
                  <a:ext uri="{FF2B5EF4-FFF2-40B4-BE49-F238E27FC236}">
                    <a16:creationId xmlns:a16="http://schemas.microsoft.com/office/drawing/2014/main" id="{CDF51265-C31B-44D5-B766-B637133BCA59}"/>
                  </a:ext>
                </a:extLst>
              </p:cNvPr>
              <p:cNvSpPr/>
              <p:nvPr/>
            </p:nvSpPr>
            <p:spPr>
              <a:xfrm rot="18773719">
                <a:off x="4831970" y="2570828"/>
                <a:ext cx="2257530" cy="4791631"/>
              </a:xfrm>
              <a:prstGeom prst="arc">
                <a:avLst>
                  <a:gd name="adj1" fmla="val 16836502"/>
                  <a:gd name="adj2" fmla="val 1267984"/>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ea typeface="+mn-ea"/>
                  <a:cs typeface="+mn-cs"/>
                </a:endParaRPr>
              </a:p>
            </p:txBody>
          </p:sp>
          <p:sp>
            <p:nvSpPr>
              <p:cNvPr id="33" name="Arc 32">
                <a:extLst>
                  <a:ext uri="{FF2B5EF4-FFF2-40B4-BE49-F238E27FC236}">
                    <a16:creationId xmlns:a16="http://schemas.microsoft.com/office/drawing/2014/main" id="{AD25C72A-77B6-4126-A1A8-85708EE12168}"/>
                  </a:ext>
                </a:extLst>
              </p:cNvPr>
              <p:cNvSpPr/>
              <p:nvPr/>
            </p:nvSpPr>
            <p:spPr>
              <a:xfrm rot="15586254">
                <a:off x="5937088" y="1866103"/>
                <a:ext cx="2257530" cy="5297000"/>
              </a:xfrm>
              <a:prstGeom prst="arc">
                <a:avLst>
                  <a:gd name="adj1" fmla="val 16836502"/>
                  <a:gd name="adj2" fmla="val 1267984"/>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ea typeface="+mn-ea"/>
                  <a:cs typeface="+mn-cs"/>
                </a:endParaRPr>
              </a:p>
            </p:txBody>
          </p:sp>
          <p:sp>
            <p:nvSpPr>
              <p:cNvPr id="34" name="Arc 33">
                <a:extLst>
                  <a:ext uri="{FF2B5EF4-FFF2-40B4-BE49-F238E27FC236}">
                    <a16:creationId xmlns:a16="http://schemas.microsoft.com/office/drawing/2014/main" id="{1182EB65-71A4-4FBB-B438-10DB53A9FB6B}"/>
                  </a:ext>
                </a:extLst>
              </p:cNvPr>
              <p:cNvSpPr/>
              <p:nvPr/>
            </p:nvSpPr>
            <p:spPr>
              <a:xfrm rot="13124747">
                <a:off x="6255101" y="1122944"/>
                <a:ext cx="2257530" cy="5028613"/>
              </a:xfrm>
              <a:prstGeom prst="arc">
                <a:avLst>
                  <a:gd name="adj1" fmla="val 17182169"/>
                  <a:gd name="adj2" fmla="val 1267984"/>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ea typeface="+mn-ea"/>
                  <a:cs typeface="+mn-cs"/>
                </a:endParaRPr>
              </a:p>
            </p:txBody>
          </p:sp>
        </p:grpSp>
        <p:pic>
          <p:nvPicPr>
            <p:cNvPr id="27" name="Picture 26">
              <a:extLst>
                <a:ext uri="{FF2B5EF4-FFF2-40B4-BE49-F238E27FC236}">
                  <a16:creationId xmlns:a16="http://schemas.microsoft.com/office/drawing/2014/main" id="{970B0651-D952-4774-957A-DF4D8CE82A8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63397" y="1583897"/>
              <a:ext cx="4737783" cy="1628591"/>
            </a:xfrm>
            <a:prstGeom prst="rect">
              <a:avLst/>
            </a:prstGeom>
          </p:spPr>
        </p:pic>
        <p:grpSp>
          <p:nvGrpSpPr>
            <p:cNvPr id="28" name="Group 27">
              <a:extLst>
                <a:ext uri="{FF2B5EF4-FFF2-40B4-BE49-F238E27FC236}">
                  <a16:creationId xmlns:a16="http://schemas.microsoft.com/office/drawing/2014/main" id="{8A0157CE-3845-4D1E-8302-E88A7223A9F6}"/>
                </a:ext>
              </a:extLst>
            </p:cNvPr>
            <p:cNvGrpSpPr/>
            <p:nvPr/>
          </p:nvGrpSpPr>
          <p:grpSpPr>
            <a:xfrm>
              <a:off x="7531436" y="4783824"/>
              <a:ext cx="3712694" cy="1274004"/>
              <a:chOff x="8214899" y="5379206"/>
              <a:chExt cx="3702349" cy="1274004"/>
            </a:xfrm>
          </p:grpSpPr>
          <p:pic>
            <p:nvPicPr>
              <p:cNvPr id="29" name="Picture 28">
                <a:extLst>
                  <a:ext uri="{FF2B5EF4-FFF2-40B4-BE49-F238E27FC236}">
                    <a16:creationId xmlns:a16="http://schemas.microsoft.com/office/drawing/2014/main" id="{8B6EB788-C606-4535-AC8A-A2C48CACA1F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14899" y="5379206"/>
                <a:ext cx="3137214" cy="1129397"/>
              </a:xfrm>
              <a:prstGeom prst="rect">
                <a:avLst/>
              </a:prstGeom>
            </p:spPr>
          </p:pic>
          <p:sp>
            <p:nvSpPr>
              <p:cNvPr id="30" name="TextBox 29">
                <a:extLst>
                  <a:ext uri="{FF2B5EF4-FFF2-40B4-BE49-F238E27FC236}">
                    <a16:creationId xmlns:a16="http://schemas.microsoft.com/office/drawing/2014/main" id="{DA6E0C1F-25B9-4384-B594-36E304594DC7}"/>
                  </a:ext>
                </a:extLst>
              </p:cNvPr>
              <p:cNvSpPr txBox="1"/>
              <p:nvPr/>
            </p:nvSpPr>
            <p:spPr>
              <a:xfrm>
                <a:off x="9100216" y="5883769"/>
                <a:ext cx="2817032" cy="769441"/>
              </a:xfrm>
              <a:prstGeom prst="rect">
                <a:avLst/>
              </a:prstGeom>
              <a:solidFill>
                <a:schemeClr val="accent1">
                  <a:lumMod val="75000"/>
                </a:schemeClr>
              </a:solidFill>
            </p:spPr>
            <p:txBody>
              <a:bodyPr wrap="square" rtlCol="0">
                <a:spAutoFit/>
              </a:bodyPr>
              <a:lstStyle/>
              <a:p>
                <a:r>
                  <a:rPr lang="en-US" sz="2200" dirty="0">
                    <a:solidFill>
                      <a:schemeClr val="bg1"/>
                    </a:solidFill>
                  </a:rPr>
                  <a:t>Applied Research Laboratory</a:t>
                </a:r>
              </a:p>
            </p:txBody>
          </p:sp>
        </p:grpSp>
      </p:grpSp>
    </p:spTree>
    <p:extLst>
      <p:ext uri="{BB962C8B-B14F-4D97-AF65-F5344CB8AC3E}">
        <p14:creationId xmlns:p14="http://schemas.microsoft.com/office/powerpoint/2010/main" val="2584301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DF851-3FA8-4F58-B2F0-19C8909DA995}"/>
              </a:ext>
            </a:extLst>
          </p:cNvPr>
          <p:cNvSpPr>
            <a:spLocks noGrp="1"/>
          </p:cNvSpPr>
          <p:nvPr>
            <p:ph type="title"/>
          </p:nvPr>
        </p:nvSpPr>
        <p:spPr>
          <a:xfrm>
            <a:off x="122582" y="166978"/>
            <a:ext cx="10515600" cy="620202"/>
          </a:xfrm>
        </p:spPr>
        <p:txBody>
          <a:bodyPr/>
          <a:lstStyle/>
          <a:p>
            <a:r>
              <a:rPr lang="en-US" dirty="0">
                <a:cs typeface="Times New Roman" panose="02020603050405020304" pitchFamily="18" charset="0"/>
              </a:rPr>
              <a:t>Co-Hires (Currently Active)</a:t>
            </a:r>
            <a:endParaRPr lang="en-US" dirty="0"/>
          </a:p>
        </p:txBody>
      </p:sp>
      <p:pic>
        <p:nvPicPr>
          <p:cNvPr id="6" name="Picture 5">
            <a:extLst>
              <a:ext uri="{FF2B5EF4-FFF2-40B4-BE49-F238E27FC236}">
                <a16:creationId xmlns:a16="http://schemas.microsoft.com/office/drawing/2014/main" id="{B2CB858F-E4A9-45E0-9A47-044016A849C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29038" y="755373"/>
            <a:ext cx="9992140" cy="5263775"/>
          </a:xfrm>
          <a:prstGeom prst="rect">
            <a:avLst/>
          </a:prstGeom>
        </p:spPr>
      </p:pic>
      <p:sp>
        <p:nvSpPr>
          <p:cNvPr id="8" name="TextBox 7">
            <a:extLst>
              <a:ext uri="{FF2B5EF4-FFF2-40B4-BE49-F238E27FC236}">
                <a16:creationId xmlns:a16="http://schemas.microsoft.com/office/drawing/2014/main" id="{94448B00-2842-49D5-B395-277F055DC51D}"/>
              </a:ext>
            </a:extLst>
          </p:cNvPr>
          <p:cNvSpPr txBox="1"/>
          <p:nvPr/>
        </p:nvSpPr>
        <p:spPr>
          <a:xfrm>
            <a:off x="122582" y="1609853"/>
            <a:ext cx="1944757" cy="2031325"/>
          </a:xfrm>
          <a:prstGeom prst="rect">
            <a:avLst/>
          </a:prstGeom>
          <a:noFill/>
        </p:spPr>
        <p:txBody>
          <a:bodyPr wrap="square">
            <a:spAutoFit/>
          </a:bodyPr>
          <a:lstStyle/>
          <a:p>
            <a:pPr marL="119063" indent="-119063">
              <a:buFont typeface="Arial" panose="020B0604020202020204" pitchFamily="34" charset="0"/>
              <a:buChar char="•"/>
            </a:pPr>
            <a:r>
              <a:rPr lang="en-US" dirty="0">
                <a:solidFill>
                  <a:schemeClr val="bg1"/>
                </a:solidFill>
              </a:rPr>
              <a:t>284 individual faculty members</a:t>
            </a:r>
          </a:p>
          <a:p>
            <a:pPr marL="119063" indent="-119063">
              <a:buFont typeface="Arial" panose="020B0604020202020204" pitchFamily="34" charset="0"/>
              <a:buChar char="•"/>
            </a:pPr>
            <a:endParaRPr lang="en-US" dirty="0">
              <a:solidFill>
                <a:schemeClr val="bg1"/>
              </a:solidFill>
            </a:endParaRPr>
          </a:p>
          <a:p>
            <a:pPr marL="119063" indent="-119063">
              <a:buFont typeface="Arial" panose="020B0604020202020204" pitchFamily="34" charset="0"/>
              <a:buChar char="•"/>
            </a:pPr>
            <a:r>
              <a:rPr lang="en-US" dirty="0">
                <a:solidFill>
                  <a:schemeClr val="bg1"/>
                </a:solidFill>
              </a:rPr>
              <a:t>11 faculty members co- funded by 2 institutes </a:t>
            </a:r>
          </a:p>
        </p:txBody>
      </p:sp>
    </p:spTree>
    <p:extLst>
      <p:ext uri="{BB962C8B-B14F-4D97-AF65-F5344CB8AC3E}">
        <p14:creationId xmlns:p14="http://schemas.microsoft.com/office/powerpoint/2010/main" val="3151363466"/>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D6DCE4"/>
      </a:hlink>
      <a:folHlink>
        <a:srgbClr val="D8D8D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D6DCE4"/>
      </a:hlink>
      <a:folHlink>
        <a:srgbClr val="D8D8D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08E53513A328D409F55B8FAAF09E099" ma:contentTypeVersion="2" ma:contentTypeDescription="Create a new document." ma:contentTypeScope="" ma:versionID="02831a0a59516ae1ac15c7f102f62a47">
  <xsd:schema xmlns:xsd="http://www.w3.org/2001/XMLSchema" xmlns:xs="http://www.w3.org/2001/XMLSchema" xmlns:p="http://schemas.microsoft.com/office/2006/metadata/properties" xmlns:ns2="b976cd16-1b43-4e42-83b0-1309c2c7e012" targetNamespace="http://schemas.microsoft.com/office/2006/metadata/properties" ma:root="true" ma:fieldsID="e7b513f10c04c725e264c575c1d32096" ns2:_="">
    <xsd:import namespace="b976cd16-1b43-4e42-83b0-1309c2c7e012"/>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76cd16-1b43-4e42-83b0-1309c2c7e0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EFB5DB0-2103-422F-9F06-F7C259A6A91F}">
  <ds:schemaRefs>
    <ds:schemaRef ds:uri="http://schemas.microsoft.com/sharepoint/v3/contenttype/forms"/>
  </ds:schemaRefs>
</ds:datastoreItem>
</file>

<file path=customXml/itemProps2.xml><?xml version="1.0" encoding="utf-8"?>
<ds:datastoreItem xmlns:ds="http://schemas.openxmlformats.org/officeDocument/2006/customXml" ds:itemID="{6249C2F5-BDEB-4E34-AFBB-E020EE7CD4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76cd16-1b43-4e42-83b0-1309c2c7e0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303F00A-236E-42E1-BE23-73E51B6BE939}">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terms/"/>
    <ds:schemaRef ds:uri="b2ef5fc4-f4c0-466a-8e93-659f2080169d"/>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21</TotalTime>
  <Words>5100</Words>
  <Application>Microsoft Macintosh PowerPoint</Application>
  <PresentationFormat>Widescreen</PresentationFormat>
  <Paragraphs>448</Paragraphs>
  <Slides>46</Slides>
  <Notes>40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46</vt:i4>
      </vt:variant>
    </vt:vector>
  </HeadingPairs>
  <TitlesOfParts>
    <vt:vector size="58" baseType="lpstr">
      <vt:lpstr>Arial</vt:lpstr>
      <vt:lpstr>Avenir Book</vt:lpstr>
      <vt:lpstr>Calibri</vt:lpstr>
      <vt:lpstr>Calibri Light</vt:lpstr>
      <vt:lpstr>Franklin Gothic Book</vt:lpstr>
      <vt:lpstr>Franklin Gothic Medium</vt:lpstr>
      <vt:lpstr>Source Sans Pro</vt:lpstr>
      <vt:lpstr>Vijaya</vt:lpstr>
      <vt:lpstr>Wingdings</vt:lpstr>
      <vt:lpstr>Office Theme</vt:lpstr>
      <vt:lpstr>Custom Design</vt:lpstr>
      <vt:lpstr>1_Office Theme</vt:lpstr>
      <vt:lpstr>Welcome to  Research @ Penn State!</vt:lpstr>
      <vt:lpstr>PowerPoint Presentation</vt:lpstr>
      <vt:lpstr>PowerPoint Presentation</vt:lpstr>
      <vt:lpstr>PowerPoint Presentation</vt:lpstr>
      <vt:lpstr>PowerPoint Presentation</vt:lpstr>
      <vt:lpstr>Matching Funds Policy </vt:lpstr>
      <vt:lpstr>OSVPR  Organization</vt:lpstr>
      <vt:lpstr>Interdisciplinary Research Institutes</vt:lpstr>
      <vt:lpstr>Co-Hires (Currently Active)</vt:lpstr>
      <vt:lpstr>Interdisciplinary Collaboration &amp; Co-Hires</vt:lpstr>
      <vt:lpstr>Mission of the Interdisciplinary Research Institutes </vt:lpstr>
      <vt:lpstr>Research Instrumentation</vt:lpstr>
      <vt:lpstr>PowerPoint Presentation</vt:lpstr>
      <vt:lpstr>PowerPoint Presentation</vt:lpstr>
      <vt:lpstr>Institute for Computational and Data Sciences </vt:lpstr>
      <vt:lpstr>Materials Research Institute</vt:lpstr>
      <vt:lpstr>Huck Institutes of the Life Sciences</vt:lpstr>
      <vt:lpstr>Penn State Cancer Institute</vt:lpstr>
      <vt:lpstr>Clinical and Translational Science Institute</vt:lpstr>
      <vt:lpstr>Applied Research Laboratory </vt:lpstr>
      <vt:lpstr>Research Compliance</vt:lpstr>
      <vt:lpstr>Disclosing International Activities</vt:lpstr>
      <vt:lpstr>Outside Professional Commitments</vt:lpstr>
      <vt:lpstr>Significant Financial Interests (“SFI”) </vt:lpstr>
      <vt:lpstr>Data Management and Integrity </vt:lpstr>
      <vt:lpstr>Research Administration and Support</vt:lpstr>
      <vt:lpstr>Office of Research Protections (ORP)</vt:lpstr>
      <vt:lpstr>ORP Training for Investigators </vt:lpstr>
      <vt:lpstr>Animal Resource Program</vt:lpstr>
      <vt:lpstr>Office of Sponsored Programs (OSP)</vt:lpstr>
      <vt:lpstr>Office of Research Information Systems (ORIS)</vt:lpstr>
      <vt:lpstr>Strategic Initiative Submissions</vt:lpstr>
      <vt:lpstr>Office of Postdoctoral Affairs (OPA) </vt:lpstr>
      <vt:lpstr>Office of Technology Management (OTM)</vt:lpstr>
      <vt:lpstr>Office of Industrial Partnerships (OIP)</vt:lpstr>
      <vt:lpstr>Office of Entrepreneurship and Commercialization (OEC)</vt:lpstr>
      <vt:lpstr>Ben Franklin Technology Partners  of Central and Northern PA</vt:lpstr>
      <vt:lpstr>More Resources</vt:lpstr>
      <vt:lpstr>COVID-19 and Research Activity </vt:lpstr>
      <vt:lpstr>Rapid Response to COVID-19</vt:lpstr>
      <vt:lpstr>Seed Grants: $2.25 million Awarded to 47 teams</vt:lpstr>
      <vt:lpstr>PowerPoint Presentation</vt:lpstr>
      <vt:lpstr>Penn State for PA</vt:lpstr>
      <vt:lpstr>On the Front Lines </vt:lpstr>
      <vt:lpstr>PowerPoint Presentation</vt:lpstr>
      <vt:lpstr>We are here to  support your Research!</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Research @ Penn State!</dc:title>
  <dc:subject/>
  <dc:creator>Weiss, Lora G</dc:creator>
  <cp:keywords/>
  <dc:description/>
  <cp:lastModifiedBy>John Delavan</cp:lastModifiedBy>
  <cp:revision>4</cp:revision>
  <dcterms:created xsi:type="dcterms:W3CDTF">2020-08-19T12:16:41Z</dcterms:created>
  <dcterms:modified xsi:type="dcterms:W3CDTF">2020-08-21T13:39:34Z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0x010100608E53513A328D409F55B8FAAF09E099</vt:lpwstr>
  </property>
</Properties>
</file>