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722" r:id="rId5"/>
  </p:sldMasterIdLst>
  <p:notesMasterIdLst>
    <p:notesMasterId r:id="rId26"/>
  </p:notesMasterIdLst>
  <p:handoutMasterIdLst>
    <p:handoutMasterId r:id="rId27"/>
  </p:handoutMasterIdLst>
  <p:sldIdLst>
    <p:sldId id="373" r:id="rId6"/>
    <p:sldId id="449" r:id="rId7"/>
    <p:sldId id="551" r:id="rId8"/>
    <p:sldId id="469" r:id="rId9"/>
    <p:sldId id="470" r:id="rId10"/>
    <p:sldId id="471" r:id="rId11"/>
    <p:sldId id="474" r:id="rId12"/>
    <p:sldId id="446" r:id="rId13"/>
    <p:sldId id="271" r:id="rId14"/>
    <p:sldId id="550" r:id="rId15"/>
    <p:sldId id="484" r:id="rId16"/>
    <p:sldId id="485" r:id="rId17"/>
    <p:sldId id="486" r:id="rId18"/>
    <p:sldId id="487" r:id="rId19"/>
    <p:sldId id="488" r:id="rId20"/>
    <p:sldId id="481" r:id="rId21"/>
    <p:sldId id="475" r:id="rId22"/>
    <p:sldId id="483" r:id="rId23"/>
    <p:sldId id="435" r:id="rId24"/>
    <p:sldId id="482" r:id="rId2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6803" autoAdjust="0"/>
  </p:normalViewPr>
  <p:slideViewPr>
    <p:cSldViewPr snapToGrid="0" snapToObjects="1">
      <p:cViewPr varScale="1">
        <p:scale>
          <a:sx n="111" d="100"/>
          <a:sy n="111" d="100"/>
        </p:scale>
        <p:origin x="1216" y="184"/>
      </p:cViewPr>
      <p:guideLst>
        <p:guide orient="horz" pos="1610"/>
        <p:guide pos="2886"/>
      </p:guideLst>
    </p:cSldViewPr>
  </p:slideViewPr>
  <p:outlineViewPr>
    <p:cViewPr>
      <p:scale>
        <a:sx n="33" d="100"/>
        <a:sy n="33" d="100"/>
      </p:scale>
      <p:origin x="0" y="-192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-5814"/>
    </p:cViewPr>
  </p:sorterViewPr>
  <p:notesViewPr>
    <p:cSldViewPr snapToGrid="0" snapToObjects="1">
      <p:cViewPr varScale="1">
        <p:scale>
          <a:sx n="95" d="100"/>
          <a:sy n="95" d="100"/>
        </p:scale>
        <p:origin x="43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Seed Grant Cycles 1-4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Funds Awarded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 and Support (1)</c:v>
                </c:pt>
                <c:pt idx="1">
                  <c:v>Organizational Processes (2)</c:v>
                </c:pt>
                <c:pt idx="2">
                  <c:v>Constituent Outreach and Engagement (2)</c:v>
                </c:pt>
                <c:pt idx="3">
                  <c:v>Driving Digital Innovation (4)</c:v>
                </c:pt>
                <c:pt idx="4">
                  <c:v>Advancing the Arts and Humanities (7)</c:v>
                </c:pt>
                <c:pt idx="5">
                  <c:v>Enhancing Health (7)</c:v>
                </c:pt>
                <c:pt idx="6">
                  <c:v>Stewarding Our Planet's Resources (9)</c:v>
                </c:pt>
                <c:pt idx="7">
                  <c:v>Transforming Education (11)</c:v>
                </c:pt>
              </c:strCache>
            </c:strRef>
          </c:cat>
          <c:val>
            <c:numRef>
              <c:f>Sheet1!$B$2:$B$9</c:f>
              <c:numCache>
                <c:formatCode>"$"#,##0_);[Red]\("$"#,##0\)</c:formatCode>
                <c:ptCount val="8"/>
                <c:pt idx="0">
                  <c:v>111866</c:v>
                </c:pt>
                <c:pt idx="1">
                  <c:v>342512</c:v>
                </c:pt>
                <c:pt idx="2">
                  <c:v>454751</c:v>
                </c:pt>
                <c:pt idx="3">
                  <c:v>839754</c:v>
                </c:pt>
                <c:pt idx="4">
                  <c:v>1296069</c:v>
                </c:pt>
                <c:pt idx="5">
                  <c:v>1623529</c:v>
                </c:pt>
                <c:pt idx="6">
                  <c:v>2237554</c:v>
                </c:pt>
                <c:pt idx="7">
                  <c:v>2287115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6-4A65-BF66-D90096FA4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1931487"/>
        <c:axId val="240732335"/>
      </c:barChart>
      <c:catAx>
        <c:axId val="2041931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32335"/>
        <c:crosses val="autoZero"/>
        <c:auto val="1"/>
        <c:lblAlgn val="ctr"/>
        <c:lblOffset val="100"/>
        <c:noMultiLvlLbl val="0"/>
      </c:catAx>
      <c:valAx>
        <c:axId val="240732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93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E3B4C0-1011-0B4A-BB54-31DF571664C0}" type="datetimeFigureOut">
              <a:rPr lang="en-US"/>
              <a:t>8/21/20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8D9969-7CC6-6840-8DAC-E43D0366181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3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E1C7CA-DF79-8846-9F95-E49BAB9BBD04}" type="datetimeFigureOut">
              <a:rPr lang="en-US"/>
              <a:t>8/21/20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E732A-A94D-7948-AC8A-EA6E2776516F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 of 20: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Penn State and University Overview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10: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Signature Initiatives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4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11: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2020-2021 Budget Overview</a:t>
            </a:r>
          </a:p>
        </p:txBody>
      </p:sp>
    </p:spTree>
    <p:extLst>
      <p:ext uri="{BB962C8B-B14F-4D97-AF65-F5344CB8AC3E}">
        <p14:creationId xmlns:p14="http://schemas.microsoft.com/office/powerpoint/2010/main" val="191783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12: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Budgeted Funds to Support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13: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2020-2021 Education &amp; General (E&amp;G) Funds Operating Budget</a:t>
            </a:r>
            <a:r>
              <a:rPr lang="en-US" sz="14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5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14: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State Appropriation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9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15: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Appropriation vs. Tuition and Fees as a Percent of General Funds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6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16: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Our Revenue Is Spent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1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17: </a:t>
            </a:r>
            <a:b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at Penn State</a:t>
            </a:r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6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18: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at Penn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8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19: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Recommendations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2: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Provost’s Role</a:t>
            </a:r>
          </a:p>
          <a:p>
            <a:endParaRPr lang="en-US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54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20: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You. Questions or Comments?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3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3: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Penn State By the Numbers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4: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Multi-Campus Structure: We Are Not a “System”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5: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Benefits of Penn State’s Unique Structure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2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6: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Penn State’s Campuses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8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7: </a:t>
            </a:r>
          </a:p>
          <a:p>
            <a:pPr defTabSz="465887"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Access to Education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4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7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8: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Penn State’s Strategic Plan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9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JONES – Slide 9: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 for Initiative Seed Grants</a:t>
            </a:r>
          </a:p>
          <a:p>
            <a:endParaRPr lang="en-US" sz="1400" b="1" i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7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32" y="2475539"/>
            <a:ext cx="1895079" cy="1092287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97474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/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6" name="Picture 15" descr="PSLH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9" name="Picture 8" descr="PSLH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10" name="Picture 9" descr="PSUrev_sht285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49270"/>
            <a:ext cx="1087967" cy="5942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76310" y="4728648"/>
            <a:ext cx="63527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749076"/>
            <a:ext cx="8039100" cy="12953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400" b="0" dirty="0"/>
              <a:t>Welcome to Penn State</a:t>
            </a:r>
            <a:br>
              <a:rPr lang="en-US" sz="4400" b="0" dirty="0"/>
            </a:br>
            <a:r>
              <a:rPr lang="en-US" sz="4400" b="0" dirty="0"/>
              <a:t>and University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2109256"/>
            <a:ext cx="7437082" cy="1565597"/>
          </a:xfrm>
        </p:spPr>
        <p:txBody>
          <a:bodyPr>
            <a:normAutofit fontScale="40000" lnSpcReduction="20000"/>
          </a:bodyPr>
          <a:lstStyle/>
          <a:p>
            <a:endParaRPr lang="en-US" sz="18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40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500" dirty="0"/>
              <a:t>Dr. Nicholas P. Jones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500" dirty="0"/>
              <a:t>2020 New Faculty Orientation</a:t>
            </a:r>
            <a:br>
              <a:rPr lang="en-US" sz="4500" dirty="0"/>
            </a:br>
            <a:r>
              <a:rPr lang="en-US" sz="4500" dirty="0"/>
              <a:t>Thursday, August 20, 2020</a:t>
            </a:r>
            <a:br>
              <a:rPr lang="en-US" sz="4000" dirty="0"/>
            </a:br>
            <a:br>
              <a:rPr lang="en-US" sz="2500" b="1" dirty="0"/>
            </a:br>
            <a:endParaRPr lang="en-US" sz="2500" b="1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27085" y="4107543"/>
            <a:ext cx="5950858" cy="725714"/>
          </a:xfrm>
        </p:spPr>
        <p:txBody>
          <a:bodyPr>
            <a:normAutofit/>
          </a:bodyPr>
          <a:lstStyle/>
          <a:p>
            <a:r>
              <a:rPr lang="en-US" dirty="0"/>
              <a:t>Office of the Executive Vice president and provost</a:t>
            </a: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82" y="4036164"/>
            <a:ext cx="2170243" cy="6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556" y="312636"/>
            <a:ext cx="8542969" cy="610247"/>
          </a:xfrm>
        </p:spPr>
        <p:txBody>
          <a:bodyPr>
            <a:noAutofit/>
          </a:bodyPr>
          <a:lstStyle/>
          <a:p>
            <a:r>
              <a:rPr lang="en-US" sz="3200" b="0" dirty="0"/>
              <a:t>Signature Initiatives</a:t>
            </a:r>
            <a:endParaRPr lang="en-US" sz="40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651642" y="1029325"/>
            <a:ext cx="8492358" cy="3237877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One Penn State 2025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An ambitious rethinking of approaches to how we structure learning and operate to support student success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Consortium to Combat Substance Abuse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Charged with developing and implementing programs, policies, and practices to address the opioid crisis by preventing and treating addiction and mitigating its impacts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Humanities Institute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Positions Penn State as national leader in the humanities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Center for Immersive Technologies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Focused on truly transformative technologies, such as virtual and augmented reality, 3D modeling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Consortium for Integrated Energy Systems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A visionary proposal to build capacity in energy research and education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>
                    <a:tint val="75000"/>
                  </a:prstClr>
                </a:solidFill>
              </a:rPr>
              <a:t>OFFICE OF THE EXECUTIVE VICE PRESIDENT AND PROVOST</a:t>
            </a:r>
          </a:p>
        </p:txBody>
      </p:sp>
    </p:spTree>
    <p:extLst>
      <p:ext uri="{BB962C8B-B14F-4D97-AF65-F5344CB8AC3E}">
        <p14:creationId xmlns:p14="http://schemas.microsoft.com/office/powerpoint/2010/main" val="81922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169" y="1964519"/>
            <a:ext cx="3018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itchFamily="34" charset="0"/>
                <a:cs typeface="Tahoma" pitchFamily="34" charset="0"/>
              </a:rPr>
              <a:t>Total Operating </a:t>
            </a:r>
            <a:b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itchFamily="34" charset="0"/>
                <a:cs typeface="Tahoma" pitchFamily="34" charset="0"/>
              </a:rPr>
            </a:b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itchFamily="34" charset="0"/>
                <a:cs typeface="Tahoma" pitchFamily="34" charset="0"/>
              </a:rPr>
              <a:t>Budget for 2020-2021: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1"/>
                </a:solidFill>
                <a:latin typeface="Rockwell" panose="02060603020205020403" pitchFamily="18" charset="0"/>
                <a:ea typeface="Tahoma" pitchFamily="34" charset="0"/>
                <a:cs typeface="Tahoma" pitchFamily="34" charset="0"/>
              </a:rPr>
              <a:t>$6.97 billion</a:t>
            </a:r>
          </a:p>
        </p:txBody>
      </p:sp>
      <p:pic>
        <p:nvPicPr>
          <p:cNvPr id="8" name="Picture 7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10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275169" y="3117773"/>
            <a:ext cx="2342772" cy="517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budget.psu.edu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169" y="969487"/>
            <a:ext cx="8983130" cy="265452"/>
          </a:xfrm>
        </p:spPr>
        <p:txBody>
          <a:bodyPr>
            <a:noAutofit/>
          </a:bodyPr>
          <a:lstStyle/>
          <a:p>
            <a:r>
              <a:rPr lang="en-US" sz="3600" b="0" dirty="0"/>
              <a:t>2020-2021</a:t>
            </a:r>
            <a:br>
              <a:rPr lang="en-US" sz="3600" b="0" dirty="0"/>
            </a:br>
            <a:r>
              <a:rPr lang="en-US" sz="3600" b="0" dirty="0"/>
              <a:t>Budget Overview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C455A04-BE23-7747-AC61-3B441AEA9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564" y="167128"/>
            <a:ext cx="4918843" cy="43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557" y="0"/>
            <a:ext cx="8324857" cy="1968649"/>
          </a:xfrm>
        </p:spPr>
        <p:txBody>
          <a:bodyPr>
            <a:noAutofit/>
          </a:bodyPr>
          <a:lstStyle/>
          <a:p>
            <a:r>
              <a:rPr lang="en-US" sz="3600" b="0" dirty="0"/>
              <a:t>Budgeted Funds to Support Students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4" name="Content Placeholder 5"/>
          <p:cNvSpPr>
            <a:spLocks noGrp="1"/>
          </p:cNvSpPr>
          <p:nvPr>
            <p:ph idx="1"/>
          </p:nvPr>
        </p:nvSpPr>
        <p:spPr>
          <a:xfrm>
            <a:off x="496518" y="1192697"/>
            <a:ext cx="8213508" cy="3379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Total 2020-21 Operating Budget</a:t>
            </a:r>
            <a:r>
              <a:rPr lang="en-US" sz="2000" dirty="0">
                <a:solidFill>
                  <a:schemeClr val="tx1"/>
                </a:solidFill>
              </a:rPr>
              <a:t>				$6.97B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Less Self-Supporting Operations: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Auxiliary Enterprises					   	$466M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Restricted and Ag/Federal			   	$820M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Hospital/Clinic							$2.95B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Penn College						   	$112M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College of Medicine					   	$209M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Ag Research and Extension			     	$59M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accent1"/>
                </a:solidFill>
              </a:rPr>
              <a:t>Funding to Support Students					$2.36B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(represents most of E&amp;G operating budget)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</p:spTree>
    <p:extLst>
      <p:ext uri="{BB962C8B-B14F-4D97-AF65-F5344CB8AC3E}">
        <p14:creationId xmlns:p14="http://schemas.microsoft.com/office/powerpoint/2010/main" val="33875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0663" y="1145754"/>
            <a:ext cx="4719978" cy="1322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i="0" kern="1200">
                <a:solidFill>
                  <a:schemeClr val="accent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3600" b="0" dirty="0"/>
              <a:t>2020-2021 </a:t>
            </a:r>
            <a:br>
              <a:rPr lang="en-US" sz="3600" b="0" dirty="0"/>
            </a:br>
            <a:r>
              <a:rPr lang="en-US" sz="3600" b="0" dirty="0"/>
              <a:t>Education </a:t>
            </a:r>
            <a:br>
              <a:rPr lang="en-US" sz="3600" b="0" dirty="0"/>
            </a:br>
            <a:r>
              <a:rPr lang="en-US" sz="3600" b="0" dirty="0"/>
              <a:t>&amp; General</a:t>
            </a:r>
            <a:br>
              <a:rPr lang="en-US" sz="3600" b="0" dirty="0"/>
            </a:br>
            <a:r>
              <a:rPr lang="en-US" sz="3600" b="0" dirty="0"/>
              <a:t>(E&amp;G) Funds</a:t>
            </a:r>
          </a:p>
          <a:p>
            <a:r>
              <a:rPr lang="en-US" sz="3600" b="0" dirty="0"/>
              <a:t>Operating Budget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781" y="3476265"/>
            <a:ext cx="391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itchFamily="34" charset="0"/>
                <a:cs typeface="Tahoma" pitchFamily="34" charset="0"/>
              </a:rPr>
              <a:t>General Funds: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Rockwell" panose="02060603020205020403" pitchFamily="18" charset="0"/>
                <a:ea typeface="Tahoma" pitchFamily="34" charset="0"/>
                <a:cs typeface="Tahoma" pitchFamily="34" charset="0"/>
              </a:rPr>
              <a:t>$2.36 billion</a:t>
            </a:r>
          </a:p>
        </p:txBody>
      </p:sp>
      <p:pic>
        <p:nvPicPr>
          <p:cNvPr id="9" name="Picture 8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13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0E3D5093-7C63-BD4D-9FBA-FB9B4F33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926" y="136513"/>
            <a:ext cx="4587293" cy="44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2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57" y="425885"/>
            <a:ext cx="7948067" cy="887557"/>
          </a:xfrm>
        </p:spPr>
        <p:txBody>
          <a:bodyPr>
            <a:noAutofit/>
          </a:bodyPr>
          <a:lstStyle/>
          <a:p>
            <a:pPr algn="l"/>
            <a:r>
              <a:rPr lang="en-US" sz="3600" b="0" dirty="0">
                <a:solidFill>
                  <a:schemeClr val="accent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Annual State Appropriation History</a:t>
            </a:r>
            <a:br>
              <a:rPr lang="en-US" sz="3500" dirty="0">
                <a:solidFill>
                  <a:schemeClr val="accent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</a:br>
            <a:endParaRPr lang="en-US" sz="3500" dirty="0">
              <a:solidFill>
                <a:schemeClr val="accent1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40877" y="2612536"/>
            <a:ext cx="14368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</a:rPr>
              <a:t>Dollars in Millions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B22851-6CEA-A94B-8416-D5173155C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21" y="959084"/>
            <a:ext cx="7446103" cy="34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9490" y="383944"/>
            <a:ext cx="8404096" cy="730153"/>
          </a:xfrm>
        </p:spPr>
        <p:txBody>
          <a:bodyPr>
            <a:noAutofit/>
          </a:bodyPr>
          <a:lstStyle/>
          <a:p>
            <a:r>
              <a:rPr lang="en-US" sz="3500" b="0" dirty="0"/>
              <a:t>State Appropriation vs. Tuition and Fees </a:t>
            </a:r>
            <a:br>
              <a:rPr lang="en-US" sz="3500" b="0" dirty="0"/>
            </a:br>
            <a:r>
              <a:rPr lang="en-US" sz="3500" b="0" dirty="0"/>
              <a:t>as a Percent of General Funds Budget</a:t>
            </a:r>
            <a:endParaRPr lang="en-US" sz="35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88CD77D-F1A7-8B4A-9AC7-26CB2D820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3" y="1372206"/>
            <a:ext cx="6605790" cy="31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1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6301"/>
            <a:ext cx="8229600" cy="623742"/>
          </a:xfrm>
        </p:spPr>
        <p:txBody>
          <a:bodyPr>
            <a:noAutofit/>
          </a:bodyPr>
          <a:lstStyle/>
          <a:p>
            <a:r>
              <a:rPr lang="en-US" sz="3900" b="0" dirty="0"/>
              <a:t>How Our Revenue Is Spent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387C1-0043-5A49-AAE6-157D8AB2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1" y="944606"/>
            <a:ext cx="7235838" cy="40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1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136479"/>
            <a:ext cx="8288215" cy="1463721"/>
          </a:xfrm>
        </p:spPr>
        <p:txBody>
          <a:bodyPr>
            <a:noAutofit/>
          </a:bodyPr>
          <a:lstStyle/>
          <a:p>
            <a:r>
              <a:rPr lang="en-US" sz="4000" b="0" dirty="0"/>
              <a:t>Research at Penn State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4" name="Content Placeholder 5"/>
          <p:cNvSpPr>
            <a:spLocks noGrp="1"/>
          </p:cNvSpPr>
          <p:nvPr>
            <p:ph idx="1"/>
          </p:nvPr>
        </p:nvSpPr>
        <p:spPr>
          <a:xfrm>
            <a:off x="4659922" y="1286301"/>
            <a:ext cx="4193792" cy="289381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More than $968 million in research expenditures in FY19</a:t>
            </a:r>
          </a:p>
          <a:p>
            <a:r>
              <a:rPr lang="en-US" sz="2200" dirty="0">
                <a:solidFill>
                  <a:schemeClr val="tx1"/>
                </a:solidFill>
              </a:rPr>
              <a:t>Highest rating from Carnegie Foundation</a:t>
            </a:r>
          </a:p>
          <a:p>
            <a:r>
              <a:rPr lang="en-US" sz="2200" dirty="0">
                <a:solidFill>
                  <a:schemeClr val="tx1"/>
                </a:solidFill>
              </a:rPr>
              <a:t>Faculty on cutting 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99" y="1286301"/>
            <a:ext cx="3491621" cy="2426677"/>
          </a:xfrm>
          <a:prstGeom prst="rect">
            <a:avLst/>
          </a:prstGeom>
        </p:spPr>
      </p:pic>
      <p:pic>
        <p:nvPicPr>
          <p:cNvPr id="7" name="Picture 6" descr="PS_HOR_REV_CMYK_2C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</p:spTree>
    <p:extLst>
      <p:ext uri="{BB962C8B-B14F-4D97-AF65-F5344CB8AC3E}">
        <p14:creationId xmlns:p14="http://schemas.microsoft.com/office/powerpoint/2010/main" val="244140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136479"/>
            <a:ext cx="8288215" cy="1463721"/>
          </a:xfrm>
        </p:spPr>
        <p:txBody>
          <a:bodyPr>
            <a:noAutofit/>
          </a:bodyPr>
          <a:lstStyle/>
          <a:p>
            <a:r>
              <a:rPr lang="en-US" sz="4000" b="0" dirty="0"/>
              <a:t>Teaching at Penn State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9440908" y="3529086"/>
            <a:ext cx="1796969" cy="1230949"/>
          </a:xfrm>
          <a:prstGeom prst="rect">
            <a:avLst/>
          </a:prstGeom>
          <a:noFill/>
        </p:spPr>
        <p:txBody>
          <a:bodyPr wrap="square" lIns="91277" tIns="45642" rIns="91277" bIns="45642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700" b="1" dirty="0">
                <a:solidFill>
                  <a:srgbClr val="FFFFFF"/>
                </a:solidFill>
                <a:latin typeface="Open sans"/>
                <a:cs typeface="Open sans"/>
                <a:sym typeface="Gill Sans" charset="0"/>
              </a:rPr>
              <a:t>PROJECTED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idx="1"/>
          </p:nvPr>
        </p:nvSpPr>
        <p:spPr>
          <a:xfrm>
            <a:off x="4659922" y="1399213"/>
            <a:ext cx="4193792" cy="278089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University actively promotes and supports excellence in teaching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Value teaching </a:t>
            </a:r>
            <a:r>
              <a:rPr lang="en-US" sz="2000" i="1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research more than ever before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Combination essential to fulfilling Penn State’s mission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Role is especially vital this year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1A7BB-DFA1-354A-AF54-0E56A787C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30" y="1399213"/>
            <a:ext cx="3723861" cy="25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357187"/>
            <a:ext cx="8686801" cy="1814513"/>
          </a:xfrm>
        </p:spPr>
        <p:txBody>
          <a:bodyPr>
            <a:noAutofit/>
          </a:bodyPr>
          <a:lstStyle/>
          <a:p>
            <a:r>
              <a:rPr lang="en-US" sz="3800" b="0" dirty="0"/>
              <a:t>Key Recommendations</a:t>
            </a:r>
            <a:br>
              <a:rPr lang="en-US" sz="3800" dirty="0"/>
            </a:br>
            <a:br>
              <a:rPr lang="en-US" sz="3900" dirty="0"/>
            </a:br>
            <a:endParaRPr lang="en-US" sz="39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AF3A8-3C22-5040-8FEC-92268D1283D0}"/>
              </a:ext>
            </a:extLst>
          </p:cNvPr>
          <p:cNvSpPr txBox="1">
            <a:spLocks/>
          </p:cNvSpPr>
          <p:nvPr/>
        </p:nvSpPr>
        <p:spPr>
          <a:xfrm>
            <a:off x="609600" y="1177159"/>
            <a:ext cx="8305801" cy="344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First, learn about all things Penn State. 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into the many support systems and structures we offer to drive your success – especially important during unique time.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engaged in your department, campus, or college, and the University overall. 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accessible to students and colleagues. 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trusted mentor or two and allow yourself to be mentored as well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131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1357312"/>
          </a:xfrm>
        </p:spPr>
        <p:txBody>
          <a:bodyPr>
            <a:noAutofit/>
          </a:bodyPr>
          <a:lstStyle/>
          <a:p>
            <a:r>
              <a:rPr lang="en-US" sz="4000" b="0" dirty="0"/>
              <a:t>The Provost’s Role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251158" y="1123720"/>
            <a:ext cx="3629666" cy="350119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Chief Academic Officer and Chief Budget Officer 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Direct reports across variety of areas/units</a:t>
            </a:r>
          </a:p>
          <a:p>
            <a:r>
              <a:rPr lang="en-US" sz="2200" dirty="0">
                <a:solidFill>
                  <a:schemeClr val="tx1"/>
                </a:solidFill>
              </a:rPr>
              <a:t>Engagement with University Faculty Senate, President’s Council, and Academic Leadership Council</a:t>
            </a:r>
          </a:p>
          <a:p>
            <a:pPr marL="0" indent="0">
              <a:buNone/>
            </a:pP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3" name="Picture 2" descr="cropped-EVP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19" y="3122406"/>
            <a:ext cx="3128533" cy="1042844"/>
          </a:xfrm>
          <a:prstGeom prst="rect">
            <a:avLst/>
          </a:prstGeom>
        </p:spPr>
      </p:pic>
      <p:pic>
        <p:nvPicPr>
          <p:cNvPr id="4" name="Picture 3" descr="PennState-NickJones-201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1" y="1257301"/>
            <a:ext cx="2894171" cy="1931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B842AA-D0FB-4921-BD35-A27A7676D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457" y="4037866"/>
            <a:ext cx="380423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9" y="389427"/>
            <a:ext cx="8799689" cy="1679097"/>
          </a:xfrm>
        </p:spPr>
        <p:txBody>
          <a:bodyPr>
            <a:noAutofit/>
          </a:bodyPr>
          <a:lstStyle/>
          <a:p>
            <a:r>
              <a:rPr lang="en-US" sz="4000" b="0" dirty="0"/>
              <a:t>Thank You.</a:t>
            </a:r>
            <a:br>
              <a:rPr lang="en-US" sz="4000" b="0" dirty="0"/>
            </a:br>
            <a:r>
              <a:rPr lang="en-US" sz="4000" b="0" dirty="0"/>
              <a:t>Questions or </a:t>
            </a:r>
            <a:br>
              <a:rPr lang="en-US" sz="4000" b="0" dirty="0"/>
            </a:br>
            <a:r>
              <a:rPr lang="en-US" sz="4000" b="0" dirty="0"/>
              <a:t>Comments?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9" y="2290656"/>
            <a:ext cx="3245356" cy="1083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60" y="3446193"/>
            <a:ext cx="3804234" cy="49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294" y="498668"/>
            <a:ext cx="485283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4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6514"/>
            <a:ext cx="8229600" cy="1802124"/>
          </a:xfrm>
        </p:spPr>
        <p:txBody>
          <a:bodyPr>
            <a:noAutofit/>
          </a:bodyPr>
          <a:lstStyle/>
          <a:p>
            <a:r>
              <a:rPr lang="en-US" sz="4000" b="0" dirty="0"/>
              <a:t>Penn State By the Numbers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72877" y="1129553"/>
            <a:ext cx="8485061" cy="326673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24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campuses throughout the Commonwealth, plus the World Campus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Nearly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97,000</a:t>
            </a:r>
            <a:r>
              <a:rPr lang="en-US" sz="2000" dirty="0">
                <a:solidFill>
                  <a:schemeClr val="tx1"/>
                </a:solidFill>
              </a:rPr>
              <a:t> students and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30,000</a:t>
            </a:r>
            <a:r>
              <a:rPr lang="en-US" sz="2000" dirty="0">
                <a:solidFill>
                  <a:schemeClr val="tx1"/>
                </a:solidFill>
              </a:rPr>
              <a:t> full-time employees, including faculty, and more than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700,000</a:t>
            </a:r>
            <a:r>
              <a:rPr lang="en-US" sz="2000" dirty="0">
                <a:solidFill>
                  <a:schemeClr val="tx1"/>
                </a:solidFill>
              </a:rPr>
              <a:t> living alumni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More than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160</a:t>
            </a:r>
            <a:r>
              <a:rPr lang="en-US" sz="2000" dirty="0">
                <a:solidFill>
                  <a:schemeClr val="tx1"/>
                </a:solidFill>
              </a:rPr>
              <a:t> baccalaureate and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190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graduate degree programs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Penn State Health Milton S. Hershey Medical Center: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1 million+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patients 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Annual research funding in 2019-20: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$968 million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tx1"/>
                </a:solidFill>
              </a:rPr>
              <a:t>Impact: </a:t>
            </a:r>
            <a:r>
              <a:rPr lang="en-US" sz="2000" dirty="0">
                <a:solidFill>
                  <a:schemeClr val="tx1"/>
                </a:solidFill>
              </a:rPr>
              <a:t>Recent study shows Penn State contributes about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$11.6 billion </a:t>
            </a:r>
            <a:r>
              <a:rPr lang="en-US" sz="2000" dirty="0">
                <a:solidFill>
                  <a:schemeClr val="tx1"/>
                </a:solidFill>
              </a:rPr>
              <a:t>to the Pennsylvania economy, supporting more than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105,000</a:t>
            </a:r>
            <a:r>
              <a:rPr lang="en-US" sz="2000" dirty="0">
                <a:solidFill>
                  <a:schemeClr val="tx1"/>
                </a:solidFill>
              </a:rPr>
              <a:t> jobs</a:t>
            </a:r>
          </a:p>
          <a:p>
            <a:pPr marL="0" indent="0">
              <a:spcBef>
                <a:spcPts val="3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5" y="4641862"/>
            <a:ext cx="634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</p:spTree>
    <p:extLst>
      <p:ext uri="{BB962C8B-B14F-4D97-AF65-F5344CB8AC3E}">
        <p14:creationId xmlns:p14="http://schemas.microsoft.com/office/powerpoint/2010/main" val="196462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49389"/>
            <a:ext cx="8229600" cy="1619135"/>
          </a:xfrm>
        </p:spPr>
        <p:txBody>
          <a:bodyPr>
            <a:noAutofit/>
          </a:bodyPr>
          <a:lstStyle/>
          <a:p>
            <a:r>
              <a:rPr lang="en-US" sz="4000" b="0" dirty="0"/>
              <a:t>Multi-Campus Structure:</a:t>
            </a:r>
            <a:br>
              <a:rPr lang="en-US" sz="4000" b="0" dirty="0"/>
            </a:br>
            <a:r>
              <a:rPr lang="en-US" sz="4000" b="0" dirty="0"/>
              <a:t>We Are Not a “System”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656172" y="1833460"/>
            <a:ext cx="7895165" cy="28204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Abington					Greater Allegheny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605" y="1707226"/>
            <a:ext cx="3188137" cy="2212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6" y="1707226"/>
            <a:ext cx="3141954" cy="2180885"/>
          </a:xfrm>
          <a:prstGeom prst="rect">
            <a:avLst/>
          </a:prstGeom>
        </p:spPr>
      </p:pic>
      <p:pic>
        <p:nvPicPr>
          <p:cNvPr id="10" name="Picture 9" descr="PS_HOR_REV_CMYK_2C.ep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11" name="Footer Placeholder 5"/>
          <p:cNvSpPr>
            <a:spLocks noGrp="1"/>
          </p:cNvSpPr>
          <p:nvPr/>
        </p:nvSpPr>
        <p:spPr>
          <a:xfrm>
            <a:off x="1921565" y="4641862"/>
            <a:ext cx="634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</p:spTree>
    <p:extLst>
      <p:ext uri="{BB962C8B-B14F-4D97-AF65-F5344CB8AC3E}">
        <p14:creationId xmlns:p14="http://schemas.microsoft.com/office/powerpoint/2010/main" val="201309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9389"/>
            <a:ext cx="8229600" cy="1619135"/>
          </a:xfrm>
        </p:spPr>
        <p:txBody>
          <a:bodyPr>
            <a:noAutofit/>
          </a:bodyPr>
          <a:lstStyle/>
          <a:p>
            <a:r>
              <a:rPr lang="en-US" sz="4000" b="0" dirty="0"/>
              <a:t>The Benefits of Penn State’s Unique Structure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0" y="3847503"/>
            <a:ext cx="9144000" cy="8338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One University, geographically distributed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57" y="1782660"/>
            <a:ext cx="6802756" cy="20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37128"/>
          </a:xfrm>
        </p:spPr>
        <p:txBody>
          <a:bodyPr>
            <a:noAutofit/>
          </a:bodyPr>
          <a:lstStyle/>
          <a:p>
            <a:r>
              <a:rPr lang="en-US" sz="4000" b="0" dirty="0"/>
              <a:t>Penn State’s Campuses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314" y="1080938"/>
            <a:ext cx="6457372" cy="32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1070"/>
            <a:ext cx="8229600" cy="1383730"/>
          </a:xfrm>
        </p:spPr>
        <p:txBody>
          <a:bodyPr>
            <a:noAutofit/>
          </a:bodyPr>
          <a:lstStyle/>
          <a:p>
            <a:r>
              <a:rPr lang="en-US" sz="4000" b="0" dirty="0"/>
              <a:t>Enabling Access to Education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7"/>
          <a:stretch/>
        </p:blipFill>
        <p:spPr>
          <a:xfrm>
            <a:off x="558800" y="1192612"/>
            <a:ext cx="3327400" cy="237608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C1A3655-112C-9847-BC46-D766A324C572}"/>
              </a:ext>
            </a:extLst>
          </p:cNvPr>
          <p:cNvSpPr txBox="1">
            <a:spLocks/>
          </p:cNvSpPr>
          <p:nvPr/>
        </p:nvSpPr>
        <p:spPr>
          <a:xfrm>
            <a:off x="3987800" y="1192612"/>
            <a:ext cx="4977025" cy="3364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half of first-year students start at a Commonwealth Campus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30,000 students total; many adult learners and first-generation students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campuses offer first two years of baccalaureate instruction and some 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four-year programs, with strategically selected curricula based on student 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and career orientation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thousand students typically transition annually across campuses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6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49389"/>
            <a:ext cx="8229600" cy="1619135"/>
          </a:xfrm>
        </p:spPr>
        <p:txBody>
          <a:bodyPr>
            <a:noAutofit/>
          </a:bodyPr>
          <a:lstStyle/>
          <a:p>
            <a:r>
              <a:rPr lang="en-US" sz="4000" b="0" dirty="0"/>
              <a:t>Penn State’s Strategic Plan:</a:t>
            </a:r>
            <a:br>
              <a:rPr lang="en-US" sz="4000" b="0" dirty="0"/>
            </a:br>
            <a:r>
              <a:rPr lang="en-US" sz="4000" b="0" dirty="0"/>
              <a:t>“Our Commitment to Impact”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811703" y="1752600"/>
            <a:ext cx="5103698" cy="287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University-wide plan through 2025</a:t>
            </a:r>
          </a:p>
          <a:p>
            <a:r>
              <a:rPr lang="en-US" sz="2200" dirty="0">
                <a:solidFill>
                  <a:schemeClr val="tx1"/>
                </a:solidFill>
              </a:rPr>
              <a:t>Key Plan Foundation: Engaging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Our Students</a:t>
            </a:r>
          </a:p>
          <a:p>
            <a:r>
              <a:rPr lang="en-US" sz="2200" dirty="0">
                <a:solidFill>
                  <a:schemeClr val="tx1"/>
                </a:solidFill>
              </a:rPr>
              <a:t>Key Thematic Priority: Transforming Education</a:t>
            </a:r>
          </a:p>
          <a:p>
            <a:r>
              <a:rPr lang="en-US" sz="2200" dirty="0">
                <a:solidFill>
                  <a:schemeClr val="tx1"/>
                </a:solidFill>
              </a:rPr>
              <a:t>Faculty critical to these and others</a:t>
            </a:r>
          </a:p>
          <a:p>
            <a:r>
              <a:rPr lang="en-US" sz="2200" dirty="0">
                <a:solidFill>
                  <a:schemeClr val="tx1"/>
                </a:solidFill>
              </a:rPr>
              <a:t>Implementation efforts well underway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kern="1200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OFFICE OF THE EXECUTIVE VICE PRESIDENT AND PROVOST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8" y="1873250"/>
            <a:ext cx="2868727" cy="2035223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00088" y="3951929"/>
            <a:ext cx="2868727" cy="493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tx1"/>
                </a:solidFill>
              </a:rPr>
              <a:t>strategicplan.psu.edu</a:t>
            </a:r>
          </a:p>
        </p:txBody>
      </p:sp>
    </p:spTree>
    <p:extLst>
      <p:ext uri="{BB962C8B-B14F-4D97-AF65-F5344CB8AC3E}">
        <p14:creationId xmlns:p14="http://schemas.microsoft.com/office/powerpoint/2010/main" val="204545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CF61-D651-4DB4-930D-981CDD14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0" y="273844"/>
            <a:ext cx="8541026" cy="994172"/>
          </a:xfrm>
        </p:spPr>
        <p:txBody>
          <a:bodyPr>
            <a:noAutofit/>
          </a:bodyPr>
          <a:lstStyle/>
          <a:p>
            <a:r>
              <a:rPr lang="en-US" sz="3600" b="0" dirty="0"/>
              <a:t>Funding for Initiative Seed Grants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9AFB5CC-4658-4E65-ADC4-E9E3FEBCEB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0966" y="1268017"/>
          <a:ext cx="7291633" cy="312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761E5EF-3F0E-4497-B5B0-A975A6376B8B}"/>
              </a:ext>
            </a:extLst>
          </p:cNvPr>
          <p:cNvSpPr/>
          <p:nvPr/>
        </p:nvSpPr>
        <p:spPr>
          <a:xfrm>
            <a:off x="141403" y="1786969"/>
            <a:ext cx="1633193" cy="1569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/>
              <a:t>Grants Awarded:</a:t>
            </a:r>
          </a:p>
          <a:p>
            <a:pPr algn="ctr"/>
            <a:r>
              <a:rPr lang="en-US" sz="1500" dirty="0"/>
              <a:t>43</a:t>
            </a:r>
          </a:p>
          <a:p>
            <a:pPr algn="ctr"/>
            <a:endParaRPr lang="en-US" sz="1050" dirty="0"/>
          </a:p>
          <a:p>
            <a:pPr algn="ctr"/>
            <a:r>
              <a:rPr lang="en-US" sz="1050" i="1" dirty="0"/>
              <a:t>Funds Awarded:</a:t>
            </a:r>
          </a:p>
          <a:p>
            <a:pPr algn="ctr"/>
            <a:r>
              <a:rPr lang="en-US" sz="1500" dirty="0"/>
              <a:t>$9,194,150</a:t>
            </a:r>
          </a:p>
        </p:txBody>
      </p:sp>
      <p:pic>
        <p:nvPicPr>
          <p:cNvPr id="5" name="Picture 4" descr="PS_HOR_REV_CMYK_2C.eps">
            <a:extLst>
              <a:ext uri="{FF2B5EF4-FFF2-40B4-BE49-F238E27FC236}">
                <a16:creationId xmlns:a16="http://schemas.microsoft.com/office/drawing/2014/main" id="{6CA12E97-5FF3-4904-8FCB-7BC86E80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AED02CD-2DFD-4AD9-8369-7FD955FBCC00}"/>
              </a:ext>
            </a:extLst>
          </p:cNvPr>
          <p:cNvSpPr>
            <a:spLocks noGrp="1"/>
          </p:cNvSpPr>
          <p:nvPr/>
        </p:nvSpPr>
        <p:spPr>
          <a:xfrm>
            <a:off x="1914279" y="4641862"/>
            <a:ext cx="6352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>
                    <a:tint val="75000"/>
                  </a:prstClr>
                </a:solidFill>
              </a:rPr>
              <a:t>OFFICE OF THE EXECUTIVE VICE PRESIDENT AND PROVOST</a:t>
            </a:r>
          </a:p>
        </p:txBody>
      </p:sp>
    </p:spTree>
    <p:extLst>
      <p:ext uri="{BB962C8B-B14F-4D97-AF65-F5344CB8AC3E}">
        <p14:creationId xmlns:p14="http://schemas.microsoft.com/office/powerpoint/2010/main" val="14690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E53513A328D409F55B8FAAF09E099" ma:contentTypeVersion="4" ma:contentTypeDescription="Create a new document." ma:contentTypeScope="" ma:versionID="ea4d942c970ee79eaba794709f6079d6">
  <xsd:schema xmlns:xsd="http://www.w3.org/2001/XMLSchema" xmlns:xs="http://www.w3.org/2001/XMLSchema" xmlns:p="http://schemas.microsoft.com/office/2006/metadata/properties" xmlns:ns2="b976cd16-1b43-4e42-83b0-1309c2c7e012" targetNamespace="http://schemas.microsoft.com/office/2006/metadata/properties" ma:root="true" ma:fieldsID="df52b215252db1c019285d1d2b27a408" ns2:_="">
    <xsd:import namespace="b976cd16-1b43-4e42-83b0-1309c2c7e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cd16-1b43-4e42-83b0-1309c2c7e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B5660D-3527-45EB-8A73-C5E9AD4EA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cd16-1b43-4e42-83b0-1309c2c7e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350D86-6CE3-493D-BBE9-47E25D57E4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1ABF70-947E-432C-B526-2B634CFF3C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8195</TotalTime>
  <Words>1126</Words>
  <Application>Microsoft Macintosh PowerPoint</Application>
  <PresentationFormat>On-screen Show (16:9)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Open sans</vt:lpstr>
      <vt:lpstr>Rockwell</vt:lpstr>
      <vt:lpstr>PSLH master</vt:lpstr>
      <vt:lpstr>2_PSLH master</vt:lpstr>
      <vt:lpstr>Welcome to Penn State and University Overview</vt:lpstr>
      <vt:lpstr>The Provost’s Role</vt:lpstr>
      <vt:lpstr>Penn State By the Numbers </vt:lpstr>
      <vt:lpstr>Multi-Campus Structure: We Are Not a “System” </vt:lpstr>
      <vt:lpstr>The Benefits of Penn State’s Unique Structure </vt:lpstr>
      <vt:lpstr>Penn State’s Campuses</vt:lpstr>
      <vt:lpstr>Enabling Access to Education </vt:lpstr>
      <vt:lpstr>Penn State’s Strategic Plan: “Our Commitment to Impact” </vt:lpstr>
      <vt:lpstr>Funding for Initiative Seed Grants </vt:lpstr>
      <vt:lpstr>Signature Initiatives</vt:lpstr>
      <vt:lpstr>2020-2021 Budget Overview</vt:lpstr>
      <vt:lpstr>Budgeted Funds to Support Students </vt:lpstr>
      <vt:lpstr>PowerPoint Presentation</vt:lpstr>
      <vt:lpstr>Annual State Appropriation History </vt:lpstr>
      <vt:lpstr>State Appropriation vs. Tuition and Fees  as a Percent of General Funds Budget</vt:lpstr>
      <vt:lpstr>How Our Revenue Is Spent </vt:lpstr>
      <vt:lpstr>Research at Penn State </vt:lpstr>
      <vt:lpstr>Teaching at Penn State </vt:lpstr>
      <vt:lpstr>Key Recommendations  </vt:lpstr>
      <vt:lpstr>Thank You. Questions or  Comments?</vt:lpstr>
    </vt:vector>
  </TitlesOfParts>
  <Manager/>
  <Company>Penn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New Faculty Orientation</dc:title>
  <dc:subject/>
  <dc:creator>Nick Jones</dc:creator>
  <cp:keywords>Penn State University</cp:keywords>
  <dc:description/>
  <cp:lastModifiedBy>John Delavan</cp:lastModifiedBy>
  <cp:revision>560</cp:revision>
  <cp:lastPrinted>2018-08-14T16:44:45Z</cp:lastPrinted>
  <dcterms:created xsi:type="dcterms:W3CDTF">2014-01-15T19:58:58Z</dcterms:created>
  <dcterms:modified xsi:type="dcterms:W3CDTF">2020-08-21T13:36:39Z</dcterms:modified>
  <cp:category>Faculty Engagement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0x010100608E53513A328D409F55B8FAAF09E099</vt:lpwstr>
  </property>
</Properties>
</file>