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59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2D72-90BE-4ECD-B846-B2D59BBE0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2EB21-132E-4029-A99E-911C7FDFD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7CD95-5B8D-426C-8300-0433D5D2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189C1-7E4E-4B34-889A-9D56B019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C554F-FA80-444F-8EDB-AAE07B71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770F-E640-484B-9824-9D1B3B66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FC3D5-097F-407F-AE2A-83ADC3BE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845D7-A9FD-48AA-9674-581902D0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11FC9-BAB8-4B1E-814D-1BEBE674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062D6-F7C5-49EE-99EF-BF83EDBD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45B1AD-4741-443C-9F84-781167427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C59AB-FD56-48DB-BE6E-6752A83E4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8CE30-D323-40E4-9408-F5500D1F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BEE0-0931-4475-BF72-89F24131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74D8-5241-4381-8136-CEA34ED2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51E8-FC0C-4C64-BCCE-9CD2DDA4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2920-42CF-4091-8D1A-1B61CE09A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E4D99-1C98-47EE-9F67-EF5F978A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9CCB0-4E1E-428B-8405-A2484C49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A7BEA-24B0-4498-BEAF-7552BCCC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FBC5-0581-4213-BBC4-10881B3D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2D23A-7FF0-45BE-8EEA-9AC120356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C930-D4FA-4B0C-A8D4-C248F268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2278-F05A-475A-AE2E-F794EEF6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75C27-6E8B-499A-B10D-9B10028A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0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35F57-8B04-4C98-BAB7-810EDEF0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7425-DB66-43B8-BE09-8C7C9136F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36E7E-F454-48D8-9F50-9D664EEAF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EC513-85FE-4E20-BBEC-750A078D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DD936-A3AB-4015-8DF8-19FC853C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0F641-996C-489A-B2DD-74A5D894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B317-F462-41FF-B1E5-D6E066EA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352FC-C2FF-4E89-9284-93018FA12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DEAA9-1377-4B11-8A27-517567741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7978A-2908-48E9-9280-1A48EB28A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D297B-4A06-43A2-81A1-866DD7699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83E2F-3A70-4153-890F-DD63D0E8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5AF36-3FFF-4A09-BC5C-1F933221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29C43-C801-46EB-8C3D-FDEBE80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490E7-481F-433E-8BE4-450D57BE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9B7B-A7B9-4DFB-9037-FC8F4EB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C139D-F65E-4302-B138-C043EE7E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3D988-A080-4913-9E45-64E0E97C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7AE75-5FD4-40ED-BEA9-E9EDC7C4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598F8-3CAB-4AC7-860A-11497EDE1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D411D-E1CA-4D6E-9A31-7FDC3ACB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4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7B5D-A1A5-4BFD-B2EE-423B037ED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915-6611-4142-A77C-EEB4F783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A5168-A13A-4875-9225-3484B6041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7E982-D4BB-48F2-9B7E-DE435621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9B57A-6599-48E8-945A-B0094028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D980F-445F-4C15-8906-C3AEB27C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96C-67E5-48C8-A315-0138BA85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2A761-16B9-45D2-ACC4-8F46D5870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15554-BFE7-482F-95B3-879FF94E9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B7EE8-9D3E-4849-9AD8-E3DC4DD3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3E5A-B066-4268-8D4D-B64C7638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5903B-40CA-4355-AB1F-4CA7DFD1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5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7F747-4A14-4D21-B141-504022F5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70F60-7062-46D2-AB2F-E7C86C36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40AB1-3046-4D8C-A5C9-1F8AF905E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1F4E-8E95-46D3-B317-F96A948440F0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363EC-B10F-4FE6-939F-B1C4AA635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24CC8-91FD-491B-8258-74CA0C24E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7FFB-F15D-4300-B019-7CE0362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eepteaching.psu.edu/flexible-instructional-modes/remote-asynchronous-instruction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keepteaching.psu.edu/flexible-instructional-modes/in-person-instructi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eepteaching.psu.edu/flexible-instructional-modes/remote-synchronous-instruction/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s://keepteaching.psu.edu/" TargetMode="External"/><Relationship Id="rId4" Type="http://schemas.openxmlformats.org/officeDocument/2006/relationships/hyperlink" Target="https://keepteaching.psu.edu/flexible-instructional-modes/mixed-mode-instruction/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hreyerinstitute.psu.edu/help/liaisons" TargetMode="External"/><Relationship Id="rId3" Type="http://schemas.openxmlformats.org/officeDocument/2006/relationships/hyperlink" Target="https://keepteaching.psu.edu/flexible-instructional-modes/remote-synchronous-instruction/" TargetMode="External"/><Relationship Id="rId7" Type="http://schemas.openxmlformats.org/officeDocument/2006/relationships/hyperlink" Target="https://keepteaching.psu.edu/support/" TargetMode="External"/><Relationship Id="rId2" Type="http://schemas.openxmlformats.org/officeDocument/2006/relationships/hyperlink" Target="https://keepteaching.psu.ed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tld.psu.edu/tech-tutors-tech-tas" TargetMode="External"/><Relationship Id="rId5" Type="http://schemas.openxmlformats.org/officeDocument/2006/relationships/hyperlink" Target="https://keepteaching.psu.edu/training/" TargetMode="External"/><Relationship Id="rId4" Type="http://schemas.openxmlformats.org/officeDocument/2006/relationships/hyperlink" Target="https://keepteaching.psu.edu/teaching-and-testing/transitioning-to-remote-delivery/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rusinfo.psu.edu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virusinfo.psu.edu/faq/story/what-is-the-difference-between-isolation-and-quarantine-and-why-are-there-different-time-requirement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nate.psu.edu/syllabus-language-for-required-and-covid-19-related-topics/" TargetMode="External"/><Relationship Id="rId5" Type="http://schemas.openxmlformats.org/officeDocument/2006/relationships/hyperlink" Target="https://senate.psu.edu/policies-and-rules-for-undergraduate-students/47-00-48-00-and-49-00-grades/#48-40" TargetMode="External"/><Relationship Id="rId4" Type="http://schemas.openxmlformats.org/officeDocument/2006/relationships/hyperlink" Target="https://senate.psu.edu/policies-and-rules-for-undergraduate-students/42-00-acquisition-of-credit/#42-2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dfolder.psu.edu/" TargetMode="External"/><Relationship Id="rId2" Type="http://schemas.openxmlformats.org/officeDocument/2006/relationships/hyperlink" Target="https://rise.articulate.com/share/TT5sPje8dzU53hUtOZ-8DHC0WmKBC56U#/lessons/TP1XYc3fx4vo54DP8Aq5u0HrzyLZn0vb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cfd.psu.edu/" TargetMode="External"/><Relationship Id="rId3" Type="http://schemas.openxmlformats.org/officeDocument/2006/relationships/hyperlink" Target="https://pennstateoffice365.sharepoint.com/:w:/s/KeepTeachingSupportDocuments/EZ7-QymnhHVOn86qV-smVsEB1FQfSAAyg0MUgNhMfImKug?e=abHfOX" TargetMode="External"/><Relationship Id="rId7" Type="http://schemas.openxmlformats.org/officeDocument/2006/relationships/hyperlink" Target="https://keepteaching.psu.edu/support/" TargetMode="External"/><Relationship Id="rId2" Type="http://schemas.openxmlformats.org/officeDocument/2006/relationships/hyperlink" Target="https://keepteaching.psu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lt.psu.edu/" TargetMode="External"/><Relationship Id="rId5" Type="http://schemas.openxmlformats.org/officeDocument/2006/relationships/hyperlink" Target="http://www.schreyerinstitute.psu.edu/" TargetMode="External"/><Relationship Id="rId4" Type="http://schemas.openxmlformats.org/officeDocument/2006/relationships/hyperlink" Target="https://senate.psu.edu/syllabus-language-for-required-and-covid-19-related-top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E77E9-928B-4111-A69A-1CDF8A02A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3925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New Faculty Orientation: Tips for Fall 2020 Instruction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0298A-E0A3-41D7-95C5-DB88F9B17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Autofit/>
          </a:bodyPr>
          <a:lstStyle/>
          <a:p>
            <a:r>
              <a:rPr lang="en-US" dirty="0"/>
              <a:t>Renata Engel, Vice Provost for Online Education</a:t>
            </a:r>
          </a:p>
          <a:p>
            <a:r>
              <a:rPr lang="en-US" dirty="0"/>
              <a:t>Yvonne Gaudelius, Associate Vice President and Senior Associate Dean for Undergraduate Education</a:t>
            </a:r>
          </a:p>
          <a:p>
            <a:endParaRPr lang="en-US" dirty="0"/>
          </a:p>
          <a:p>
            <a:r>
              <a:rPr lang="en-US" dirty="0"/>
              <a:t>August 20, 2020</a:t>
            </a:r>
          </a:p>
        </p:txBody>
      </p:sp>
    </p:spTree>
    <p:extLst>
      <p:ext uri="{BB962C8B-B14F-4D97-AF65-F5344CB8AC3E}">
        <p14:creationId xmlns:p14="http://schemas.microsoft.com/office/powerpoint/2010/main" val="217796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AFC1BC-661D-4987-AC31-83CC4331133C}"/>
              </a:ext>
            </a:extLst>
          </p:cNvPr>
          <p:cNvSpPr/>
          <p:nvPr/>
        </p:nvSpPr>
        <p:spPr>
          <a:xfrm>
            <a:off x="285277" y="302362"/>
            <a:ext cx="11023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Modes of instruction  - the why and how?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7" name="Picture 3">
            <a:hlinkClick r:id="rId2"/>
            <a:extLst>
              <a:ext uri="{FF2B5EF4-FFF2-40B4-BE49-F238E27FC236}">
                <a16:creationId xmlns:a16="http://schemas.microsoft.com/office/drawing/2014/main" id="{BB0FD75C-13BB-4DA1-9AE4-8DBE30E89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644" y="5199140"/>
            <a:ext cx="2768023" cy="1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id="{2505A41C-2C47-43FE-8D89-FD7A8007A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364" y="5199140"/>
            <a:ext cx="2768023" cy="1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hlinkClick r:id="rId6"/>
            <a:extLst>
              <a:ext uri="{FF2B5EF4-FFF2-40B4-BE49-F238E27FC236}">
                <a16:creationId xmlns:a16="http://schemas.microsoft.com/office/drawing/2014/main" id="{31FB0D1C-6AD1-4356-9AAB-C4CC8575F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084" y="5199142"/>
            <a:ext cx="2768023" cy="1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8"/>
            <a:extLst>
              <a:ext uri="{FF2B5EF4-FFF2-40B4-BE49-F238E27FC236}">
                <a16:creationId xmlns:a16="http://schemas.microsoft.com/office/drawing/2014/main" id="{AD16031B-6727-45B4-B3B7-568A0F7E3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7" y="5199140"/>
            <a:ext cx="2677670" cy="108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3E6856-B688-42CC-9787-C499611CD8DF}"/>
              </a:ext>
            </a:extLst>
          </p:cNvPr>
          <p:cNvSpPr txBox="1"/>
          <p:nvPr/>
        </p:nvSpPr>
        <p:spPr>
          <a:xfrm>
            <a:off x="3242695" y="6422226"/>
            <a:ext cx="259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Mixed-Mode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5924D-7E52-436F-ACA6-383D05A67D5A}"/>
              </a:ext>
            </a:extLst>
          </p:cNvPr>
          <p:cNvSpPr txBox="1"/>
          <p:nvPr/>
        </p:nvSpPr>
        <p:spPr>
          <a:xfrm>
            <a:off x="534145" y="788396"/>
            <a:ext cx="1137257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Drivers for developing remote instruction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Social distancing protocols reduced the capacity of classroom space by as much as 70%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Some instructors’ personal situations required them to teach at a distance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Some students who could not be on campus would need to access courses remotely</a:t>
            </a:r>
          </a:p>
          <a:p>
            <a:endParaRPr lang="en-US" sz="2000" dirty="0"/>
          </a:p>
          <a:p>
            <a:r>
              <a:rPr lang="en-US" sz="2000" dirty="0"/>
              <a:t>Drivers for developing on campus instruction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Studio courses, performance-based and laboratory courses require specialized facilities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Accreditation for some programs requires in-person teaching (e.g. Allied Health)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Instructors who wanted to teach and were comfortable teaching in person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Penn State’s instructional designers were charged to develop and support a set of instructional modes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8"/>
              </a:rPr>
              <a:t>4 flexible models </a:t>
            </a:r>
            <a:r>
              <a:rPr lang="en-US" sz="2000" dirty="0"/>
              <a:t>with some variations were selected to maximize flexibility for instructors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Companion materials and resources were developed for each and can be found at </a:t>
            </a:r>
            <a:r>
              <a:rPr lang="en-US" sz="2000" dirty="0">
                <a:hlinkClick r:id="rId10"/>
              </a:rPr>
              <a:t>KeepTeaching.psu.edu</a:t>
            </a:r>
            <a:endParaRPr lang="en-US" sz="2000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35B847-423E-4939-BAB0-78BCC0A34877}"/>
              </a:ext>
            </a:extLst>
          </p:cNvPr>
          <p:cNvSpPr txBox="1"/>
          <p:nvPr/>
        </p:nvSpPr>
        <p:spPr>
          <a:xfrm>
            <a:off x="363415" y="6422226"/>
            <a:ext cx="259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In-Person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DD545-4E3B-4E4C-A5D7-3CB75478FAB8}"/>
              </a:ext>
            </a:extLst>
          </p:cNvPr>
          <p:cNvSpPr txBox="1"/>
          <p:nvPr/>
        </p:nvSpPr>
        <p:spPr>
          <a:xfrm>
            <a:off x="9188084" y="6389960"/>
            <a:ext cx="259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Remote Asynchronous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39475A-8CCA-484A-98EA-B4EEA4AE69A7}"/>
              </a:ext>
            </a:extLst>
          </p:cNvPr>
          <p:cNvSpPr txBox="1"/>
          <p:nvPr/>
        </p:nvSpPr>
        <p:spPr>
          <a:xfrm>
            <a:off x="6204418" y="6389960"/>
            <a:ext cx="259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Remote Synchronous</a:t>
            </a:r>
          </a:p>
        </p:txBody>
      </p:sp>
    </p:spTree>
    <p:extLst>
      <p:ext uri="{BB962C8B-B14F-4D97-AF65-F5344CB8AC3E}">
        <p14:creationId xmlns:p14="http://schemas.microsoft.com/office/powerpoint/2010/main" val="275843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AFC1BC-661D-4987-AC31-83CC4331133C}"/>
              </a:ext>
            </a:extLst>
          </p:cNvPr>
          <p:cNvSpPr/>
          <p:nvPr/>
        </p:nvSpPr>
        <p:spPr>
          <a:xfrm>
            <a:off x="0" y="38473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pivot to remote may be needed before Nov 20. Planning for it without being consumed by it.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015F8B-C57F-4815-994E-FE3BECAA7922}"/>
              </a:ext>
            </a:extLst>
          </p:cNvPr>
          <p:cNvSpPr/>
          <p:nvPr/>
        </p:nvSpPr>
        <p:spPr>
          <a:xfrm>
            <a:off x="253631" y="1015786"/>
            <a:ext cx="47617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Resources are plentiful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hlinkClick r:id="rId2"/>
              </a:rPr>
              <a:t>keepteaching.psu.edu</a:t>
            </a:r>
            <a:r>
              <a:rPr lang="en-US" dirty="0">
                <a:ea typeface="Calibri" panose="020F0502020204030204" pitchFamily="34" charset="0"/>
              </a:rPr>
              <a:t> includes guides, recorded webinars, and a links to support </a:t>
            </a:r>
            <a:r>
              <a:rPr lang="en-US" dirty="0">
                <a:ea typeface="Calibri" panose="020F0502020204030204" pitchFamily="34" charset="0"/>
                <a:hlinkClick r:id="rId3"/>
              </a:rPr>
              <a:t>Remote Synchronous Instruction </a:t>
            </a:r>
            <a:r>
              <a:rPr lang="en-US" dirty="0">
                <a:ea typeface="Calibri" panose="020F0502020204030204" pitchFamily="34" charset="0"/>
              </a:rPr>
              <a:t> and a </a:t>
            </a:r>
            <a:r>
              <a:rPr lang="en-US" dirty="0">
                <a:ea typeface="Calibri" panose="020F0502020204030204" pitchFamily="34" charset="0"/>
                <a:hlinkClick r:id="rId4"/>
              </a:rPr>
              <a:t>Transition to Remote Delivery</a:t>
            </a:r>
            <a:r>
              <a:rPr lang="en-US" dirty="0">
                <a:ea typeface="Calibri" panose="020F0502020204030204" pitchFamily="34" charset="0"/>
              </a:rPr>
              <a:t>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</a:rPr>
              <a:t>Some practical tips for planning from the start: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Create assignments and examinations that can be delivered remotely.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Familiarize yourself and your students with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communication tools (Zoom) and collaboration tools (Canvas)</a:t>
            </a:r>
            <a:r>
              <a:rPr lang="en-US" dirty="0">
                <a:solidFill>
                  <a:srgbClr val="000000"/>
                </a:solidFill>
              </a:rPr>
              <a:t> for remote learners while still in-person.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Tap into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6"/>
              </a:rPr>
              <a:t>Tech Tutors and Tech TAs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and instructional design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7"/>
              </a:rPr>
              <a:t>consultants in your unit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or university expertise through the liaisons at the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8"/>
              </a:rPr>
              <a:t>Schreyer Institute for Teaching Excellence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EF12FD-B4EB-421A-96A6-81138E9728C6}"/>
              </a:ext>
            </a:extLst>
          </p:cNvPr>
          <p:cNvGrpSpPr/>
          <p:nvPr/>
        </p:nvGrpSpPr>
        <p:grpSpPr>
          <a:xfrm>
            <a:off x="5430982" y="1330036"/>
            <a:ext cx="6613235" cy="5210454"/>
            <a:chOff x="4775200" y="743527"/>
            <a:chExt cx="7352145" cy="5370946"/>
          </a:xfrm>
        </p:grpSpPr>
        <p:pic>
          <p:nvPicPr>
            <p:cNvPr id="8" name="Picture 7" descr="A screenshot of a social media post&#10;&#10;Description automatically generated">
              <a:hlinkClick r:id="rId3"/>
              <a:extLst>
                <a:ext uri="{FF2B5EF4-FFF2-40B4-BE49-F238E27FC236}">
                  <a16:creationId xmlns:a16="http://schemas.microsoft.com/office/drawing/2014/main" id="{E3625BA7-997A-42C5-A695-7429BEEF2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4254" y="947600"/>
              <a:ext cx="6871053" cy="5099312"/>
            </a:xfrm>
            <a:prstGeom prst="rect">
              <a:avLst/>
            </a:prstGeom>
          </p:spPr>
        </p:pic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A6D5016-E25D-4E7D-8CED-B2905AE921AB}"/>
                </a:ext>
              </a:extLst>
            </p:cNvPr>
            <p:cNvSpPr/>
            <p:nvPr/>
          </p:nvSpPr>
          <p:spPr>
            <a:xfrm>
              <a:off x="4775200" y="743527"/>
              <a:ext cx="7352145" cy="537094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95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6C83D6-AC24-4965-8A55-D3E2661FBF94}"/>
              </a:ext>
            </a:extLst>
          </p:cNvPr>
          <p:cNvSpPr/>
          <p:nvPr/>
        </p:nvSpPr>
        <p:spPr>
          <a:xfrm>
            <a:off x="290064" y="336053"/>
            <a:ext cx="11023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Supporting students in quarantine and isolation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E80CC-9DA7-458E-8F52-43A6501D9D90}"/>
              </a:ext>
            </a:extLst>
          </p:cNvPr>
          <p:cNvSpPr txBox="1"/>
          <p:nvPr/>
        </p:nvSpPr>
        <p:spPr>
          <a:xfrm>
            <a:off x="344728" y="915053"/>
            <a:ext cx="11124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Isolation</a:t>
            </a:r>
            <a:r>
              <a:rPr lang="en-US" sz="2000" dirty="0"/>
              <a:t> is for students who test positive or are presumed positive for COVID-19  </a:t>
            </a:r>
          </a:p>
          <a:p>
            <a:r>
              <a:rPr lang="en-US" sz="2000" b="1" dirty="0"/>
              <a:t>Quarantine</a:t>
            </a:r>
            <a:r>
              <a:rPr lang="en-US" sz="2000" dirty="0"/>
              <a:t> is for students who have had close contact with a confirmed case</a:t>
            </a:r>
          </a:p>
          <a:p>
            <a:r>
              <a:rPr lang="en-US" sz="2000" dirty="0"/>
              <a:t>Find details of </a:t>
            </a:r>
            <a:r>
              <a:rPr lang="en-US" sz="2000" dirty="0">
                <a:hlinkClick r:id="rId2"/>
              </a:rPr>
              <a:t>duration of isolation and quarantine </a:t>
            </a:r>
            <a:r>
              <a:rPr lang="en-US" sz="2000" dirty="0"/>
              <a:t>at the </a:t>
            </a:r>
            <a:r>
              <a:rPr lang="en-US" sz="2000" dirty="0" err="1">
                <a:hlinkClick r:id="rId3"/>
              </a:rPr>
              <a:t>virusinfo</a:t>
            </a:r>
            <a:r>
              <a:rPr lang="en-US" sz="2000" dirty="0"/>
              <a:t> website.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310E6-86F7-4F7C-9877-3294B43803C1}"/>
              </a:ext>
            </a:extLst>
          </p:cNvPr>
          <p:cNvSpPr/>
          <p:nvPr/>
        </p:nvSpPr>
        <p:spPr>
          <a:xfrm>
            <a:off x="355238" y="1930716"/>
            <a:ext cx="116601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Tips when students miss class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Remember that absences happen with and without COVID-19.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Develop your approach for absences and communicate it to students on the first day and on your syllabus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Set expectations for participation and anticipate that students will be absent on occasion or for extended time if they are in isolation or quarantine due to COVID-19.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Avoid rewarding attendance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penalizing absences to ensure students with symptoms stay away.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Offering participation points rather than attendance points works for all students.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Record sessions (Zoom technology) for students who may be experiencing illness.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Anticipate that remote students may be impacted also (i.e., too ill to attend remote synchronous classes or meet remote asynchronous assignment deadlines or exam dates).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Familiarize yourself with University policies and suggested syllabus statements.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Class attendance </a:t>
            </a:r>
            <a:r>
              <a:rPr lang="en-US" u="sng" dirty="0">
                <a:hlinkClick r:id="rId4"/>
              </a:rPr>
              <a:t>Faculty Senate Policy 42-27, Class Attendance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Deferred Grades </a:t>
            </a:r>
            <a:r>
              <a:rPr lang="en-US" u="sng" dirty="0">
                <a:hlinkClick r:id="rId5"/>
              </a:rPr>
              <a:t>Faculty Senate Policy 48-40, Deferred Grades </a:t>
            </a:r>
            <a:endParaRPr lang="en-US" u="sng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Syllabus Statements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https://senate.psu.edu/syllabus-language-for-required-and-covid-19-related-topics/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FC98DAA-53B9-4DF2-9F50-9507E0E8BE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12" y="797718"/>
            <a:ext cx="3249288" cy="132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4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74AD86-310B-4DB9-BDFD-5A2D90B5EF7D}"/>
              </a:ext>
            </a:extLst>
          </p:cNvPr>
          <p:cNvSpPr/>
          <p:nvPr/>
        </p:nvSpPr>
        <p:spPr>
          <a:xfrm>
            <a:off x="273269" y="262480"/>
            <a:ext cx="11260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Instructors set classroom tone with empathy, care, and connection with students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16BC71-5E53-4025-9D81-0EF68E110360}"/>
              </a:ext>
            </a:extLst>
          </p:cNvPr>
          <p:cNvSpPr txBox="1"/>
          <p:nvPr/>
        </p:nvSpPr>
        <p:spPr>
          <a:xfrm>
            <a:off x="273269" y="991486"/>
            <a:ext cx="50827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the tone at the start using a </a:t>
            </a:r>
            <a:r>
              <a:rPr lang="en-US" dirty="0">
                <a:hlinkClick r:id="rId2"/>
              </a:rPr>
              <a:t>reference</a:t>
            </a:r>
            <a:r>
              <a:rPr lang="en-US" dirty="0"/>
              <a:t> that also offers some tips on taking care of yourself.</a:t>
            </a:r>
          </a:p>
          <a:p>
            <a:endParaRPr lang="en-US" dirty="0"/>
          </a:p>
          <a:p>
            <a:r>
              <a:rPr lang="en-US" dirty="0"/>
              <a:t>Acknowledge the stress that exists and that many other current realities add to the already stressful situations that exist when in college. </a:t>
            </a:r>
          </a:p>
          <a:p>
            <a:endParaRPr lang="en-US" dirty="0"/>
          </a:p>
          <a:p>
            <a:r>
              <a:rPr lang="en-US" dirty="0"/>
              <a:t>Keep attuned to the class throughout the semester.</a:t>
            </a:r>
          </a:p>
          <a:p>
            <a:endParaRPr lang="en-US" dirty="0"/>
          </a:p>
          <a:p>
            <a:r>
              <a:rPr lang="en-US" dirty="0"/>
              <a:t>Recognize when individual students may need additional support and keep the “</a:t>
            </a:r>
            <a:r>
              <a:rPr lang="en-US" u="sng" dirty="0">
                <a:solidFill>
                  <a:srgbClr val="0000FF"/>
                </a:solidFill>
                <a:hlinkClick r:id="rId3"/>
              </a:rPr>
              <a:t>red folder</a:t>
            </a:r>
            <a:r>
              <a:rPr lang="en-US" dirty="0"/>
              <a:t>” on your desktop.</a:t>
            </a:r>
          </a:p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9E6239-051B-4530-B360-5F0DD58E0153}"/>
              </a:ext>
            </a:extLst>
          </p:cNvPr>
          <p:cNvGrpSpPr/>
          <p:nvPr/>
        </p:nvGrpSpPr>
        <p:grpSpPr>
          <a:xfrm>
            <a:off x="5583382" y="876545"/>
            <a:ext cx="6608618" cy="5607382"/>
            <a:chOff x="4890655" y="724145"/>
            <a:chExt cx="7301345" cy="568212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C929FDB-2982-4F25-A9DB-F7FA803B1146}"/>
                </a:ext>
              </a:extLst>
            </p:cNvPr>
            <p:cNvGrpSpPr/>
            <p:nvPr/>
          </p:nvGrpSpPr>
          <p:grpSpPr>
            <a:xfrm>
              <a:off x="4890655" y="912881"/>
              <a:ext cx="7301345" cy="5493388"/>
              <a:chOff x="4852821" y="912881"/>
              <a:chExt cx="7339179" cy="5493388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5B85DCC8-F440-401A-9E92-66ABFE213A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2821" y="1384726"/>
                <a:ext cx="7339179" cy="5021543"/>
              </a:xfrm>
              <a:prstGeom prst="rect">
                <a:avLst/>
              </a:prstGeom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F77FB58-21AB-4B12-B603-E267F9D8A638}"/>
                  </a:ext>
                </a:extLst>
              </p:cNvPr>
              <p:cNvSpPr/>
              <p:nvPr/>
            </p:nvSpPr>
            <p:spPr>
              <a:xfrm>
                <a:off x="5292436" y="912881"/>
                <a:ext cx="6096000" cy="5232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400" i="1" dirty="0"/>
                  <a:t>Facilitating Learning When Students are Under Stress,</a:t>
                </a:r>
                <a:r>
                  <a:rPr lang="en-US" sz="1400" dirty="0"/>
                  <a:t> developed by Drs. M. Strickland and A. Tatusko of Penn State</a:t>
                </a:r>
              </a:p>
            </p:txBody>
          </p:sp>
        </p:grp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BB02304-CDAF-4D8D-B59D-E4C7F42E8B0C}"/>
                </a:ext>
              </a:extLst>
            </p:cNvPr>
            <p:cNvSpPr/>
            <p:nvPr/>
          </p:nvSpPr>
          <p:spPr>
            <a:xfrm>
              <a:off x="5001491" y="724145"/>
              <a:ext cx="7079673" cy="56821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707F306F-69EA-442F-9724-A67F282E17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688807"/>
            <a:ext cx="4248047" cy="218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4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491858-1F1C-4D1E-9D87-17F36B2A7B02}"/>
              </a:ext>
            </a:extLst>
          </p:cNvPr>
          <p:cNvSpPr/>
          <p:nvPr/>
        </p:nvSpPr>
        <p:spPr>
          <a:xfrm>
            <a:off x="273269" y="262480"/>
            <a:ext cx="11260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Resource Short List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9B4F-F533-4C2C-815F-567C9F86134D}"/>
              </a:ext>
            </a:extLst>
          </p:cNvPr>
          <p:cNvSpPr txBox="1"/>
          <p:nvPr/>
        </p:nvSpPr>
        <p:spPr>
          <a:xfrm>
            <a:off x="657927" y="724145"/>
            <a:ext cx="1077207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/>
              <a:t>Quick links to website resources</a:t>
            </a:r>
          </a:p>
          <a:p>
            <a:endParaRPr lang="en-US" sz="2000" i="1" u="sng" dirty="0"/>
          </a:p>
          <a:p>
            <a:pPr lvl="1"/>
            <a:r>
              <a:rPr lang="en-US" sz="1600" dirty="0"/>
              <a:t>Keep Teaching site: </a:t>
            </a:r>
            <a:r>
              <a:rPr lang="en-US" sz="1600" dirty="0">
                <a:hlinkClick r:id="rId2"/>
              </a:rPr>
              <a:t>https://keepteaching.psu.edu/</a:t>
            </a:r>
            <a:r>
              <a:rPr lang="en-US" sz="1600" dirty="0"/>
              <a:t> includes a wide range of resources, FAQs, webinar information including links to past webinars.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3"/>
              </a:rPr>
              <a:t>Instructor Guide to Fall </a:t>
            </a:r>
            <a:r>
              <a:rPr lang="en-US" sz="1600" dirty="0"/>
              <a:t>provides information for planning for the semester, first day of the semester, transitioning to remote and last weeks of the semester.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4"/>
              </a:rPr>
              <a:t>Suggested syllabus language </a:t>
            </a:r>
            <a:r>
              <a:rPr lang="en-US" sz="1600" dirty="0"/>
              <a:t>from the Faculty Senate.</a:t>
            </a:r>
          </a:p>
          <a:p>
            <a:pPr lvl="1"/>
            <a:endParaRPr lang="en-US" sz="1600" dirty="0"/>
          </a:p>
          <a:p>
            <a:endParaRPr lang="en-US" i="1" u="sng" dirty="0"/>
          </a:p>
          <a:p>
            <a:r>
              <a:rPr lang="en-US" sz="2000" i="1" u="sng" dirty="0"/>
              <a:t>Quick links to units with responsibility for teaching and learning support</a:t>
            </a:r>
          </a:p>
          <a:p>
            <a:endParaRPr lang="en-US" sz="2000" i="1" u="sng" dirty="0"/>
          </a:p>
          <a:p>
            <a:pPr lvl="1"/>
            <a:r>
              <a:rPr lang="en-US" sz="1600" dirty="0">
                <a:hlinkClick r:id="rId5"/>
              </a:rPr>
              <a:t>Schreyer Institute for Teaching Excellence </a:t>
            </a:r>
            <a:r>
              <a:rPr lang="en-US" sz="1600" dirty="0"/>
              <a:t>advances and inspires excellence in Penn State’s teaching and learning community.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6"/>
              </a:rPr>
              <a:t>Teaching and Learning with Technology </a:t>
            </a:r>
            <a:r>
              <a:rPr lang="en-US" sz="1600" dirty="0"/>
              <a:t>collaborates with faculty to enhance teaching and learning through cutting-edge technology.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7"/>
              </a:rPr>
              <a:t>College and Campus Contacts for Instructional Support </a:t>
            </a:r>
            <a:r>
              <a:rPr lang="en-US" sz="1600" dirty="0"/>
              <a:t>provide discipline-specific and local support for instructors.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8"/>
              </a:rPr>
              <a:t>World Campus Faculty Development</a:t>
            </a:r>
            <a:r>
              <a:rPr lang="en-US" sz="1600" dirty="0"/>
              <a:t> supports faculty throughout their teaching careers to improve and enhance their online teaching. </a:t>
            </a:r>
          </a:p>
        </p:txBody>
      </p:sp>
    </p:spTree>
    <p:extLst>
      <p:ext uri="{BB962C8B-B14F-4D97-AF65-F5344CB8AC3E}">
        <p14:creationId xmlns:p14="http://schemas.microsoft.com/office/powerpoint/2010/main" val="243408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8E53513A328D409F55B8FAAF09E099" ma:contentTypeVersion="4" ma:contentTypeDescription="Create a new document." ma:contentTypeScope="" ma:versionID="ea4d942c970ee79eaba794709f6079d6">
  <xsd:schema xmlns:xsd="http://www.w3.org/2001/XMLSchema" xmlns:xs="http://www.w3.org/2001/XMLSchema" xmlns:p="http://schemas.microsoft.com/office/2006/metadata/properties" xmlns:ns2="b976cd16-1b43-4e42-83b0-1309c2c7e012" targetNamespace="http://schemas.microsoft.com/office/2006/metadata/properties" ma:root="true" ma:fieldsID="df52b215252db1c019285d1d2b27a408" ns2:_="">
    <xsd:import namespace="b976cd16-1b43-4e42-83b0-1309c2c7e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6cd16-1b43-4e42-83b0-1309c2c7e0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4464B6-C4C6-407A-9FE8-42A82A4ACA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3C105C-EED3-4415-BD05-FF0B500753BF}"/>
</file>

<file path=customXml/itemProps3.xml><?xml version="1.0" encoding="utf-8"?>
<ds:datastoreItem xmlns:ds="http://schemas.openxmlformats.org/officeDocument/2006/customXml" ds:itemID="{EE771F70-15E1-4D7D-A942-3694696A9E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779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New Faculty Orientation: Tips for Fall 2020 Instruction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Renata S</dc:creator>
  <cp:lastModifiedBy>Blumenthal, Wendy J</cp:lastModifiedBy>
  <cp:revision>45</cp:revision>
  <dcterms:created xsi:type="dcterms:W3CDTF">2020-08-17T18:39:07Z</dcterms:created>
  <dcterms:modified xsi:type="dcterms:W3CDTF">2020-08-18T18:20:21Z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0x010100608E53513A328D409F55B8FAAF09E099</vt:lpwstr>
  </property>
</Properties>
</file>