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26"/>
  </p:notesMasterIdLst>
  <p:handoutMasterIdLst>
    <p:handoutMasterId r:id="rId27"/>
  </p:handoutMasterIdLst>
  <p:sldIdLst>
    <p:sldId id="495" r:id="rId6"/>
    <p:sldId id="515" r:id="rId7"/>
    <p:sldId id="502" r:id="rId8"/>
    <p:sldId id="500" r:id="rId9"/>
    <p:sldId id="507" r:id="rId10"/>
    <p:sldId id="544" r:id="rId11"/>
    <p:sldId id="529" r:id="rId12"/>
    <p:sldId id="531" r:id="rId13"/>
    <p:sldId id="530" r:id="rId14"/>
    <p:sldId id="532" r:id="rId15"/>
    <p:sldId id="540" r:id="rId16"/>
    <p:sldId id="534" r:id="rId17"/>
    <p:sldId id="535" r:id="rId18"/>
    <p:sldId id="542" r:id="rId19"/>
    <p:sldId id="537" r:id="rId20"/>
    <p:sldId id="538" r:id="rId21"/>
    <p:sldId id="541" r:id="rId22"/>
    <p:sldId id="527" r:id="rId23"/>
    <p:sldId id="528" r:id="rId24"/>
    <p:sldId id="52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96327" autoAdjust="0"/>
  </p:normalViewPr>
  <p:slideViewPr>
    <p:cSldViewPr snapToGrid="0" snapToObjects="1">
      <p:cViewPr varScale="1">
        <p:scale>
          <a:sx n="164" d="100"/>
          <a:sy n="164" d="100"/>
        </p:scale>
        <p:origin x="248" y="176"/>
      </p:cViewPr>
      <p:guideLst>
        <p:guide orient="horz" pos="1610"/>
        <p:guide pos="2886"/>
      </p:guideLst>
    </p:cSldViewPr>
  </p:slideViewPr>
  <p:outlineViewPr>
    <p:cViewPr>
      <p:scale>
        <a:sx n="33" d="100"/>
        <a:sy n="33" d="100"/>
      </p:scale>
      <p:origin x="0" y="-18056"/>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9/29/20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9/29/20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10</a:t>
            </a:fld>
            <a:endParaRPr lang="en-US" dirty="0"/>
          </a:p>
        </p:txBody>
      </p:sp>
    </p:spTree>
    <p:extLst>
      <p:ext uri="{BB962C8B-B14F-4D97-AF65-F5344CB8AC3E}">
        <p14:creationId xmlns:p14="http://schemas.microsoft.com/office/powerpoint/2010/main" val="2530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11</a:t>
            </a:fld>
            <a:endParaRPr lang="en-US" dirty="0"/>
          </a:p>
        </p:txBody>
      </p:sp>
    </p:spTree>
    <p:extLst>
      <p:ext uri="{BB962C8B-B14F-4D97-AF65-F5344CB8AC3E}">
        <p14:creationId xmlns:p14="http://schemas.microsoft.com/office/powerpoint/2010/main" val="85564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12</a:t>
            </a:fld>
            <a:endParaRPr lang="en-US" dirty="0"/>
          </a:p>
        </p:txBody>
      </p:sp>
    </p:spTree>
    <p:extLst>
      <p:ext uri="{BB962C8B-B14F-4D97-AF65-F5344CB8AC3E}">
        <p14:creationId xmlns:p14="http://schemas.microsoft.com/office/powerpoint/2010/main" val="399314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13</a:t>
            </a:fld>
            <a:endParaRPr lang="en-US" dirty="0"/>
          </a:p>
        </p:txBody>
      </p:sp>
    </p:spTree>
    <p:extLst>
      <p:ext uri="{BB962C8B-B14F-4D97-AF65-F5344CB8AC3E}">
        <p14:creationId xmlns:p14="http://schemas.microsoft.com/office/powerpoint/2010/main" val="372576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14</a:t>
            </a:fld>
            <a:endParaRPr lang="en-US" dirty="0"/>
          </a:p>
        </p:txBody>
      </p:sp>
    </p:spTree>
    <p:extLst>
      <p:ext uri="{BB962C8B-B14F-4D97-AF65-F5344CB8AC3E}">
        <p14:creationId xmlns:p14="http://schemas.microsoft.com/office/powerpoint/2010/main" val="333940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15</a:t>
            </a:fld>
            <a:endParaRPr lang="en-US" dirty="0"/>
          </a:p>
        </p:txBody>
      </p:sp>
    </p:spTree>
    <p:extLst>
      <p:ext uri="{BB962C8B-B14F-4D97-AF65-F5344CB8AC3E}">
        <p14:creationId xmlns:p14="http://schemas.microsoft.com/office/powerpoint/2010/main" val="181476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16</a:t>
            </a:fld>
            <a:endParaRPr lang="en-US" dirty="0"/>
          </a:p>
        </p:txBody>
      </p:sp>
    </p:spTree>
    <p:extLst>
      <p:ext uri="{BB962C8B-B14F-4D97-AF65-F5344CB8AC3E}">
        <p14:creationId xmlns:p14="http://schemas.microsoft.com/office/powerpoint/2010/main" val="49085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17</a:t>
            </a:fld>
            <a:endParaRPr lang="en-US" dirty="0"/>
          </a:p>
        </p:txBody>
      </p:sp>
    </p:spTree>
    <p:extLst>
      <p:ext uri="{BB962C8B-B14F-4D97-AF65-F5344CB8AC3E}">
        <p14:creationId xmlns:p14="http://schemas.microsoft.com/office/powerpoint/2010/main" val="115528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18</a:t>
            </a:fld>
            <a:endParaRPr lang="en-US" dirty="0"/>
          </a:p>
        </p:txBody>
      </p:sp>
    </p:spTree>
    <p:extLst>
      <p:ext uri="{BB962C8B-B14F-4D97-AF65-F5344CB8AC3E}">
        <p14:creationId xmlns:p14="http://schemas.microsoft.com/office/powerpoint/2010/main" val="34998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20</a:t>
            </a:fld>
            <a:endParaRPr lang="en-US" dirty="0"/>
          </a:p>
        </p:txBody>
      </p:sp>
    </p:spTree>
    <p:extLst>
      <p:ext uri="{BB962C8B-B14F-4D97-AF65-F5344CB8AC3E}">
        <p14:creationId xmlns:p14="http://schemas.microsoft.com/office/powerpoint/2010/main" val="129031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41218"/>
          </a:xfrm>
        </p:spPr>
        <p:txBody>
          <a:bodyPr/>
          <a:lstStyle/>
          <a:p>
            <a:endParaRPr lang="en-US" dirty="0"/>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dirty="0"/>
          </a:p>
        </p:txBody>
      </p:sp>
    </p:spTree>
    <p:extLst>
      <p:ext uri="{BB962C8B-B14F-4D97-AF65-F5344CB8AC3E}">
        <p14:creationId xmlns:p14="http://schemas.microsoft.com/office/powerpoint/2010/main" val="84276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dirty="0"/>
          </a:p>
        </p:txBody>
      </p:sp>
    </p:spTree>
    <p:extLst>
      <p:ext uri="{BB962C8B-B14F-4D97-AF65-F5344CB8AC3E}">
        <p14:creationId xmlns:p14="http://schemas.microsoft.com/office/powerpoint/2010/main" val="298258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180723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171895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194278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7</a:t>
            </a:fld>
            <a:endParaRPr lang="en-US" dirty="0"/>
          </a:p>
        </p:txBody>
      </p:sp>
    </p:spTree>
    <p:extLst>
      <p:ext uri="{BB962C8B-B14F-4D97-AF65-F5344CB8AC3E}">
        <p14:creationId xmlns:p14="http://schemas.microsoft.com/office/powerpoint/2010/main" val="202995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8</a:t>
            </a:fld>
            <a:endParaRPr lang="en-US" dirty="0"/>
          </a:p>
        </p:txBody>
      </p:sp>
    </p:spTree>
    <p:extLst>
      <p:ext uri="{BB962C8B-B14F-4D97-AF65-F5344CB8AC3E}">
        <p14:creationId xmlns:p14="http://schemas.microsoft.com/office/powerpoint/2010/main" val="296987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9</a:t>
            </a:fld>
            <a:endParaRPr lang="en-US" dirty="0"/>
          </a:p>
        </p:txBody>
      </p:sp>
    </p:spTree>
    <p:extLst>
      <p:ext uri="{BB962C8B-B14F-4D97-AF65-F5344CB8AC3E}">
        <p14:creationId xmlns:p14="http://schemas.microsoft.com/office/powerpoint/2010/main" val="57035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emf"/><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54" y="409433"/>
            <a:ext cx="8141870" cy="1514901"/>
          </a:xfrm>
        </p:spPr>
        <p:txBody>
          <a:bodyPr>
            <a:noAutofit/>
          </a:bodyPr>
          <a:lstStyle/>
          <a:p>
            <a:pPr>
              <a:lnSpc>
                <a:spcPct val="100000"/>
              </a:lnSpc>
            </a:pPr>
            <a:br>
              <a:rPr lang="en-US" sz="4000" dirty="0"/>
            </a:br>
            <a:r>
              <a:rPr lang="en-US" sz="3600" dirty="0"/>
              <a:t>Welcome to Penn State’s </a:t>
            </a:r>
            <a:br>
              <a:rPr lang="en-US" sz="3600" dirty="0"/>
            </a:br>
            <a:r>
              <a:rPr lang="en-US" sz="3600" dirty="0"/>
              <a:t>2020 New Administrators Seminar</a:t>
            </a:r>
            <a:br>
              <a:rPr lang="en-US" sz="4000" dirty="0"/>
            </a:br>
            <a:endParaRPr lang="en-US" sz="4000" dirty="0"/>
          </a:p>
        </p:txBody>
      </p:sp>
      <p:sp>
        <p:nvSpPr>
          <p:cNvPr id="3" name="Subtitle 2"/>
          <p:cNvSpPr>
            <a:spLocks noGrp="1"/>
          </p:cNvSpPr>
          <p:nvPr>
            <p:ph type="subTitle" idx="1"/>
          </p:nvPr>
        </p:nvSpPr>
        <p:spPr>
          <a:xfrm>
            <a:off x="0" y="1924334"/>
            <a:ext cx="9143999" cy="1780246"/>
          </a:xfrm>
        </p:spPr>
        <p:txBody>
          <a:bodyPr>
            <a:noAutofit/>
          </a:bodyPr>
          <a:lstStyle/>
          <a:p>
            <a:pPr algn="ctr">
              <a:spcBef>
                <a:spcPts val="0"/>
              </a:spcBef>
            </a:pPr>
            <a:endParaRPr lang="en-US" sz="1800" dirty="0"/>
          </a:p>
          <a:p>
            <a:pPr algn="ctr">
              <a:spcBef>
                <a:spcPts val="0"/>
              </a:spcBef>
            </a:pPr>
            <a:r>
              <a:rPr lang="en-US" sz="2400" dirty="0"/>
              <a:t>Dr. Kathleen Bieschke</a:t>
            </a:r>
          </a:p>
          <a:p>
            <a:pPr algn="ctr">
              <a:spcBef>
                <a:spcPts val="0"/>
              </a:spcBef>
            </a:pPr>
            <a:r>
              <a:rPr lang="en-US" sz="2400" dirty="0"/>
              <a:t>Vice Provost for Faculty Affairs</a:t>
            </a:r>
          </a:p>
          <a:p>
            <a:pPr algn="ctr">
              <a:spcBef>
                <a:spcPts val="0"/>
              </a:spcBef>
            </a:pPr>
            <a:r>
              <a:rPr lang="en-US" sz="2400" dirty="0"/>
              <a:t>Tuesday, September 29, 2020</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3F2A-08F8-48C0-A91B-7BA9E0D49AD3}"/>
              </a:ext>
            </a:extLst>
          </p:cNvPr>
          <p:cNvSpPr>
            <a:spLocks noGrp="1"/>
          </p:cNvSpPr>
          <p:nvPr>
            <p:ph type="title"/>
          </p:nvPr>
        </p:nvSpPr>
        <p:spPr/>
        <p:txBody>
          <a:bodyPr>
            <a:noAutofit/>
          </a:bodyPr>
          <a:lstStyle/>
          <a:p>
            <a:r>
              <a:rPr lang="en-US" sz="2500" dirty="0"/>
              <a:t>Changes Many Encounter as Part of the Transition from Faculty Member to Faculty Leader</a:t>
            </a:r>
          </a:p>
        </p:txBody>
      </p:sp>
      <p:sp>
        <p:nvSpPr>
          <p:cNvPr id="3" name="Content Placeholder 2">
            <a:extLst>
              <a:ext uri="{FF2B5EF4-FFF2-40B4-BE49-F238E27FC236}">
                <a16:creationId xmlns:a16="http://schemas.microsoft.com/office/drawing/2014/main" id="{59805D9E-B47D-46F1-8484-F52597B60AF8}"/>
              </a:ext>
            </a:extLst>
          </p:cNvPr>
          <p:cNvSpPr>
            <a:spLocks noGrp="1"/>
          </p:cNvSpPr>
          <p:nvPr>
            <p:ph idx="1"/>
          </p:nvPr>
        </p:nvSpPr>
        <p:spPr/>
        <p:txBody>
          <a:bodyPr>
            <a:normAutofit fontScale="55000" lnSpcReduction="20000"/>
          </a:bodyPr>
          <a:lstStyle/>
          <a:p>
            <a:endParaRPr lang="en-US" dirty="0">
              <a:solidFill>
                <a:schemeClr val="tx1"/>
              </a:solidFill>
            </a:endParaRPr>
          </a:p>
          <a:p>
            <a:r>
              <a:rPr lang="en-US" dirty="0">
                <a:solidFill>
                  <a:schemeClr val="tx1"/>
                </a:solidFill>
              </a:rPr>
              <a:t>Shifting priorities </a:t>
            </a:r>
          </a:p>
          <a:p>
            <a:r>
              <a:rPr lang="en-US" dirty="0">
                <a:solidFill>
                  <a:schemeClr val="tx1"/>
                </a:solidFill>
              </a:rPr>
              <a:t>The control you have over your schedule </a:t>
            </a:r>
          </a:p>
          <a:p>
            <a:r>
              <a:rPr lang="en-US" dirty="0">
                <a:solidFill>
                  <a:schemeClr val="tx1"/>
                </a:solidFill>
              </a:rPr>
              <a:t>The way you are viewed </a:t>
            </a:r>
          </a:p>
          <a:p>
            <a:r>
              <a:rPr lang="en-US" dirty="0">
                <a:solidFill>
                  <a:schemeClr val="tx1"/>
                </a:solidFill>
              </a:rPr>
              <a:t>The broader and precedent-setting impact of your decisions and actions </a:t>
            </a:r>
          </a:p>
          <a:p>
            <a:r>
              <a:rPr lang="en-US" dirty="0">
                <a:solidFill>
                  <a:schemeClr val="tx1"/>
                </a:solidFill>
              </a:rPr>
              <a:t>The nature of your interpersonal relationships </a:t>
            </a:r>
          </a:p>
          <a:p>
            <a:r>
              <a:rPr lang="en-US" dirty="0">
                <a:solidFill>
                  <a:schemeClr val="tx1"/>
                </a:solidFill>
              </a:rPr>
              <a:t>The way you understand your role (leader, colleague, follower) </a:t>
            </a:r>
          </a:p>
          <a:p>
            <a:r>
              <a:rPr lang="en-US" dirty="0">
                <a:solidFill>
                  <a:schemeClr val="tx1"/>
                </a:solidFill>
              </a:rPr>
              <a:t>The proportion of effort expended related to tasks vs people </a:t>
            </a:r>
          </a:p>
          <a:p>
            <a:r>
              <a:rPr lang="en-US" dirty="0">
                <a:solidFill>
                  <a:schemeClr val="tx1"/>
                </a:solidFill>
              </a:rPr>
              <a:t>Leader–faculty member balance </a:t>
            </a:r>
          </a:p>
          <a:p>
            <a:pPr marL="0" indent="0">
              <a:buNone/>
            </a:pPr>
            <a:endParaRPr lang="en-US" dirty="0">
              <a:solidFill>
                <a:schemeClr val="tx1"/>
              </a:solidFill>
            </a:endParaRPr>
          </a:p>
          <a:p>
            <a:pPr marL="0" indent="0" algn="r">
              <a:buNone/>
            </a:pPr>
            <a:r>
              <a:rPr lang="en-US" sz="2200" dirty="0">
                <a:solidFill>
                  <a:schemeClr val="tx1"/>
                </a:solidFill>
              </a:rPr>
              <a:t>Ruben (2017)</a:t>
            </a:r>
          </a:p>
          <a:p>
            <a:pPr algn="r"/>
            <a:endParaRPr lang="en-US" sz="1300" dirty="0">
              <a:solidFill>
                <a:schemeClr val="tx1"/>
              </a:solidFill>
            </a:endParaRPr>
          </a:p>
        </p:txBody>
      </p:sp>
      <p:sp>
        <p:nvSpPr>
          <p:cNvPr id="4" name="Footer Placeholder 3">
            <a:extLst>
              <a:ext uri="{FF2B5EF4-FFF2-40B4-BE49-F238E27FC236}">
                <a16:creationId xmlns:a16="http://schemas.microsoft.com/office/drawing/2014/main" id="{E9D3A2A4-2060-4345-977F-62102DBAFEB8}"/>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C81B37A0-336D-4C37-B3E8-1B52772D5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341123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B80-A075-4C5E-B963-C0365703ECFB}"/>
              </a:ext>
            </a:extLst>
          </p:cNvPr>
          <p:cNvSpPr>
            <a:spLocks noGrp="1"/>
          </p:cNvSpPr>
          <p:nvPr>
            <p:ph type="title"/>
          </p:nvPr>
        </p:nvSpPr>
        <p:spPr/>
        <p:txBody>
          <a:bodyPr>
            <a:noAutofit/>
          </a:bodyPr>
          <a:lstStyle/>
          <a:p>
            <a:r>
              <a:rPr lang="en-US" sz="3200" dirty="0"/>
              <a:t>Leadership Strategy: A Problem-solving Rubric for Situations of All Kinds </a:t>
            </a:r>
            <a:r>
              <a:rPr lang="en-US" sz="1400" dirty="0"/>
              <a:t>(Ruben, 2017)</a:t>
            </a:r>
            <a:endParaRPr lang="en-US" sz="3200" dirty="0"/>
          </a:p>
        </p:txBody>
      </p:sp>
      <p:sp>
        <p:nvSpPr>
          <p:cNvPr id="3" name="Content Placeholder 2">
            <a:extLst>
              <a:ext uri="{FF2B5EF4-FFF2-40B4-BE49-F238E27FC236}">
                <a16:creationId xmlns:a16="http://schemas.microsoft.com/office/drawing/2014/main" id="{4D0A88A6-6DB9-4FBA-8C48-B1785867A9F4}"/>
              </a:ext>
            </a:extLst>
          </p:cNvPr>
          <p:cNvSpPr>
            <a:spLocks noGrp="1"/>
          </p:cNvSpPr>
          <p:nvPr>
            <p:ph sz="half" idx="1"/>
          </p:nvPr>
        </p:nvSpPr>
        <p:spPr/>
        <p:txBody>
          <a:bodyPr/>
          <a:lstStyle/>
          <a:p>
            <a:r>
              <a:rPr lang="en-US" dirty="0">
                <a:solidFill>
                  <a:schemeClr val="tx1"/>
                </a:solidFill>
              </a:rPr>
              <a:t>Analyze the Situation</a:t>
            </a:r>
          </a:p>
          <a:p>
            <a:r>
              <a:rPr lang="en-US" dirty="0">
                <a:solidFill>
                  <a:schemeClr val="tx1"/>
                </a:solidFill>
              </a:rPr>
              <a:t>Define the Audience(s)</a:t>
            </a:r>
          </a:p>
          <a:p>
            <a:r>
              <a:rPr lang="en-US" dirty="0">
                <a:solidFill>
                  <a:schemeClr val="tx1"/>
                </a:solidFill>
              </a:rPr>
              <a:t>Clarify Goal(s)</a:t>
            </a:r>
          </a:p>
          <a:p>
            <a:r>
              <a:rPr lang="en-US" dirty="0">
                <a:solidFill>
                  <a:schemeClr val="tx1"/>
                </a:solidFill>
              </a:rPr>
              <a:t>Select and Implement a Plan of Action</a:t>
            </a:r>
          </a:p>
          <a:p>
            <a:r>
              <a:rPr lang="en-US" dirty="0">
                <a:solidFill>
                  <a:schemeClr val="tx1"/>
                </a:solidFill>
              </a:rPr>
              <a:t>Debrief</a:t>
            </a:r>
          </a:p>
          <a:p>
            <a:endParaRPr lang="en-US" dirty="0"/>
          </a:p>
        </p:txBody>
      </p:sp>
      <p:pic>
        <p:nvPicPr>
          <p:cNvPr id="7" name="Content Placeholder 6" descr="Close-up of chess pieces on a chessboard">
            <a:extLst>
              <a:ext uri="{FF2B5EF4-FFF2-40B4-BE49-F238E27FC236}">
                <a16:creationId xmlns:a16="http://schemas.microsoft.com/office/drawing/2014/main" id="{2915B714-6142-4F02-8EC8-2B483DEE8048}"/>
              </a:ext>
            </a:extLst>
          </p:cNvPr>
          <p:cNvPicPr>
            <a:picLocks noGrp="1" noChangeAspect="1"/>
          </p:cNvPicPr>
          <p:nvPr>
            <p:ph sz="half" idx="2"/>
          </p:nvPr>
        </p:nvPicPr>
        <p:blipFill>
          <a:blip r:embed="rId3"/>
          <a:stretch>
            <a:fillRect/>
          </a:stretch>
        </p:blipFill>
        <p:spPr>
          <a:xfrm>
            <a:off x="4648200" y="1476078"/>
            <a:ext cx="4038600" cy="2681882"/>
          </a:xfrm>
        </p:spPr>
      </p:pic>
      <p:sp>
        <p:nvSpPr>
          <p:cNvPr id="5" name="Footer Placeholder 4">
            <a:extLst>
              <a:ext uri="{FF2B5EF4-FFF2-40B4-BE49-F238E27FC236}">
                <a16:creationId xmlns:a16="http://schemas.microsoft.com/office/drawing/2014/main" id="{579CF9E1-4358-4DA5-85AB-37CCD20112B0}"/>
              </a:ext>
            </a:extLst>
          </p:cNvPr>
          <p:cNvSpPr>
            <a:spLocks noGrp="1"/>
          </p:cNvSpPr>
          <p:nvPr>
            <p:ph type="ftr" sz="quarter" idx="3"/>
          </p:nvPr>
        </p:nvSpPr>
        <p:spPr>
          <a:xfrm>
            <a:off x="1816104" y="4728648"/>
            <a:ext cx="6409159" cy="273844"/>
          </a:xfrm>
        </p:spPr>
        <p:txBody>
          <a:bodyPr/>
          <a:lstStyle/>
          <a:p>
            <a:r>
              <a:rPr lang="en-US" dirty="0"/>
              <a:t>Office of the vice provost for faculty affairs</a:t>
            </a:r>
          </a:p>
        </p:txBody>
      </p:sp>
      <p:pic>
        <p:nvPicPr>
          <p:cNvPr id="9" name="Picture 8" descr="PS_HOR_REV_CMYK_2C.eps">
            <a:extLst>
              <a:ext uri="{FF2B5EF4-FFF2-40B4-BE49-F238E27FC236}">
                <a16:creationId xmlns:a16="http://schemas.microsoft.com/office/drawing/2014/main" id="{716B5942-FB55-4C92-A24C-DDCB54AD0D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0772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000" dirty="0">
                <a:solidFill>
                  <a:srgbClr val="002060"/>
                </a:solidFill>
              </a:rPr>
              <a:t>1.</a:t>
            </a:r>
            <a:r>
              <a:rPr lang="en-US" sz="3000" dirty="0"/>
              <a:t> Analyze the Situation: What’s at Stake?</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lnSpcReduction="10000"/>
          </a:bodyPr>
          <a:lstStyle/>
          <a:p>
            <a:r>
              <a:rPr lang="en-US" sz="2400" b="1" dirty="0">
                <a:solidFill>
                  <a:srgbClr val="002060"/>
                </a:solidFill>
              </a:rPr>
              <a:t>For the institution or academic unit</a:t>
            </a:r>
          </a:p>
          <a:p>
            <a:pPr marL="0" indent="0">
              <a:buNone/>
            </a:pPr>
            <a:endParaRPr lang="en-US" sz="2400" b="1" dirty="0">
              <a:solidFill>
                <a:srgbClr val="002060"/>
              </a:solidFill>
            </a:endParaRPr>
          </a:p>
          <a:p>
            <a:r>
              <a:rPr lang="en-US" sz="2400" b="1" dirty="0">
                <a:solidFill>
                  <a:srgbClr val="002060"/>
                </a:solidFill>
              </a:rPr>
              <a:t>For other individuals involved</a:t>
            </a:r>
          </a:p>
          <a:p>
            <a:pPr marL="0" indent="0">
              <a:buNone/>
            </a:pPr>
            <a:endParaRPr lang="en-US" sz="2400" b="1" dirty="0">
              <a:solidFill>
                <a:srgbClr val="002060"/>
              </a:solidFill>
            </a:endParaRPr>
          </a:p>
          <a:p>
            <a:r>
              <a:rPr lang="en-US" sz="2400" b="1" dirty="0">
                <a:solidFill>
                  <a:srgbClr val="002060"/>
                </a:solidFill>
              </a:rPr>
              <a:t>For you as a leader</a:t>
            </a:r>
          </a:p>
          <a:p>
            <a:pPr marL="0" indent="0">
              <a:buNone/>
            </a:pPr>
            <a:endParaRPr lang="en-US" sz="1500" dirty="0">
              <a:solidFill>
                <a:schemeClr val="tx1"/>
              </a:solidFill>
            </a:endParaRPr>
          </a:p>
          <a:p>
            <a:pPr marL="0" indent="0">
              <a:buNone/>
            </a:pPr>
            <a:endParaRPr lang="en-US" sz="1500" dirty="0">
              <a:solidFill>
                <a:schemeClr val="tx1"/>
              </a:solidFill>
            </a:endParaRPr>
          </a:p>
          <a:p>
            <a:pPr marL="0" indent="0">
              <a:buNone/>
            </a:pPr>
            <a:endParaRPr lang="en-US" sz="1500" dirty="0">
              <a:solidFill>
                <a:schemeClr val="tx1"/>
              </a:solidFill>
            </a:endParaRP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D0F7DB8-4894-473D-8BE7-B5BEF40C6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33620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a:xfrm>
            <a:off x="457200" y="205979"/>
            <a:ext cx="8229600" cy="629987"/>
          </a:xfrm>
        </p:spPr>
        <p:txBody>
          <a:bodyPr>
            <a:noAutofit/>
          </a:bodyPr>
          <a:lstStyle/>
          <a:p>
            <a:r>
              <a:rPr lang="en-US" sz="3200" dirty="0">
                <a:solidFill>
                  <a:srgbClr val="002060"/>
                </a:solidFill>
              </a:rPr>
              <a:t>2</a:t>
            </a:r>
            <a:r>
              <a:rPr lang="en-US" sz="3200" dirty="0"/>
              <a:t>. Define the Audience(s)</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a:xfrm>
            <a:off x="457200" y="835966"/>
            <a:ext cx="8229600" cy="3528497"/>
          </a:xfrm>
        </p:spPr>
        <p:txBody>
          <a:bodyPr>
            <a:normAutofit fontScale="55000" lnSpcReduction="20000"/>
          </a:bodyPr>
          <a:lstStyle/>
          <a:p>
            <a:pPr marL="0" indent="0">
              <a:buNone/>
            </a:pPr>
            <a:r>
              <a:rPr lang="en-US" sz="3600" dirty="0">
                <a:solidFill>
                  <a:schemeClr val="tx1"/>
                </a:solidFill>
              </a:rPr>
              <a:t>Who needs to hear from you and why?</a:t>
            </a:r>
            <a:endParaRPr lang="en-US" sz="3600" b="1" dirty="0">
              <a:solidFill>
                <a:schemeClr val="tx1"/>
              </a:solidFill>
            </a:endParaRPr>
          </a:p>
          <a:p>
            <a:pPr lvl="1"/>
            <a:r>
              <a:rPr lang="en-US" sz="3600" b="1" dirty="0">
                <a:solidFill>
                  <a:srgbClr val="002060"/>
                </a:solidFill>
              </a:rPr>
              <a:t>A specific individual/individuals</a:t>
            </a:r>
          </a:p>
          <a:p>
            <a:pPr lvl="1"/>
            <a:r>
              <a:rPr lang="en-US" sz="3600" b="1" dirty="0">
                <a:solidFill>
                  <a:srgbClr val="002060"/>
                </a:solidFill>
              </a:rPr>
              <a:t>Who else would you inform?</a:t>
            </a:r>
          </a:p>
          <a:p>
            <a:pPr lvl="2"/>
            <a:r>
              <a:rPr lang="en-US" sz="3600" dirty="0">
                <a:solidFill>
                  <a:schemeClr val="tx1"/>
                </a:solidFill>
              </a:rPr>
              <a:t>Committee?</a:t>
            </a:r>
          </a:p>
          <a:p>
            <a:pPr lvl="2"/>
            <a:r>
              <a:rPr lang="en-US" sz="3600" dirty="0">
                <a:solidFill>
                  <a:schemeClr val="tx1"/>
                </a:solidFill>
              </a:rPr>
              <a:t>Administrators?</a:t>
            </a:r>
          </a:p>
          <a:p>
            <a:pPr lvl="2"/>
            <a:r>
              <a:rPr lang="en-US" sz="3600" dirty="0">
                <a:solidFill>
                  <a:schemeClr val="tx1"/>
                </a:solidFill>
              </a:rPr>
              <a:t>Senior colleague(s)</a:t>
            </a:r>
          </a:p>
          <a:p>
            <a:pPr lvl="2"/>
            <a:r>
              <a:rPr lang="en-US" sz="3600" dirty="0">
                <a:solidFill>
                  <a:schemeClr val="tx1"/>
                </a:solidFill>
              </a:rPr>
              <a:t>Students?</a:t>
            </a:r>
          </a:p>
          <a:p>
            <a:pPr lvl="2"/>
            <a:r>
              <a:rPr lang="en-US" sz="3600" dirty="0">
                <a:solidFill>
                  <a:schemeClr val="tx1"/>
                </a:solidFill>
              </a:rPr>
              <a:t>Alumni</a:t>
            </a:r>
          </a:p>
          <a:p>
            <a:pPr lvl="2"/>
            <a:r>
              <a:rPr lang="en-US" sz="3600" dirty="0">
                <a:solidFill>
                  <a:schemeClr val="tx1"/>
                </a:solidFill>
              </a:rPr>
              <a:t>Members of advisory groups?</a:t>
            </a:r>
          </a:p>
          <a:p>
            <a:pPr lvl="2"/>
            <a:r>
              <a:rPr lang="en-US" sz="3600" dirty="0">
                <a:solidFill>
                  <a:schemeClr val="tx1"/>
                </a:solidFill>
              </a:rPr>
              <a:t>A friend, spouse, or confidant?</a:t>
            </a:r>
          </a:p>
          <a:p>
            <a:pPr lvl="1"/>
            <a:endParaRPr lang="en-US" sz="1500" dirty="0">
              <a:solidFill>
                <a:schemeClr val="tx1"/>
              </a:solidFill>
            </a:endParaRPr>
          </a:p>
          <a:p>
            <a:pPr marL="457200" lvl="1" indent="0" algn="r">
              <a:buNone/>
            </a:pPr>
            <a:r>
              <a:rPr lang="en-US" sz="22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EFBD6149-1E38-47CC-B66A-BBFE0485A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64239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0DE3-4FDF-48F7-B846-EE5ADB4C23CD}"/>
              </a:ext>
            </a:extLst>
          </p:cNvPr>
          <p:cNvSpPr>
            <a:spLocks noGrp="1"/>
          </p:cNvSpPr>
          <p:nvPr>
            <p:ph type="title"/>
          </p:nvPr>
        </p:nvSpPr>
        <p:spPr>
          <a:xfrm>
            <a:off x="457200" y="205979"/>
            <a:ext cx="8229600" cy="698982"/>
          </a:xfrm>
        </p:spPr>
        <p:txBody>
          <a:bodyPr>
            <a:noAutofit/>
          </a:bodyPr>
          <a:lstStyle/>
          <a:p>
            <a:r>
              <a:rPr lang="en-US" sz="3000" dirty="0">
                <a:solidFill>
                  <a:srgbClr val="002060"/>
                </a:solidFill>
              </a:rPr>
              <a:t>3.</a:t>
            </a:r>
            <a:r>
              <a:rPr lang="en-US" sz="3000" dirty="0"/>
              <a:t> Clarify Goals </a:t>
            </a:r>
            <a:r>
              <a:rPr lang="en-US" sz="1400" dirty="0"/>
              <a:t>(Ruben, 2017)</a:t>
            </a:r>
            <a:endParaRPr lang="en-US" sz="3600" dirty="0"/>
          </a:p>
        </p:txBody>
      </p:sp>
      <p:sp>
        <p:nvSpPr>
          <p:cNvPr id="3" name="Content Placeholder 2">
            <a:extLst>
              <a:ext uri="{FF2B5EF4-FFF2-40B4-BE49-F238E27FC236}">
                <a16:creationId xmlns:a16="http://schemas.microsoft.com/office/drawing/2014/main" id="{F41399D6-28FF-4FAF-BD89-956D5A23E12B}"/>
              </a:ext>
            </a:extLst>
          </p:cNvPr>
          <p:cNvSpPr>
            <a:spLocks noGrp="1"/>
          </p:cNvSpPr>
          <p:nvPr>
            <p:ph sz="half" idx="1"/>
          </p:nvPr>
        </p:nvSpPr>
        <p:spPr>
          <a:xfrm>
            <a:off x="457200" y="973418"/>
            <a:ext cx="4038600" cy="3460039"/>
          </a:xfrm>
        </p:spPr>
        <p:txBody>
          <a:bodyPr>
            <a:noAutofit/>
          </a:bodyPr>
          <a:lstStyle/>
          <a:p>
            <a:r>
              <a:rPr lang="en-US" sz="1600" dirty="0">
                <a:solidFill>
                  <a:schemeClr val="tx1"/>
                </a:solidFill>
              </a:rPr>
              <a:t>Provide input? </a:t>
            </a:r>
          </a:p>
          <a:p>
            <a:r>
              <a:rPr lang="en-US" sz="1600" dirty="0">
                <a:solidFill>
                  <a:schemeClr val="tx1"/>
                </a:solidFill>
              </a:rPr>
              <a:t>Solicit input? </a:t>
            </a:r>
          </a:p>
          <a:p>
            <a:r>
              <a:rPr lang="en-US" sz="1600" dirty="0">
                <a:solidFill>
                  <a:schemeClr val="tx1"/>
                </a:solidFill>
              </a:rPr>
              <a:t>Clarify facts? </a:t>
            </a:r>
          </a:p>
          <a:p>
            <a:r>
              <a:rPr lang="en-US" sz="1600" dirty="0">
                <a:solidFill>
                  <a:schemeClr val="tx1"/>
                </a:solidFill>
              </a:rPr>
              <a:t>Provide evidence? </a:t>
            </a:r>
          </a:p>
          <a:p>
            <a:r>
              <a:rPr lang="en-US" sz="1600" dirty="0">
                <a:solidFill>
                  <a:schemeClr val="tx1"/>
                </a:solidFill>
              </a:rPr>
              <a:t>Demonstrate interest/concern? </a:t>
            </a:r>
          </a:p>
          <a:p>
            <a:r>
              <a:rPr lang="en-US" sz="1600" dirty="0">
                <a:solidFill>
                  <a:schemeClr val="tx1"/>
                </a:solidFill>
              </a:rPr>
              <a:t>Persuade or influence? </a:t>
            </a:r>
          </a:p>
          <a:p>
            <a:r>
              <a:rPr lang="en-US" sz="1600" dirty="0">
                <a:solidFill>
                  <a:schemeClr val="tx1"/>
                </a:solidFill>
              </a:rPr>
              <a:t>Demonstrate your expertise? </a:t>
            </a:r>
          </a:p>
          <a:p>
            <a:r>
              <a:rPr lang="en-US" sz="1600" dirty="0">
                <a:solidFill>
                  <a:schemeClr val="tx1"/>
                </a:solidFill>
              </a:rPr>
              <a:t>Assure that your position, reaction, perspective is clear? </a:t>
            </a:r>
          </a:p>
          <a:p>
            <a:r>
              <a:rPr lang="en-US" sz="1600" dirty="0">
                <a:solidFill>
                  <a:schemeClr val="tx1"/>
                </a:solidFill>
              </a:rPr>
              <a:t>Be on the record? </a:t>
            </a:r>
          </a:p>
          <a:p>
            <a:r>
              <a:rPr lang="en-US" sz="1600" dirty="0">
                <a:solidFill>
                  <a:schemeClr val="tx1"/>
                </a:solidFill>
              </a:rPr>
              <a:t>Others?</a:t>
            </a:r>
            <a:endParaRPr lang="en-US" sz="1600" dirty="0"/>
          </a:p>
        </p:txBody>
      </p:sp>
      <p:pic>
        <p:nvPicPr>
          <p:cNvPr id="7" name="Content Placeholder 6" descr="Three darts on bullseye">
            <a:extLst>
              <a:ext uri="{FF2B5EF4-FFF2-40B4-BE49-F238E27FC236}">
                <a16:creationId xmlns:a16="http://schemas.microsoft.com/office/drawing/2014/main" id="{62181AEE-42C2-48C5-9148-118ADC136B14}"/>
              </a:ext>
            </a:extLst>
          </p:cNvPr>
          <p:cNvPicPr>
            <a:picLocks noGrp="1" noChangeAspect="1"/>
          </p:cNvPicPr>
          <p:nvPr>
            <p:ph sz="half" idx="2"/>
          </p:nvPr>
        </p:nvPicPr>
        <p:blipFill>
          <a:blip r:embed="rId3"/>
          <a:stretch>
            <a:fillRect/>
          </a:stretch>
        </p:blipFill>
        <p:spPr>
          <a:xfrm>
            <a:off x="4648200" y="973418"/>
            <a:ext cx="4038600" cy="3184542"/>
          </a:xfrm>
        </p:spPr>
      </p:pic>
      <p:sp>
        <p:nvSpPr>
          <p:cNvPr id="5" name="Footer Placeholder 4">
            <a:extLst>
              <a:ext uri="{FF2B5EF4-FFF2-40B4-BE49-F238E27FC236}">
                <a16:creationId xmlns:a16="http://schemas.microsoft.com/office/drawing/2014/main" id="{E6C72AAF-8D8C-43F3-90F1-EE32032D678E}"/>
              </a:ext>
            </a:extLst>
          </p:cNvPr>
          <p:cNvSpPr>
            <a:spLocks noGrp="1"/>
          </p:cNvSpPr>
          <p:nvPr>
            <p:ph type="ftr" sz="quarter" idx="3"/>
          </p:nvPr>
        </p:nvSpPr>
        <p:spPr/>
        <p:txBody>
          <a:bodyPr/>
          <a:lstStyle/>
          <a:p>
            <a:r>
              <a:rPr lang="en-US" dirty="0"/>
              <a:t>Office of the vice provost for faculty affairs</a:t>
            </a:r>
          </a:p>
        </p:txBody>
      </p:sp>
      <p:pic>
        <p:nvPicPr>
          <p:cNvPr id="9" name="Picture 8" descr="PS_HOR_REV_CMYK_2C.eps">
            <a:extLst>
              <a:ext uri="{FF2B5EF4-FFF2-40B4-BE49-F238E27FC236}">
                <a16:creationId xmlns:a16="http://schemas.microsoft.com/office/drawing/2014/main" id="{0D3F94D3-C632-4BFB-8EE1-0DC047B080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358590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200" dirty="0">
                <a:solidFill>
                  <a:srgbClr val="002060"/>
                </a:solidFill>
              </a:rPr>
              <a:t>4. </a:t>
            </a:r>
            <a:r>
              <a:rPr lang="en-US" sz="3200" dirty="0"/>
              <a:t>Select and Implement a Plan of Action</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fontScale="77500" lnSpcReduction="20000"/>
          </a:bodyPr>
          <a:lstStyle/>
          <a:p>
            <a:pPr marL="0" indent="0">
              <a:buNone/>
            </a:pPr>
            <a:r>
              <a:rPr lang="en-US" sz="2200" b="1" dirty="0">
                <a:solidFill>
                  <a:srgbClr val="002060"/>
                </a:solidFill>
              </a:rPr>
              <a:t>What action do you take, what is your timing, and why?</a:t>
            </a:r>
            <a:r>
              <a:rPr lang="en-US" sz="2200" b="1" dirty="0">
                <a:solidFill>
                  <a:schemeClr val="tx1"/>
                </a:solidFill>
              </a:rPr>
              <a:t> </a:t>
            </a:r>
          </a:p>
          <a:p>
            <a:r>
              <a:rPr lang="en-US" sz="2200" dirty="0">
                <a:solidFill>
                  <a:schemeClr val="tx1"/>
                </a:solidFill>
              </a:rPr>
              <a:t>Respond immediately, and if so what do you do?</a:t>
            </a:r>
          </a:p>
          <a:p>
            <a:r>
              <a:rPr lang="en-US" sz="2200" dirty="0">
                <a:solidFill>
                  <a:schemeClr val="tx1"/>
                </a:solidFill>
              </a:rPr>
              <a:t>Do nothing special </a:t>
            </a:r>
          </a:p>
          <a:p>
            <a:r>
              <a:rPr lang="en-US" sz="2200" dirty="0">
                <a:solidFill>
                  <a:schemeClr val="tx1"/>
                </a:solidFill>
              </a:rPr>
              <a:t>Think further about the situation </a:t>
            </a:r>
          </a:p>
          <a:p>
            <a:pPr marL="0" indent="0">
              <a:buNone/>
            </a:pPr>
            <a:r>
              <a:rPr lang="en-US" sz="2200" b="1" dirty="0">
                <a:solidFill>
                  <a:srgbClr val="002060"/>
                </a:solidFill>
              </a:rPr>
              <a:t>What is your message, and why? </a:t>
            </a:r>
          </a:p>
          <a:p>
            <a:r>
              <a:rPr lang="en-US" sz="2200" dirty="0">
                <a:solidFill>
                  <a:schemeClr val="tx1"/>
                </a:solidFill>
              </a:rPr>
              <a:t>Informative</a:t>
            </a:r>
          </a:p>
          <a:p>
            <a:r>
              <a:rPr lang="en-US" sz="2200" dirty="0">
                <a:solidFill>
                  <a:schemeClr val="tx1"/>
                </a:solidFill>
              </a:rPr>
              <a:t>Persuasive </a:t>
            </a:r>
          </a:p>
          <a:p>
            <a:pPr marL="0" indent="0">
              <a:buNone/>
            </a:pPr>
            <a:r>
              <a:rPr lang="en-US" sz="2200" b="1" dirty="0">
                <a:solidFill>
                  <a:srgbClr val="002060"/>
                </a:solidFill>
              </a:rPr>
              <a:t>What channel(s) do you use, and why? </a:t>
            </a:r>
          </a:p>
          <a:p>
            <a:r>
              <a:rPr lang="en-US" sz="2200" dirty="0">
                <a:solidFill>
                  <a:schemeClr val="tx1"/>
                </a:solidFill>
              </a:rPr>
              <a:t>One-on-one  </a:t>
            </a:r>
          </a:p>
          <a:p>
            <a:r>
              <a:rPr lang="en-US" sz="2200" dirty="0">
                <a:solidFill>
                  <a:schemeClr val="tx1"/>
                </a:solidFill>
              </a:rPr>
              <a:t>Group </a:t>
            </a:r>
          </a:p>
          <a:p>
            <a:r>
              <a:rPr lang="en-US" sz="2200" dirty="0">
                <a:solidFill>
                  <a:schemeClr val="tx1"/>
                </a:solidFill>
              </a:rPr>
              <a:t>Mediated </a:t>
            </a: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a:xfrm>
            <a:off x="1798515" y="4728648"/>
            <a:ext cx="6499470" cy="273844"/>
          </a:xfrm>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56B10F6-7797-4561-B23C-76B327247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45817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200" dirty="0">
                <a:solidFill>
                  <a:srgbClr val="002060"/>
                </a:solidFill>
              </a:rPr>
              <a:t>5.</a:t>
            </a:r>
            <a:r>
              <a:rPr lang="en-US" sz="3200" dirty="0"/>
              <a:t> Debrief</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fontScale="55000" lnSpcReduction="20000"/>
          </a:bodyPr>
          <a:lstStyle/>
          <a:p>
            <a:r>
              <a:rPr lang="en-US" dirty="0">
                <a:solidFill>
                  <a:schemeClr val="tx1"/>
                </a:solidFill>
              </a:rPr>
              <a:t>Did your strategy achieve the outcome you intended? Were there unintended outcomes?</a:t>
            </a:r>
          </a:p>
          <a:p>
            <a:r>
              <a:rPr lang="en-US" dirty="0">
                <a:solidFill>
                  <a:schemeClr val="tx1"/>
                </a:solidFill>
              </a:rPr>
              <a:t>How would those involved in the process describe how things went?</a:t>
            </a:r>
          </a:p>
          <a:p>
            <a:r>
              <a:rPr lang="en-US" dirty="0">
                <a:solidFill>
                  <a:schemeClr val="tx1"/>
                </a:solidFill>
              </a:rPr>
              <a:t>Is further follow-up needed? (Repeat previous four steps iteratively)</a:t>
            </a:r>
          </a:p>
          <a:p>
            <a:r>
              <a:rPr lang="en-US" dirty="0">
                <a:solidFill>
                  <a:schemeClr val="tx1"/>
                </a:solidFill>
              </a:rPr>
              <a:t>What might you do differently in the future to address this kind of problem if it were to occur again?</a:t>
            </a:r>
          </a:p>
          <a:p>
            <a:r>
              <a:rPr lang="en-US" dirty="0">
                <a:solidFill>
                  <a:schemeClr val="tx1"/>
                </a:solidFill>
              </a:rPr>
              <a:t>How could you prevent this kind of situation from developing? (e.g., set clearer expectations, stay closer to the process, request periodic progress reports, assign several people to collaborate on the task)</a:t>
            </a:r>
          </a:p>
          <a:p>
            <a:r>
              <a:rPr lang="en-US" dirty="0">
                <a:solidFill>
                  <a:schemeClr val="tx1"/>
                </a:solidFill>
              </a:rPr>
              <a:t>What personal and/or professional leadership lessons can you take away from the situation? </a:t>
            </a:r>
          </a:p>
          <a:p>
            <a:pPr marL="0" indent="0">
              <a:buNone/>
            </a:pPr>
            <a:endParaRPr lang="en-US" sz="1500" dirty="0">
              <a:solidFill>
                <a:schemeClr val="tx1"/>
              </a:solidFill>
            </a:endParaRPr>
          </a:p>
          <a:p>
            <a:pPr marL="0" indent="0">
              <a:buNone/>
            </a:pPr>
            <a:endParaRPr lang="en-US" sz="1500" dirty="0">
              <a:solidFill>
                <a:schemeClr val="tx1"/>
              </a:solidFill>
            </a:endParaRP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A9B8EB0-BA6F-435C-AF39-D14715F42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46554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B80-A075-4C5E-B963-C0365703ECFB}"/>
              </a:ext>
            </a:extLst>
          </p:cNvPr>
          <p:cNvSpPr>
            <a:spLocks noGrp="1"/>
          </p:cNvSpPr>
          <p:nvPr>
            <p:ph type="title"/>
          </p:nvPr>
        </p:nvSpPr>
        <p:spPr/>
        <p:txBody>
          <a:bodyPr>
            <a:noAutofit/>
          </a:bodyPr>
          <a:lstStyle/>
          <a:p>
            <a:r>
              <a:rPr lang="en-US" sz="3200" dirty="0"/>
              <a:t>Leadership Strategy: A Problem-solving Rubric for Situations of All Kinds </a:t>
            </a:r>
            <a:r>
              <a:rPr lang="en-US" sz="1400" dirty="0"/>
              <a:t>(Ruben, 2017)</a:t>
            </a:r>
            <a:endParaRPr lang="en-US" sz="3200" dirty="0"/>
          </a:p>
        </p:txBody>
      </p:sp>
      <p:sp>
        <p:nvSpPr>
          <p:cNvPr id="3" name="Content Placeholder 2">
            <a:extLst>
              <a:ext uri="{FF2B5EF4-FFF2-40B4-BE49-F238E27FC236}">
                <a16:creationId xmlns:a16="http://schemas.microsoft.com/office/drawing/2014/main" id="{4D0A88A6-6DB9-4FBA-8C48-B1785867A9F4}"/>
              </a:ext>
            </a:extLst>
          </p:cNvPr>
          <p:cNvSpPr>
            <a:spLocks noGrp="1"/>
          </p:cNvSpPr>
          <p:nvPr>
            <p:ph sz="half" idx="1"/>
          </p:nvPr>
        </p:nvSpPr>
        <p:spPr/>
        <p:txBody>
          <a:bodyPr/>
          <a:lstStyle/>
          <a:p>
            <a:r>
              <a:rPr lang="en-US" dirty="0">
                <a:solidFill>
                  <a:schemeClr val="tx1"/>
                </a:solidFill>
              </a:rPr>
              <a:t>Analyze the Situation</a:t>
            </a:r>
          </a:p>
          <a:p>
            <a:r>
              <a:rPr lang="en-US" dirty="0">
                <a:solidFill>
                  <a:schemeClr val="tx1"/>
                </a:solidFill>
              </a:rPr>
              <a:t>Define the Audience(s)</a:t>
            </a:r>
          </a:p>
          <a:p>
            <a:r>
              <a:rPr lang="en-US" dirty="0">
                <a:solidFill>
                  <a:schemeClr val="tx1"/>
                </a:solidFill>
              </a:rPr>
              <a:t>Clarify Goal(s)</a:t>
            </a:r>
          </a:p>
          <a:p>
            <a:r>
              <a:rPr lang="en-US" dirty="0">
                <a:solidFill>
                  <a:schemeClr val="tx1"/>
                </a:solidFill>
              </a:rPr>
              <a:t>Select and Implement a Plan of Action</a:t>
            </a:r>
          </a:p>
          <a:p>
            <a:r>
              <a:rPr lang="en-US" dirty="0">
                <a:solidFill>
                  <a:schemeClr val="tx1"/>
                </a:solidFill>
              </a:rPr>
              <a:t>Debrief</a:t>
            </a:r>
          </a:p>
          <a:p>
            <a:endParaRPr lang="en-US" dirty="0"/>
          </a:p>
        </p:txBody>
      </p:sp>
      <p:pic>
        <p:nvPicPr>
          <p:cNvPr id="7" name="Content Placeholder 6" descr="Close-up of chess pieces on a chessboard">
            <a:extLst>
              <a:ext uri="{FF2B5EF4-FFF2-40B4-BE49-F238E27FC236}">
                <a16:creationId xmlns:a16="http://schemas.microsoft.com/office/drawing/2014/main" id="{2915B714-6142-4F02-8EC8-2B483DEE8048}"/>
              </a:ext>
            </a:extLst>
          </p:cNvPr>
          <p:cNvPicPr>
            <a:picLocks noGrp="1" noChangeAspect="1"/>
          </p:cNvPicPr>
          <p:nvPr>
            <p:ph sz="half" idx="2"/>
          </p:nvPr>
        </p:nvPicPr>
        <p:blipFill>
          <a:blip r:embed="rId3"/>
          <a:stretch>
            <a:fillRect/>
          </a:stretch>
        </p:blipFill>
        <p:spPr>
          <a:xfrm>
            <a:off x="4648200" y="1476078"/>
            <a:ext cx="4038600" cy="2681882"/>
          </a:xfrm>
        </p:spPr>
      </p:pic>
      <p:sp>
        <p:nvSpPr>
          <p:cNvPr id="5" name="Footer Placeholder 4">
            <a:extLst>
              <a:ext uri="{FF2B5EF4-FFF2-40B4-BE49-F238E27FC236}">
                <a16:creationId xmlns:a16="http://schemas.microsoft.com/office/drawing/2014/main" id="{579CF9E1-4358-4DA5-85AB-37CCD20112B0}"/>
              </a:ext>
            </a:extLst>
          </p:cNvPr>
          <p:cNvSpPr>
            <a:spLocks noGrp="1"/>
          </p:cNvSpPr>
          <p:nvPr>
            <p:ph type="ftr" sz="quarter" idx="3"/>
          </p:nvPr>
        </p:nvSpPr>
        <p:spPr/>
        <p:txBody>
          <a:bodyPr/>
          <a:lstStyle/>
          <a:p>
            <a:r>
              <a:rPr lang="en-US" dirty="0"/>
              <a:t>Office of the vice provost for faculty affairs</a:t>
            </a:r>
          </a:p>
        </p:txBody>
      </p:sp>
      <p:pic>
        <p:nvPicPr>
          <p:cNvPr id="4" name="Picture 3" descr="PS_HOR_REV_CMYK_2C.eps">
            <a:extLst>
              <a:ext uri="{FF2B5EF4-FFF2-40B4-BE49-F238E27FC236}">
                <a16:creationId xmlns:a16="http://schemas.microsoft.com/office/drawing/2014/main" id="{61ADE46F-E7D6-40D8-AA30-1973CEC31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298709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57AD-2240-443A-8553-80E9EA3BBA1C}"/>
              </a:ext>
            </a:extLst>
          </p:cNvPr>
          <p:cNvSpPr>
            <a:spLocks noGrp="1"/>
          </p:cNvSpPr>
          <p:nvPr>
            <p:ph type="title"/>
          </p:nvPr>
        </p:nvSpPr>
        <p:spPr>
          <a:xfrm>
            <a:off x="457200" y="324464"/>
            <a:ext cx="8229600" cy="737419"/>
          </a:xfrm>
        </p:spPr>
        <p:txBody>
          <a:bodyPr>
            <a:normAutofit fontScale="90000"/>
          </a:bodyPr>
          <a:lstStyle/>
          <a:p>
            <a:r>
              <a:rPr lang="en-US" sz="4000" b="1" dirty="0"/>
              <a:t>What I Wish I Would Have Known</a:t>
            </a:r>
            <a:br>
              <a:rPr lang="en-US" sz="4400" b="1" dirty="0">
                <a:solidFill>
                  <a:schemeClr val="tx1"/>
                </a:solidFill>
              </a:rPr>
            </a:br>
            <a:endParaRPr lang="en-US" dirty="0"/>
          </a:p>
        </p:txBody>
      </p:sp>
      <p:sp>
        <p:nvSpPr>
          <p:cNvPr id="3" name="Content Placeholder 2">
            <a:extLst>
              <a:ext uri="{FF2B5EF4-FFF2-40B4-BE49-F238E27FC236}">
                <a16:creationId xmlns:a16="http://schemas.microsoft.com/office/drawing/2014/main" id="{F35DCBD5-B719-43B6-9D7B-D2960955BE5B}"/>
              </a:ext>
            </a:extLst>
          </p:cNvPr>
          <p:cNvSpPr>
            <a:spLocks noGrp="1"/>
          </p:cNvSpPr>
          <p:nvPr>
            <p:ph idx="1"/>
          </p:nvPr>
        </p:nvSpPr>
        <p:spPr/>
        <p:txBody>
          <a:bodyPr>
            <a:normAutofit fontScale="62500" lnSpcReduction="20000"/>
          </a:bodyPr>
          <a:lstStyle/>
          <a:p>
            <a:pPr>
              <a:spcAft>
                <a:spcPts val="450"/>
              </a:spcAft>
            </a:pPr>
            <a:r>
              <a:rPr lang="en-US" sz="3200" b="1" i="1" dirty="0">
                <a:solidFill>
                  <a:schemeClr val="tx1"/>
                </a:solidFill>
              </a:rPr>
              <a:t>Carolee Bull</a:t>
            </a:r>
            <a:r>
              <a:rPr lang="en-US" sz="3200" i="1" dirty="0">
                <a:solidFill>
                  <a:schemeClr val="tx1"/>
                </a:solidFill>
              </a:rPr>
              <a:t>, Department Head, Plant Pathology and Environmental Microbiology, Professor of Plant Pathology and 	</a:t>
            </a:r>
            <a:r>
              <a:rPr lang="en-US" i="1" dirty="0">
                <a:solidFill>
                  <a:schemeClr val="tx1"/>
                </a:solidFill>
              </a:rPr>
              <a:t>S</a:t>
            </a:r>
            <a:r>
              <a:rPr lang="en-US" sz="3200" i="1" dirty="0">
                <a:solidFill>
                  <a:schemeClr val="tx1"/>
                </a:solidFill>
              </a:rPr>
              <a:t>ystematic Bacteriology, and Director, Penn State Microbiome Center </a:t>
            </a:r>
          </a:p>
          <a:p>
            <a:pPr>
              <a:spcAft>
                <a:spcPts val="450"/>
              </a:spcAft>
            </a:pPr>
            <a:r>
              <a:rPr lang="en-US" sz="3200" b="1" i="1" dirty="0">
                <a:solidFill>
                  <a:schemeClr val="tx1"/>
                </a:solidFill>
              </a:rPr>
              <a:t>Kathryn Drager</a:t>
            </a:r>
            <a:r>
              <a:rPr lang="en-US" sz="3200" i="1" dirty="0">
                <a:solidFill>
                  <a:schemeClr val="tx1"/>
                </a:solidFill>
              </a:rPr>
              <a:t>, Associate Dean for Research and Graduate Education, Professor of Communication Sciences and Disorders</a:t>
            </a:r>
          </a:p>
          <a:p>
            <a:pPr>
              <a:spcAft>
                <a:spcPts val="450"/>
              </a:spcAft>
            </a:pPr>
            <a:r>
              <a:rPr lang="en-US" sz="3200" b="1" i="1" dirty="0">
                <a:solidFill>
                  <a:schemeClr val="tx1"/>
                </a:solidFill>
              </a:rPr>
              <a:t>Tom La Porta</a:t>
            </a:r>
            <a:r>
              <a:rPr lang="en-US" sz="3200" i="1" dirty="0">
                <a:solidFill>
                  <a:schemeClr val="tx1"/>
                </a:solidFill>
              </a:rPr>
              <a:t>, Director, School of Electrical Engineering and Computer Science Evan Pugh Professor</a:t>
            </a:r>
          </a:p>
          <a:p>
            <a:pPr>
              <a:spcAft>
                <a:spcPts val="450"/>
              </a:spcAft>
            </a:pPr>
            <a:r>
              <a:rPr lang="en-US" sz="3200" i="1" dirty="0">
                <a:solidFill>
                  <a:schemeClr val="tx1"/>
                </a:solidFill>
              </a:rPr>
              <a:t>E</a:t>
            </a:r>
            <a:r>
              <a:rPr lang="en-US" sz="3200" b="1" i="1" dirty="0">
                <a:solidFill>
                  <a:schemeClr val="tx1"/>
                </a:solidFill>
              </a:rPr>
              <a:t>lizabeth Wright</a:t>
            </a:r>
            <a:r>
              <a:rPr lang="en-US" sz="3200" i="1" dirty="0">
                <a:solidFill>
                  <a:schemeClr val="tx1"/>
                </a:solidFill>
              </a:rPr>
              <a:t>, Associate Dean for Academic Affairs, Office of the Vice President for Commonwealth Campuses, and Director of Academic Affairs, Hazleton, Associate Professor	of English </a:t>
            </a:r>
          </a:p>
          <a:p>
            <a:endParaRPr lang="en-US" dirty="0">
              <a:solidFill>
                <a:schemeClr val="tx1"/>
              </a:solidFill>
            </a:endParaRPr>
          </a:p>
        </p:txBody>
      </p:sp>
    </p:spTree>
    <p:extLst>
      <p:ext uri="{BB962C8B-B14F-4D97-AF65-F5344CB8AC3E}">
        <p14:creationId xmlns:p14="http://schemas.microsoft.com/office/powerpoint/2010/main" val="211410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61D1-C052-411E-B0EE-772CE1115202}"/>
              </a:ext>
            </a:extLst>
          </p:cNvPr>
          <p:cNvSpPr>
            <a:spLocks noGrp="1"/>
          </p:cNvSpPr>
          <p:nvPr>
            <p:ph type="title"/>
          </p:nvPr>
        </p:nvSpPr>
        <p:spPr/>
        <p:txBody>
          <a:bodyPr>
            <a:noAutofit/>
          </a:bodyPr>
          <a:lstStyle/>
          <a:p>
            <a:r>
              <a:rPr lang="en-US" sz="3600" dirty="0"/>
              <a:t>New Administrators Seminar Series</a:t>
            </a:r>
          </a:p>
        </p:txBody>
      </p:sp>
      <p:sp>
        <p:nvSpPr>
          <p:cNvPr id="3" name="Content Placeholder 2">
            <a:extLst>
              <a:ext uri="{FF2B5EF4-FFF2-40B4-BE49-F238E27FC236}">
                <a16:creationId xmlns:a16="http://schemas.microsoft.com/office/drawing/2014/main" id="{5FB4978B-18AA-4324-B1DA-B7FFB467F9CF}"/>
              </a:ext>
            </a:extLst>
          </p:cNvPr>
          <p:cNvSpPr>
            <a:spLocks noGrp="1"/>
          </p:cNvSpPr>
          <p:nvPr>
            <p:ph idx="1"/>
          </p:nvPr>
        </p:nvSpPr>
        <p:spPr/>
        <p:txBody>
          <a:bodyPr>
            <a:normAutofit fontScale="47500" lnSpcReduction="20000"/>
          </a:bodyPr>
          <a:lstStyle/>
          <a:p>
            <a:pPr marL="0" indent="0" algn="ctr">
              <a:buNone/>
            </a:pPr>
            <a:r>
              <a:rPr lang="en-US" sz="2900" dirty="0">
                <a:solidFill>
                  <a:schemeClr val="tx1"/>
                </a:solidFill>
              </a:rPr>
              <a:t>Session I – Academic Leadership and What I Wish I Would Have Known</a:t>
            </a:r>
          </a:p>
          <a:p>
            <a:pPr marL="0" indent="0" algn="ctr">
              <a:buNone/>
            </a:pPr>
            <a:r>
              <a:rPr lang="en-US" sz="2900" dirty="0">
                <a:solidFill>
                  <a:schemeClr val="tx1"/>
                </a:solidFill>
              </a:rPr>
              <a:t>		September 29, 2020, 10:00 a.m. – 12:00 p.m.</a:t>
            </a:r>
          </a:p>
          <a:p>
            <a:pPr algn="ctr"/>
            <a:endParaRPr lang="en-US" sz="2900" i="1" dirty="0">
              <a:solidFill>
                <a:schemeClr val="tx1"/>
              </a:solidFill>
            </a:endParaRPr>
          </a:p>
          <a:p>
            <a:pPr marL="0" indent="0" algn="ctr">
              <a:buNone/>
            </a:pPr>
            <a:r>
              <a:rPr lang="en-US" sz="2900" dirty="0">
                <a:solidFill>
                  <a:schemeClr val="tx1"/>
                </a:solidFill>
              </a:rPr>
              <a:t>Session II – Managing Faculty Concerns/Conduct</a:t>
            </a:r>
          </a:p>
          <a:p>
            <a:pPr marL="0" indent="0" algn="ctr">
              <a:buNone/>
            </a:pPr>
            <a:r>
              <a:rPr lang="en-US" sz="2900" dirty="0">
                <a:solidFill>
                  <a:schemeClr val="tx1"/>
                </a:solidFill>
              </a:rPr>
              <a:t>		October 28, 2020, 10:00 – 11:00 a.m.</a:t>
            </a:r>
          </a:p>
          <a:p>
            <a:pPr algn="ctr">
              <a:spcAft>
                <a:spcPts val="450"/>
              </a:spcAft>
            </a:pPr>
            <a:endParaRPr lang="en-US" sz="2900" dirty="0">
              <a:solidFill>
                <a:schemeClr val="tx1"/>
              </a:solidFill>
            </a:endParaRPr>
          </a:p>
          <a:p>
            <a:pPr marL="0" indent="0" algn="ctr">
              <a:buNone/>
            </a:pPr>
            <a:r>
              <a:rPr lang="en-US" sz="2900" dirty="0">
                <a:solidFill>
                  <a:schemeClr val="tx1"/>
                </a:solidFill>
              </a:rPr>
              <a:t>Session III – The Budget and SIMBA</a:t>
            </a:r>
          </a:p>
          <a:p>
            <a:pPr marL="0" indent="0" algn="ctr">
              <a:buNone/>
            </a:pPr>
            <a:r>
              <a:rPr lang="en-US" sz="2900" dirty="0">
                <a:solidFill>
                  <a:schemeClr val="tx1"/>
                </a:solidFill>
              </a:rPr>
              <a:t>		November 19, 2020, 9:00 – 10:00 a.m.</a:t>
            </a:r>
          </a:p>
          <a:p>
            <a:pPr marL="0" indent="0" algn="ctr">
              <a:buNone/>
            </a:pPr>
            <a:endParaRPr lang="en-US" sz="2900" dirty="0">
              <a:solidFill>
                <a:schemeClr val="tx1"/>
              </a:solidFill>
            </a:endParaRPr>
          </a:p>
          <a:p>
            <a:pPr marL="0" indent="0" algn="ctr">
              <a:buNone/>
            </a:pPr>
            <a:r>
              <a:rPr lang="en-US" sz="2900" dirty="0">
                <a:solidFill>
                  <a:schemeClr val="tx1"/>
                </a:solidFill>
              </a:rPr>
              <a:t>Session IV – Conducting Performance Reviews</a:t>
            </a:r>
          </a:p>
          <a:p>
            <a:pPr marL="0" indent="0" algn="ctr">
              <a:buNone/>
            </a:pPr>
            <a:r>
              <a:rPr lang="en-US" sz="2900" dirty="0">
                <a:solidFill>
                  <a:schemeClr val="tx1"/>
                </a:solidFill>
              </a:rPr>
              <a:t>		Spring Semester – TBD</a:t>
            </a:r>
          </a:p>
          <a:p>
            <a:pPr marL="0" indent="0" algn="ctr">
              <a:buNone/>
            </a:pPr>
            <a:endParaRPr lang="en-US" sz="2900" dirty="0">
              <a:solidFill>
                <a:schemeClr val="tx1"/>
              </a:solidFill>
            </a:endParaRPr>
          </a:p>
          <a:p>
            <a:pPr marL="0" indent="0" algn="ctr">
              <a:buNone/>
            </a:pPr>
            <a:r>
              <a:rPr lang="en-US" sz="2900" dirty="0">
                <a:solidFill>
                  <a:schemeClr val="tx1"/>
                </a:solidFill>
              </a:rPr>
              <a:t>Session V – Promotion and Tenure</a:t>
            </a:r>
          </a:p>
          <a:p>
            <a:pPr marL="0" indent="0" algn="ctr">
              <a:buNone/>
            </a:pPr>
            <a:r>
              <a:rPr lang="en-US" sz="2900" dirty="0">
                <a:solidFill>
                  <a:schemeClr val="tx1"/>
                </a:solidFill>
              </a:rPr>
              <a:t>		Spring Semester – TBD</a:t>
            </a:r>
          </a:p>
          <a:p>
            <a:pPr marL="0" indent="0">
              <a:buNone/>
            </a:pPr>
            <a:endParaRPr lang="en-US" sz="2800" dirty="0">
              <a:solidFill>
                <a:schemeClr val="tx1"/>
              </a:solidFill>
            </a:endParaRPr>
          </a:p>
          <a:p>
            <a:endParaRPr lang="en-US" sz="3200" dirty="0">
              <a:solidFill>
                <a:schemeClr val="tx1"/>
              </a:solidFill>
            </a:endParaRPr>
          </a:p>
          <a:p>
            <a:endParaRPr lang="en-US" dirty="0"/>
          </a:p>
        </p:txBody>
      </p:sp>
      <p:sp>
        <p:nvSpPr>
          <p:cNvPr id="4" name="Footer Placeholder 3">
            <a:extLst>
              <a:ext uri="{FF2B5EF4-FFF2-40B4-BE49-F238E27FC236}">
                <a16:creationId xmlns:a16="http://schemas.microsoft.com/office/drawing/2014/main" id="{DD609100-FCFB-4879-BBCE-F1166A47BCAB}"/>
              </a:ext>
            </a:extLst>
          </p:cNvPr>
          <p:cNvSpPr>
            <a:spLocks noGrp="1"/>
          </p:cNvSpPr>
          <p:nvPr>
            <p:ph type="ftr" sz="quarter" idx="3"/>
          </p:nvPr>
        </p:nvSpPr>
        <p:spPr/>
        <p:txBody>
          <a:bodyPr/>
          <a:lstStyle/>
          <a:p>
            <a:r>
              <a:rPr lang="en-US" dirty="0"/>
              <a:t>Office of the Vice Provost for Faculty Affairs</a:t>
            </a:r>
          </a:p>
        </p:txBody>
      </p:sp>
      <p:pic>
        <p:nvPicPr>
          <p:cNvPr id="8" name="Picture 7" descr="PS_HOR_REV_CMYK_2C.eps">
            <a:extLst>
              <a:ext uri="{FF2B5EF4-FFF2-40B4-BE49-F238E27FC236}">
                <a16:creationId xmlns:a16="http://schemas.microsoft.com/office/drawing/2014/main" id="{F76E2F72-06BE-4E0E-B03B-0FD09ABC84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373710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Today’s Agenda</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200" dirty="0">
                <a:solidFill>
                  <a:prstClr val="black">
                    <a:tint val="75000"/>
                  </a:prstClr>
                </a:solidFill>
                <a:latin typeface="Franklin Gothic Book"/>
              </a:rPr>
              <a:t>OFFICE OF THE </a:t>
            </a:r>
            <a:r>
              <a:rPr lang="en-US" dirty="0">
                <a:solidFill>
                  <a:prstClr val="black">
                    <a:tint val="75000"/>
                  </a:prstClr>
                </a:solidFill>
                <a:latin typeface="Franklin Gothic Book"/>
              </a:rPr>
              <a:t>VICE </a:t>
            </a:r>
            <a:r>
              <a:rPr lang="en-US" kern="1200" dirty="0">
                <a:solidFill>
                  <a:prstClr val="black">
                    <a:tint val="75000"/>
                  </a:prstClr>
                </a:solidFill>
                <a:latin typeface="Franklin Gothic Book"/>
              </a:rPr>
              <a:t>PROVOST FOR FACULTY AFFAIRS</a:t>
            </a:r>
          </a:p>
        </p:txBody>
      </p:sp>
      <p:sp>
        <p:nvSpPr>
          <p:cNvPr id="8" name="Content Placeholder 5"/>
          <p:cNvSpPr>
            <a:spLocks noGrp="1"/>
          </p:cNvSpPr>
          <p:nvPr>
            <p:ph idx="1"/>
          </p:nvPr>
        </p:nvSpPr>
        <p:spPr>
          <a:xfrm>
            <a:off x="543697" y="1178011"/>
            <a:ext cx="8007179" cy="3187399"/>
          </a:xfrm>
        </p:spPr>
        <p:txBody>
          <a:bodyPr>
            <a:noAutofit/>
          </a:bodyPr>
          <a:lstStyle/>
          <a:p>
            <a:pPr>
              <a:spcBef>
                <a:spcPts val="600"/>
              </a:spcBef>
            </a:pPr>
            <a:r>
              <a:rPr lang="en-US" sz="2400" dirty="0">
                <a:solidFill>
                  <a:schemeClr val="tx1"/>
                </a:solidFill>
              </a:rPr>
              <a:t>10-10:15		Welcome and Introductions</a:t>
            </a:r>
          </a:p>
          <a:p>
            <a:pPr>
              <a:spcBef>
                <a:spcPts val="600"/>
              </a:spcBef>
            </a:pPr>
            <a:endParaRPr lang="en-US" sz="2400" dirty="0">
              <a:solidFill>
                <a:schemeClr val="tx1"/>
              </a:solidFill>
            </a:endParaRPr>
          </a:p>
          <a:p>
            <a:pPr>
              <a:spcBef>
                <a:spcPts val="600"/>
              </a:spcBef>
            </a:pPr>
            <a:r>
              <a:rPr lang="en-US" sz="2400" dirty="0">
                <a:solidFill>
                  <a:schemeClr val="tx1"/>
                </a:solidFill>
              </a:rPr>
              <a:t>10:15-10:45	Academic Leadership</a:t>
            </a:r>
          </a:p>
          <a:p>
            <a:pPr>
              <a:spcBef>
                <a:spcPts val="600"/>
              </a:spcBef>
            </a:pPr>
            <a:endParaRPr lang="en-US" sz="2400" dirty="0">
              <a:solidFill>
                <a:schemeClr val="tx1"/>
              </a:solidFill>
            </a:endParaRPr>
          </a:p>
          <a:p>
            <a:pPr>
              <a:spcBef>
                <a:spcPts val="600"/>
              </a:spcBef>
            </a:pPr>
            <a:r>
              <a:rPr lang="en-US" sz="2400" dirty="0">
                <a:solidFill>
                  <a:schemeClr val="tx1"/>
                </a:solidFill>
              </a:rPr>
              <a:t>10:45-11:45	What I Wish I Would Have Known</a:t>
            </a:r>
          </a:p>
          <a:p>
            <a:pPr>
              <a:spcBef>
                <a:spcPts val="600"/>
              </a:spcBef>
            </a:pPr>
            <a:endParaRPr lang="en-US" sz="2400" dirty="0">
              <a:solidFill>
                <a:schemeClr val="tx1"/>
              </a:solidFill>
            </a:endParaRPr>
          </a:p>
          <a:p>
            <a:pPr>
              <a:spcBef>
                <a:spcPts val="600"/>
              </a:spcBef>
              <a:spcAft>
                <a:spcPts val="600"/>
              </a:spcAft>
            </a:pPr>
            <a:r>
              <a:rPr lang="en-US" sz="2400" dirty="0">
                <a:solidFill>
                  <a:schemeClr val="tx1"/>
                </a:solidFill>
              </a:rPr>
              <a:t>11:45-noon	Closing Remarks</a:t>
            </a:r>
          </a:p>
          <a:p>
            <a:pPr marL="0" indent="0">
              <a:spcBef>
                <a:spcPts val="600"/>
              </a:spcBef>
              <a:spcAft>
                <a:spcPts val="600"/>
              </a:spcAft>
              <a:buNone/>
            </a:pPr>
            <a:endParaRPr lang="en-US" sz="2200" dirty="0">
              <a:solidFill>
                <a:schemeClr val="tx1"/>
              </a:solidFill>
            </a:endParaRPr>
          </a:p>
        </p:txBody>
      </p:sp>
    </p:spTree>
    <p:extLst>
      <p:ext uri="{BB962C8B-B14F-4D97-AF65-F5344CB8AC3E}">
        <p14:creationId xmlns:p14="http://schemas.microsoft.com/office/powerpoint/2010/main" val="371685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8"/>
            <a:ext cx="7772400" cy="3757612"/>
          </a:xfrm>
        </p:spPr>
        <p:txBody>
          <a:bodyPr/>
          <a:lstStyle/>
          <a:p>
            <a:r>
              <a:rPr lang="en-US" cap="none" dirty="0"/>
              <a:t>Thank You.</a:t>
            </a:r>
            <a:br>
              <a:rPr lang="en-US" cap="none" dirty="0"/>
            </a:br>
            <a:r>
              <a:rPr lang="en-US" cap="none" dirty="0"/>
              <a:t>Questions or Comments?</a:t>
            </a:r>
            <a:br>
              <a:rPr lang="en-US" cap="none" dirty="0"/>
            </a:br>
            <a:br>
              <a:rPr lang="en-US" cap="none" dirty="0"/>
            </a:br>
            <a:endParaRPr lang="en-US" b="0" cap="none" dirty="0"/>
          </a:p>
        </p:txBody>
      </p:sp>
      <p:pic>
        <p:nvPicPr>
          <p:cNvPr id="5" name="Picture 4"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6"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200" dirty="0">
                <a:solidFill>
                  <a:prstClr val="black">
                    <a:tint val="75000"/>
                  </a:prstClr>
                </a:solidFill>
                <a:latin typeface="Franklin Gothic Book"/>
              </a:rPr>
              <a:t>OFFICE OF </a:t>
            </a:r>
            <a:r>
              <a:rPr lang="en-US" dirty="0">
                <a:solidFill>
                  <a:prstClr val="black">
                    <a:tint val="75000"/>
                  </a:prstClr>
                </a:solidFill>
              </a:rPr>
              <a:t>THE VICE PROVOST FOR FACULTY AFFAIRS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273" y="1931223"/>
            <a:ext cx="3219124" cy="1473198"/>
          </a:xfrm>
          <a:prstGeom prst="rect">
            <a:avLst/>
          </a:prstGeom>
        </p:spPr>
      </p:pic>
      <p:sp>
        <p:nvSpPr>
          <p:cNvPr id="3" name="Rectangle 2"/>
          <p:cNvSpPr/>
          <p:nvPr/>
        </p:nvSpPr>
        <p:spPr>
          <a:xfrm>
            <a:off x="592667" y="3299374"/>
            <a:ext cx="5260915" cy="369332"/>
          </a:xfrm>
          <a:prstGeom prst="rect">
            <a:avLst/>
          </a:prstGeom>
        </p:spPr>
        <p:txBody>
          <a:bodyPr wrap="square">
            <a:spAutoFit/>
          </a:bodyPr>
          <a:lstStyle/>
          <a:p>
            <a:pPr algn="ctr"/>
            <a:r>
              <a:rPr lang="en-US" b="1" dirty="0"/>
              <a:t>vpfa.psu.edu</a:t>
            </a:r>
          </a:p>
        </p:txBody>
      </p:sp>
      <p:pic>
        <p:nvPicPr>
          <p:cNvPr id="4" name="Picture 3"/>
          <p:cNvPicPr>
            <a:picLocks noChangeAspect="1"/>
          </p:cNvPicPr>
          <p:nvPr/>
        </p:nvPicPr>
        <p:blipFill>
          <a:blip r:embed="rId5"/>
          <a:stretch>
            <a:fillRect/>
          </a:stretch>
        </p:blipFill>
        <p:spPr>
          <a:xfrm>
            <a:off x="5127775" y="2033318"/>
            <a:ext cx="1710906" cy="2138632"/>
          </a:xfrm>
          <a:prstGeom prst="rect">
            <a:avLst/>
          </a:prstGeom>
        </p:spPr>
      </p:pic>
    </p:spTree>
    <p:extLst>
      <p:ext uri="{BB962C8B-B14F-4D97-AF65-F5344CB8AC3E}">
        <p14:creationId xmlns:p14="http://schemas.microsoft.com/office/powerpoint/2010/main" val="337639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Introductions</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200" dirty="0">
                <a:solidFill>
                  <a:prstClr val="black">
                    <a:tint val="75000"/>
                  </a:prstClr>
                </a:solidFill>
                <a:latin typeface="Franklin Gothic Book"/>
              </a:rPr>
              <a:t>OFFICE OF THE </a:t>
            </a:r>
            <a:r>
              <a:rPr lang="en-US" dirty="0">
                <a:solidFill>
                  <a:prstClr val="black">
                    <a:tint val="75000"/>
                  </a:prstClr>
                </a:solidFill>
                <a:latin typeface="Franklin Gothic Book"/>
              </a:rPr>
              <a:t>VICE </a:t>
            </a:r>
            <a:r>
              <a:rPr lang="en-US" kern="1200" dirty="0">
                <a:solidFill>
                  <a:prstClr val="black">
                    <a:tint val="75000"/>
                  </a:prstClr>
                </a:solidFill>
                <a:latin typeface="Franklin Gothic Book"/>
              </a:rPr>
              <a:t>PROVOST FOR FACULTY AFFAIRS</a:t>
            </a:r>
          </a:p>
        </p:txBody>
      </p:sp>
      <p:pic>
        <p:nvPicPr>
          <p:cNvPr id="3" name="Picture 2"/>
          <p:cNvPicPr>
            <a:picLocks noChangeAspect="1"/>
          </p:cNvPicPr>
          <p:nvPr/>
        </p:nvPicPr>
        <p:blipFill>
          <a:blip r:embed="rId4"/>
          <a:stretch>
            <a:fillRect/>
          </a:stretch>
        </p:blipFill>
        <p:spPr>
          <a:xfrm>
            <a:off x="2252662" y="1000125"/>
            <a:ext cx="4638675" cy="3143250"/>
          </a:xfrm>
          <a:prstGeom prst="rect">
            <a:avLst/>
          </a:prstGeom>
        </p:spPr>
      </p:pic>
    </p:spTree>
    <p:extLst>
      <p:ext uri="{BB962C8B-B14F-4D97-AF65-F5344CB8AC3E}">
        <p14:creationId xmlns:p14="http://schemas.microsoft.com/office/powerpoint/2010/main" val="62647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200" dirty="0">
                <a:solidFill>
                  <a:prstClr val="black">
                    <a:tint val="75000"/>
                  </a:prstClr>
                </a:solidFill>
                <a:latin typeface="Franklin Gothic Book"/>
              </a:rPr>
              <a:t>OFFICE OF </a:t>
            </a:r>
            <a:r>
              <a:rPr lang="en-US" dirty="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fontScale="90000"/>
          </a:bodyPr>
          <a:lstStyle/>
          <a:p>
            <a:r>
              <a:rPr lang="en-US" sz="4000" dirty="0"/>
              <a:t>Full-Time Focus on Faculty Affairs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682387" y="2180252"/>
            <a:ext cx="1446663" cy="1754326"/>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794" y="1063229"/>
            <a:ext cx="5429200" cy="3375904"/>
          </a:xfrm>
          <a:prstGeom prst="rect">
            <a:avLst/>
          </a:prstGeom>
        </p:spPr>
      </p:pic>
    </p:spTree>
    <p:extLst>
      <p:ext uri="{BB962C8B-B14F-4D97-AF65-F5344CB8AC3E}">
        <p14:creationId xmlns:p14="http://schemas.microsoft.com/office/powerpoint/2010/main" val="31589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200" dirty="0">
                <a:solidFill>
                  <a:prstClr val="black">
                    <a:tint val="75000"/>
                  </a:prstClr>
                </a:solidFill>
                <a:latin typeface="Franklin Gothic Book"/>
              </a:rPr>
              <a:t>OFFICE OF </a:t>
            </a:r>
            <a:r>
              <a:rPr lang="en-US" dirty="0">
                <a:solidFill>
                  <a:prstClr val="black">
                    <a:tint val="75000"/>
                  </a:prstClr>
                </a:solidFill>
              </a:rPr>
              <a:t>THE VICE PROVOST FOR FACULTY AFFAIRS</a:t>
            </a:r>
          </a:p>
        </p:txBody>
      </p:sp>
      <p:sp>
        <p:nvSpPr>
          <p:cNvPr id="3" name="Title 2"/>
          <p:cNvSpPr>
            <a:spLocks noGrp="1"/>
          </p:cNvSpPr>
          <p:nvPr>
            <p:ph type="title"/>
          </p:nvPr>
        </p:nvSpPr>
        <p:spPr>
          <a:xfrm>
            <a:off x="431362" y="224743"/>
            <a:ext cx="8432800" cy="835966"/>
          </a:xfrm>
        </p:spPr>
        <p:txBody>
          <a:bodyPr>
            <a:normAutofit/>
          </a:bodyPr>
          <a:lstStyle/>
          <a:p>
            <a:r>
              <a:rPr lang="en-US" sz="4000" dirty="0"/>
              <a:t>Web Resources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588715" y="2180252"/>
            <a:ext cx="1795031" cy="2031325"/>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a:p>
            <a:pPr algn="ctr"/>
            <a:endParaRPr lang="en-US" b="1" dirty="0"/>
          </a:p>
          <a:p>
            <a:pPr algn="ctr"/>
            <a:r>
              <a:rPr lang="en-US" b="1" i="1" dirty="0"/>
              <a:t>policies.psu.edu</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133" y="1374128"/>
            <a:ext cx="2061213" cy="293301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386" y="1374129"/>
            <a:ext cx="1910337" cy="29469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4764" y="1374128"/>
            <a:ext cx="1825770" cy="293301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6444" y="1003974"/>
            <a:ext cx="5954090" cy="318719"/>
          </a:xfrm>
          <a:prstGeom prst="rect">
            <a:avLst/>
          </a:prstGeom>
        </p:spPr>
      </p:pic>
    </p:spTree>
    <p:extLst>
      <p:ext uri="{BB962C8B-B14F-4D97-AF65-F5344CB8AC3E}">
        <p14:creationId xmlns:p14="http://schemas.microsoft.com/office/powerpoint/2010/main" val="195298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8938-0014-4229-9A01-15D641BB6DBE}"/>
              </a:ext>
            </a:extLst>
          </p:cNvPr>
          <p:cNvSpPr>
            <a:spLocks noGrp="1"/>
          </p:cNvSpPr>
          <p:nvPr>
            <p:ph type="title"/>
          </p:nvPr>
        </p:nvSpPr>
        <p:spPr>
          <a:xfrm>
            <a:off x="457200" y="205979"/>
            <a:ext cx="8229600" cy="857250"/>
          </a:xfrm>
        </p:spPr>
        <p:txBody>
          <a:bodyPr anchor="ctr">
            <a:normAutofit/>
          </a:bodyPr>
          <a:lstStyle/>
          <a:p>
            <a:r>
              <a:rPr lang="en-US" dirty="0"/>
              <a:t>Quick shout out!</a:t>
            </a:r>
          </a:p>
        </p:txBody>
      </p:sp>
      <p:pic>
        <p:nvPicPr>
          <p:cNvPr id="7" name="Content Placeholder 6" descr="Group of people having fun at music concert">
            <a:extLst>
              <a:ext uri="{FF2B5EF4-FFF2-40B4-BE49-F238E27FC236}">
                <a16:creationId xmlns:a16="http://schemas.microsoft.com/office/drawing/2014/main" id="{8BF1B32E-8E05-4398-BDBE-9D3010AFAFD2}"/>
              </a:ext>
            </a:extLst>
          </p:cNvPr>
          <p:cNvPicPr>
            <a:picLocks noGrp="1" noChangeAspect="1"/>
          </p:cNvPicPr>
          <p:nvPr>
            <p:ph sz="half" idx="1"/>
          </p:nvPr>
        </p:nvPicPr>
        <p:blipFill rotWithShape="1">
          <a:blip r:embed="rId3"/>
          <a:srcRect r="16935" b="-2"/>
          <a:stretch/>
        </p:blipFill>
        <p:spPr>
          <a:xfrm>
            <a:off x="457200" y="1200152"/>
            <a:ext cx="4038600" cy="3233305"/>
          </a:xfrm>
          <a:noFill/>
        </p:spPr>
      </p:pic>
      <p:sp>
        <p:nvSpPr>
          <p:cNvPr id="12" name="Content Placeholder 3">
            <a:extLst>
              <a:ext uri="{FF2B5EF4-FFF2-40B4-BE49-F238E27FC236}">
                <a16:creationId xmlns:a16="http://schemas.microsoft.com/office/drawing/2014/main" id="{516048D6-7295-4C3F-A526-7DF9A18AD304}"/>
              </a:ext>
            </a:extLst>
          </p:cNvPr>
          <p:cNvSpPr>
            <a:spLocks noGrp="1"/>
          </p:cNvSpPr>
          <p:nvPr>
            <p:ph sz="half" idx="2"/>
          </p:nvPr>
        </p:nvSpPr>
        <p:spPr>
          <a:xfrm>
            <a:off x="4648200" y="1200152"/>
            <a:ext cx="4038600" cy="3233305"/>
          </a:xfrm>
        </p:spPr>
        <p:txBody>
          <a:bodyPr>
            <a:normAutofit fontScale="85000" lnSpcReduction="10000"/>
          </a:bodyPr>
          <a:lstStyle/>
          <a:p>
            <a:r>
              <a:rPr lang="en-US" dirty="0">
                <a:solidFill>
                  <a:schemeClr val="tx1"/>
                </a:solidFill>
              </a:rPr>
              <a:t>Dr. Brent Ruben</a:t>
            </a:r>
          </a:p>
          <a:p>
            <a:r>
              <a:rPr lang="en-US" dirty="0">
                <a:solidFill>
                  <a:schemeClr val="tx1"/>
                </a:solidFill>
              </a:rPr>
              <a:t>Senior University Fellow</a:t>
            </a:r>
          </a:p>
          <a:p>
            <a:r>
              <a:rPr lang="en-US" dirty="0">
                <a:solidFill>
                  <a:schemeClr val="tx1"/>
                </a:solidFill>
              </a:rPr>
              <a:t>Rutgers Center for Organizational Leadership</a:t>
            </a:r>
          </a:p>
          <a:p>
            <a:r>
              <a:rPr lang="en-US" dirty="0">
                <a:solidFill>
                  <a:schemeClr val="tx1"/>
                </a:solidFill>
              </a:rPr>
              <a:t>Faculty Advisor to the Senior Vice President</a:t>
            </a:r>
          </a:p>
          <a:p>
            <a:r>
              <a:rPr lang="en-US" dirty="0">
                <a:solidFill>
                  <a:schemeClr val="tx1"/>
                </a:solidFill>
              </a:rPr>
              <a:t>Distinguished Professor of Communication</a:t>
            </a:r>
          </a:p>
        </p:txBody>
      </p:sp>
      <p:sp>
        <p:nvSpPr>
          <p:cNvPr id="5" name="Footer Placeholder 4">
            <a:extLst>
              <a:ext uri="{FF2B5EF4-FFF2-40B4-BE49-F238E27FC236}">
                <a16:creationId xmlns:a16="http://schemas.microsoft.com/office/drawing/2014/main" id="{734FA436-D534-46A1-841F-FADE13FAE280}"/>
              </a:ext>
            </a:extLst>
          </p:cNvPr>
          <p:cNvSpPr>
            <a:spLocks noGrp="1"/>
          </p:cNvSpPr>
          <p:nvPr>
            <p:ph type="ftr" sz="quarter" idx="3"/>
          </p:nvPr>
        </p:nvSpPr>
        <p:spPr>
          <a:xfrm>
            <a:off x="1780934" y="4728648"/>
            <a:ext cx="6409159" cy="273844"/>
          </a:xfrm>
        </p:spPr>
        <p:txBody>
          <a:bodyPr anchor="ctr">
            <a:normAutofit/>
          </a:bodyPr>
          <a:lstStyle/>
          <a:p>
            <a:pPr>
              <a:lnSpc>
                <a:spcPct val="90000"/>
              </a:lnSpc>
              <a:spcAft>
                <a:spcPts val="600"/>
              </a:spcAft>
            </a:pPr>
            <a:r>
              <a:rPr lang="en-US" sz="1300"/>
              <a:t>Department of University Marketing</a:t>
            </a:r>
          </a:p>
        </p:txBody>
      </p:sp>
    </p:spTree>
    <p:extLst>
      <p:ext uri="{BB962C8B-B14F-4D97-AF65-F5344CB8AC3E}">
        <p14:creationId xmlns:p14="http://schemas.microsoft.com/office/powerpoint/2010/main" val="36256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ADC3-9C75-4742-9076-D79761235B9C}"/>
              </a:ext>
            </a:extLst>
          </p:cNvPr>
          <p:cNvSpPr>
            <a:spLocks noGrp="1"/>
          </p:cNvSpPr>
          <p:nvPr>
            <p:ph type="title"/>
          </p:nvPr>
        </p:nvSpPr>
        <p:spPr/>
        <p:txBody>
          <a:bodyPr>
            <a:normAutofit/>
          </a:bodyPr>
          <a:lstStyle/>
          <a:p>
            <a:r>
              <a:rPr lang="en-US" sz="3600" dirty="0"/>
              <a:t>The Higher Ed Leadership Paradox</a:t>
            </a:r>
          </a:p>
        </p:txBody>
      </p:sp>
      <p:sp>
        <p:nvSpPr>
          <p:cNvPr id="3" name="Content Placeholder 2">
            <a:extLst>
              <a:ext uri="{FF2B5EF4-FFF2-40B4-BE49-F238E27FC236}">
                <a16:creationId xmlns:a16="http://schemas.microsoft.com/office/drawing/2014/main" id="{3B983C20-D798-407A-A31F-09C25697087D}"/>
              </a:ext>
            </a:extLst>
          </p:cNvPr>
          <p:cNvSpPr>
            <a:spLocks noGrp="1"/>
          </p:cNvSpPr>
          <p:nvPr>
            <p:ph idx="1"/>
          </p:nvPr>
        </p:nvSpPr>
        <p:spPr/>
        <p:txBody>
          <a:bodyPr>
            <a:normAutofit fontScale="85000" lnSpcReduction="10000"/>
          </a:bodyPr>
          <a:lstStyle/>
          <a:p>
            <a:r>
              <a:rPr lang="en-US" dirty="0">
                <a:solidFill>
                  <a:schemeClr val="tx1"/>
                </a:solidFill>
              </a:rPr>
              <a:t>What are the qualities of a good faculty member? </a:t>
            </a:r>
          </a:p>
          <a:p>
            <a:pPr marL="0" indent="0">
              <a:buNone/>
            </a:pPr>
            <a:endParaRPr lang="en-US" dirty="0">
              <a:solidFill>
                <a:schemeClr val="tx1"/>
              </a:solidFill>
            </a:endParaRPr>
          </a:p>
          <a:p>
            <a:pPr lvl="1"/>
            <a:r>
              <a:rPr lang="en-US" dirty="0">
                <a:solidFill>
                  <a:schemeClr val="tx1"/>
                </a:solidFill>
              </a:rPr>
              <a:t>Personal effectiveness ≠ organizational leadership effectiveness</a:t>
            </a:r>
          </a:p>
          <a:p>
            <a:pPr lvl="1"/>
            <a:r>
              <a:rPr lang="en-US" dirty="0">
                <a:solidFill>
                  <a:schemeClr val="tx1"/>
                </a:solidFill>
              </a:rPr>
              <a:t>Personal planning ≠ organizational planning</a:t>
            </a:r>
          </a:p>
          <a:p>
            <a:pPr lvl="1"/>
            <a:r>
              <a:rPr lang="en-US" dirty="0">
                <a:solidFill>
                  <a:schemeClr val="tx1"/>
                </a:solidFill>
              </a:rPr>
              <a:t>Personal advancement ≠ organizational advancement</a:t>
            </a:r>
          </a:p>
          <a:p>
            <a:pPr marL="457200" lvl="1" indent="0" algn="r">
              <a:buNone/>
            </a:pPr>
            <a:r>
              <a:rPr lang="en-US" sz="2500" dirty="0">
                <a:solidFill>
                  <a:schemeClr val="tx1"/>
                </a:solidFill>
              </a:rPr>
              <a:t>Ruben (2017)</a:t>
            </a:r>
          </a:p>
        </p:txBody>
      </p:sp>
      <p:sp>
        <p:nvSpPr>
          <p:cNvPr id="4" name="Footer Placeholder 3">
            <a:extLst>
              <a:ext uri="{FF2B5EF4-FFF2-40B4-BE49-F238E27FC236}">
                <a16:creationId xmlns:a16="http://schemas.microsoft.com/office/drawing/2014/main" id="{6D1F7A81-587C-44FE-AC49-5AA3E1BE8599}"/>
              </a:ext>
            </a:extLst>
          </p:cNvPr>
          <p:cNvSpPr>
            <a:spLocks noGrp="1"/>
          </p:cNvSpPr>
          <p:nvPr>
            <p:ph type="ftr" sz="quarter" idx="3"/>
          </p:nvPr>
        </p:nvSpPr>
        <p:spPr/>
        <p:txBody>
          <a:bodyPr/>
          <a:lstStyle/>
          <a:p>
            <a:r>
              <a:rPr lang="en-US" dirty="0"/>
              <a:t>Office for the vice provost for faculty affairs</a:t>
            </a:r>
          </a:p>
        </p:txBody>
      </p:sp>
      <p:pic>
        <p:nvPicPr>
          <p:cNvPr id="8" name="Picture 7" descr="PS_HOR_REV_CMYK_2C.eps">
            <a:extLst>
              <a:ext uri="{FF2B5EF4-FFF2-40B4-BE49-F238E27FC236}">
                <a16:creationId xmlns:a16="http://schemas.microsoft.com/office/drawing/2014/main" id="{AF343537-BD51-4325-9DF3-E4C1AD4016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42" y="4660191"/>
            <a:ext cx="1376493" cy="434124"/>
          </a:xfrm>
          <a:prstGeom prst="rect">
            <a:avLst/>
          </a:prstGeom>
        </p:spPr>
      </p:pic>
    </p:spTree>
    <p:extLst>
      <p:ext uri="{BB962C8B-B14F-4D97-AF65-F5344CB8AC3E}">
        <p14:creationId xmlns:p14="http://schemas.microsoft.com/office/powerpoint/2010/main" val="32832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F41-0A83-42EA-9C42-B96BC482AEDF}"/>
              </a:ext>
            </a:extLst>
          </p:cNvPr>
          <p:cNvSpPr>
            <a:spLocks noGrp="1"/>
          </p:cNvSpPr>
          <p:nvPr>
            <p:ph type="title"/>
          </p:nvPr>
        </p:nvSpPr>
        <p:spPr>
          <a:xfrm>
            <a:off x="457200" y="205979"/>
            <a:ext cx="8229600" cy="857250"/>
          </a:xfrm>
        </p:spPr>
        <p:txBody>
          <a:bodyPr anchor="ctr">
            <a:normAutofit/>
          </a:bodyPr>
          <a:lstStyle/>
          <a:p>
            <a:pPr>
              <a:lnSpc>
                <a:spcPct val="90000"/>
              </a:lnSpc>
            </a:pPr>
            <a:r>
              <a:rPr lang="en-US" sz="3300" dirty="0"/>
              <a:t>Perspective Makes All the Difference</a:t>
            </a:r>
          </a:p>
        </p:txBody>
      </p:sp>
      <p:pic>
        <p:nvPicPr>
          <p:cNvPr id="7" name="Content Placeholder 6" descr="Airplane taking off against dramatic sky">
            <a:extLst>
              <a:ext uri="{FF2B5EF4-FFF2-40B4-BE49-F238E27FC236}">
                <a16:creationId xmlns:a16="http://schemas.microsoft.com/office/drawing/2014/main" id="{43DD613A-9672-4270-9771-4DC71051CC3F}"/>
              </a:ext>
            </a:extLst>
          </p:cNvPr>
          <p:cNvPicPr>
            <a:picLocks noGrp="1" noChangeAspect="1"/>
          </p:cNvPicPr>
          <p:nvPr>
            <p:ph sz="half" idx="1"/>
          </p:nvPr>
        </p:nvPicPr>
        <p:blipFill rotWithShape="1">
          <a:blip r:embed="rId3"/>
          <a:srcRect r="16935" b="-2"/>
          <a:stretch/>
        </p:blipFill>
        <p:spPr>
          <a:xfrm>
            <a:off x="457200" y="1200152"/>
            <a:ext cx="4038600" cy="3233305"/>
          </a:xfrm>
          <a:noFill/>
        </p:spPr>
      </p:pic>
      <p:pic>
        <p:nvPicPr>
          <p:cNvPr id="11" name="Content Placeholder 10">
            <a:extLst>
              <a:ext uri="{FF2B5EF4-FFF2-40B4-BE49-F238E27FC236}">
                <a16:creationId xmlns:a16="http://schemas.microsoft.com/office/drawing/2014/main" id="{95A338A5-DED8-40F7-A45C-C1A5AB9B40FC}"/>
              </a:ext>
            </a:extLst>
          </p:cNvPr>
          <p:cNvPicPr>
            <a:picLocks noGrp="1" noChangeAspect="1"/>
          </p:cNvPicPr>
          <p:nvPr>
            <p:ph sz="half" idx="2"/>
          </p:nvPr>
        </p:nvPicPr>
        <p:blipFill>
          <a:blip r:embed="rId4"/>
          <a:stretch>
            <a:fillRect/>
          </a:stretch>
        </p:blipFill>
        <p:spPr>
          <a:xfrm>
            <a:off x="4648203" y="1200152"/>
            <a:ext cx="3541890" cy="3233305"/>
          </a:xfrm>
          <a:prstGeom prst="rect">
            <a:avLst/>
          </a:prstGeom>
        </p:spPr>
      </p:pic>
    </p:spTree>
    <p:extLst>
      <p:ext uri="{BB962C8B-B14F-4D97-AF65-F5344CB8AC3E}">
        <p14:creationId xmlns:p14="http://schemas.microsoft.com/office/powerpoint/2010/main" val="204771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262D-72B5-48AD-9C23-C670CC473C24}"/>
              </a:ext>
            </a:extLst>
          </p:cNvPr>
          <p:cNvSpPr>
            <a:spLocks noGrp="1"/>
          </p:cNvSpPr>
          <p:nvPr>
            <p:ph type="title"/>
          </p:nvPr>
        </p:nvSpPr>
        <p:spPr/>
        <p:txBody>
          <a:bodyPr>
            <a:noAutofit/>
          </a:bodyPr>
          <a:lstStyle/>
          <a:p>
            <a:r>
              <a:rPr lang="en-US" sz="3200" dirty="0"/>
              <a:t>A Useful Metaphor: The Transition from Private Pilot to Air Traffic Controller</a:t>
            </a:r>
          </a:p>
        </p:txBody>
      </p:sp>
      <p:sp>
        <p:nvSpPr>
          <p:cNvPr id="3" name="Content Placeholder 2">
            <a:extLst>
              <a:ext uri="{FF2B5EF4-FFF2-40B4-BE49-F238E27FC236}">
                <a16:creationId xmlns:a16="http://schemas.microsoft.com/office/drawing/2014/main" id="{3751A7B3-37C4-43EF-BC22-C5324740E74A}"/>
              </a:ext>
            </a:extLst>
          </p:cNvPr>
          <p:cNvSpPr>
            <a:spLocks noGrp="1"/>
          </p:cNvSpPr>
          <p:nvPr>
            <p:ph idx="1"/>
          </p:nvPr>
        </p:nvSpPr>
        <p:spPr/>
        <p:txBody>
          <a:bodyPr>
            <a:normAutofit fontScale="70000" lnSpcReduction="20000"/>
          </a:bodyPr>
          <a:lstStyle/>
          <a:p>
            <a:endParaRPr lang="en-US" dirty="0">
              <a:solidFill>
                <a:schemeClr val="tx1"/>
              </a:solidFill>
            </a:endParaRPr>
          </a:p>
          <a:p>
            <a:r>
              <a:rPr lang="en-US" dirty="0">
                <a:solidFill>
                  <a:schemeClr val="tx1"/>
                </a:solidFill>
              </a:rPr>
              <a:t>Faculty members (pilots)</a:t>
            </a:r>
          </a:p>
          <a:p>
            <a:pPr lvl="1"/>
            <a:r>
              <a:rPr lang="en-US" dirty="0">
                <a:solidFill>
                  <a:schemeClr val="tx1"/>
                </a:solidFill>
              </a:rPr>
              <a:t>Focus on our own needs and aspirations, goals, and our personal flight plans, trajectories, aspirations.</a:t>
            </a:r>
          </a:p>
          <a:p>
            <a:pPr marL="0" indent="0">
              <a:buNone/>
            </a:pPr>
            <a:r>
              <a:rPr lang="en-US" dirty="0">
                <a:solidFill>
                  <a:schemeClr val="tx1"/>
                </a:solidFill>
              </a:rPr>
              <a:t> </a:t>
            </a:r>
          </a:p>
          <a:p>
            <a:r>
              <a:rPr lang="en-US" dirty="0">
                <a:solidFill>
                  <a:schemeClr val="tx1"/>
                </a:solidFill>
              </a:rPr>
              <a:t>Academic leaders (air traffic controllers)</a:t>
            </a:r>
          </a:p>
          <a:p>
            <a:pPr lvl="1"/>
            <a:r>
              <a:rPr lang="en-US" dirty="0">
                <a:solidFill>
                  <a:schemeClr val="tx1"/>
                </a:solidFill>
              </a:rPr>
              <a:t>Focus on the perspectives and needs of others, and the aspirations and trajectory of the unit as a whole. </a:t>
            </a:r>
          </a:p>
          <a:p>
            <a:pPr marL="0" indent="0">
              <a:buNone/>
            </a:pPr>
            <a:endParaRPr lang="en-US" dirty="0">
              <a:solidFill>
                <a:schemeClr val="tx1"/>
              </a:solidFill>
            </a:endParaRPr>
          </a:p>
          <a:p>
            <a:pPr marL="0" indent="0" algn="r">
              <a:buNone/>
            </a:pPr>
            <a:r>
              <a:rPr lang="en-US" sz="2200" dirty="0">
                <a:solidFill>
                  <a:schemeClr val="tx1"/>
                </a:solidFill>
              </a:rPr>
              <a:t>Ruben (2017)</a:t>
            </a:r>
          </a:p>
        </p:txBody>
      </p:sp>
      <p:sp>
        <p:nvSpPr>
          <p:cNvPr id="4" name="Footer Placeholder 3">
            <a:extLst>
              <a:ext uri="{FF2B5EF4-FFF2-40B4-BE49-F238E27FC236}">
                <a16:creationId xmlns:a16="http://schemas.microsoft.com/office/drawing/2014/main" id="{8E98EE65-FF22-40F6-A414-92672653BD2B}"/>
              </a:ext>
            </a:extLst>
          </p:cNvPr>
          <p:cNvSpPr>
            <a:spLocks noGrp="1"/>
          </p:cNvSpPr>
          <p:nvPr>
            <p:ph type="ftr" sz="quarter" idx="3"/>
          </p:nvPr>
        </p:nvSpPr>
        <p:spPr>
          <a:xfrm>
            <a:off x="1816100" y="4728648"/>
            <a:ext cx="6499470" cy="273844"/>
          </a:xfrm>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6E2C2F7-F538-4161-B0BB-54C60F4E6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2948152653"/>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A44BEA-10E5-42ED-8A7E-7C1300D271A0}">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5596cf31-caaa-46ba-a55f-3befb4344fdf"/>
    <ds:schemaRef ds:uri="http://schemas.openxmlformats.org/package/2006/metadata/core-properties"/>
    <ds:schemaRef ds:uri="dba65f00-9443-482a-bf30-bb5af139a501"/>
    <ds:schemaRef ds:uri="http://www.w3.org/XML/1998/namespace"/>
  </ds:schemaRefs>
</ds:datastoreItem>
</file>

<file path=customXml/itemProps2.xml><?xml version="1.0" encoding="utf-8"?>
<ds:datastoreItem xmlns:ds="http://schemas.openxmlformats.org/officeDocument/2006/customXml" ds:itemID="{E7E4E692-C46E-456D-8191-96E3345C7523}">
  <ds:schemaRefs>
    <ds:schemaRef ds:uri="http://schemas.microsoft.com/sharepoint/v3/contenttype/forms"/>
  </ds:schemaRefs>
</ds:datastoreItem>
</file>

<file path=customXml/itemProps3.xml><?xml version="1.0" encoding="utf-8"?>
<ds:datastoreItem xmlns:ds="http://schemas.openxmlformats.org/officeDocument/2006/customXml" ds:itemID="{EA9572E9-C18F-412C-A776-0BB8047FB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6cf31-caaa-46ba-a55f-3befb4344fdf"/>
    <ds:schemaRef ds:uri="dba65f00-9443-482a-bf30-bb5af139a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1097</Words>
  <Application>Microsoft Macintosh PowerPoint</Application>
  <PresentationFormat>On-screen Show (16:9)</PresentationFormat>
  <Paragraphs>188</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Franklin Gothic Book</vt:lpstr>
      <vt:lpstr>Rockwell</vt:lpstr>
      <vt:lpstr>PSLH master</vt:lpstr>
      <vt:lpstr>2_PSLH master</vt:lpstr>
      <vt:lpstr> Welcome to Penn State’s  2020 New Administrators Seminar </vt:lpstr>
      <vt:lpstr>Today’s Agenda  </vt:lpstr>
      <vt:lpstr>Introductions  </vt:lpstr>
      <vt:lpstr>Full-Time Focus on Faculty Affairs</vt:lpstr>
      <vt:lpstr>Web Resources</vt:lpstr>
      <vt:lpstr>Quick shout out!</vt:lpstr>
      <vt:lpstr>The Higher Ed Leadership Paradox</vt:lpstr>
      <vt:lpstr>Perspective Makes All the Difference</vt:lpstr>
      <vt:lpstr>A Useful Metaphor: The Transition from Private Pilot to Air Traffic Controller</vt:lpstr>
      <vt:lpstr>Changes Many Encounter as Part of the Transition from Faculty Member to Faculty Leader</vt:lpstr>
      <vt:lpstr>Leadership Strategy: A Problem-solving Rubric for Situations of All Kinds (Ruben, 2017)</vt:lpstr>
      <vt:lpstr>1. Analyze the Situation: What’s at Stake?</vt:lpstr>
      <vt:lpstr>2. Define the Audience(s)</vt:lpstr>
      <vt:lpstr>3. Clarify Goals (Ruben, 2017)</vt:lpstr>
      <vt:lpstr>4. Select and Implement a Plan of Action</vt:lpstr>
      <vt:lpstr>5. Debrief</vt:lpstr>
      <vt:lpstr>Leadership Strategy: A Problem-solving Rubric for Situations of All Kinds (Ruben, 2017)</vt:lpstr>
      <vt:lpstr>What I Wish I Would Have Known </vt:lpstr>
      <vt:lpstr>New Administrators Seminar Series</vt:lpstr>
      <vt:lpstr>Thank You. Questions or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Penn State’s  2020 New Administrators Seminar </dc:title>
  <dc:creator>Bieschke, Kathleen</dc:creator>
  <cp:lastModifiedBy>John Delavan</cp:lastModifiedBy>
  <cp:revision>3</cp:revision>
  <dcterms:created xsi:type="dcterms:W3CDTF">2020-09-29T11:59:02Z</dcterms:created>
  <dcterms:modified xsi:type="dcterms:W3CDTF">2020-09-29T19:03:29Z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