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9"/>
  </p:notesMasterIdLst>
  <p:handoutMasterIdLst>
    <p:handoutMasterId r:id="rId20"/>
  </p:handoutMasterIdLst>
  <p:sldIdLst>
    <p:sldId id="256" r:id="rId5"/>
    <p:sldId id="553" r:id="rId6"/>
    <p:sldId id="552" r:id="rId7"/>
    <p:sldId id="555" r:id="rId8"/>
    <p:sldId id="257" r:id="rId9"/>
    <p:sldId id="267" r:id="rId10"/>
    <p:sldId id="258" r:id="rId11"/>
    <p:sldId id="259" r:id="rId12"/>
    <p:sldId id="260" r:id="rId13"/>
    <p:sldId id="261" r:id="rId14"/>
    <p:sldId id="262" r:id="rId15"/>
    <p:sldId id="264" r:id="rId16"/>
    <p:sldId id="266"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44" autoAdjust="0"/>
    <p:restoredTop sz="86421" autoAdjust="0"/>
  </p:normalViewPr>
  <p:slideViewPr>
    <p:cSldViewPr>
      <p:cViewPr varScale="1">
        <p:scale>
          <a:sx n="74" d="100"/>
          <a:sy n="74" d="100"/>
        </p:scale>
        <p:origin x="1133"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umenthal, Wendy J" userId="7243bebc-f072-4a94-8e2d-a01cc175bf25" providerId="ADAL" clId="{1391C182-1586-4C2F-B5CE-50E1D212D1E0}"/>
    <pc:docChg chg="modSld">
      <pc:chgData name="Blumenthal, Wendy J" userId="7243bebc-f072-4a94-8e2d-a01cc175bf25" providerId="ADAL" clId="{1391C182-1586-4C2F-B5CE-50E1D212D1E0}" dt="2020-10-28T12:00:32.866" v="12" actId="20577"/>
      <pc:docMkLst>
        <pc:docMk/>
      </pc:docMkLst>
      <pc:sldChg chg="modSp mod">
        <pc:chgData name="Blumenthal, Wendy J" userId="7243bebc-f072-4a94-8e2d-a01cc175bf25" providerId="ADAL" clId="{1391C182-1586-4C2F-B5CE-50E1D212D1E0}" dt="2020-10-28T12:00:11.868" v="10" actId="20577"/>
        <pc:sldMkLst>
          <pc:docMk/>
          <pc:sldMk cId="4103752817" sldId="261"/>
        </pc:sldMkLst>
        <pc:spChg chg="mod">
          <ac:chgData name="Blumenthal, Wendy J" userId="7243bebc-f072-4a94-8e2d-a01cc175bf25" providerId="ADAL" clId="{1391C182-1586-4C2F-B5CE-50E1D212D1E0}" dt="2020-10-28T12:00:11.868" v="10" actId="20577"/>
          <ac:spMkLst>
            <pc:docMk/>
            <pc:sldMk cId="4103752817" sldId="261"/>
            <ac:spMk id="2" creationId="{5859B0F6-A032-475A-AFCC-B0517FC137A1}"/>
          </ac:spMkLst>
        </pc:spChg>
      </pc:sldChg>
      <pc:sldChg chg="modSp mod">
        <pc:chgData name="Blumenthal, Wendy J" userId="7243bebc-f072-4a94-8e2d-a01cc175bf25" providerId="ADAL" clId="{1391C182-1586-4C2F-B5CE-50E1D212D1E0}" dt="2020-10-28T12:00:32.866" v="12" actId="20577"/>
        <pc:sldMkLst>
          <pc:docMk/>
          <pc:sldMk cId="2582070149" sldId="267"/>
        </pc:sldMkLst>
        <pc:spChg chg="mod">
          <ac:chgData name="Blumenthal, Wendy J" userId="7243bebc-f072-4a94-8e2d-a01cc175bf25" providerId="ADAL" clId="{1391C182-1586-4C2F-B5CE-50E1D212D1E0}" dt="2020-10-28T12:00:32.866" v="12" actId="20577"/>
          <ac:spMkLst>
            <pc:docMk/>
            <pc:sldMk cId="2582070149" sldId="267"/>
            <ac:spMk id="2" creationId="{5C0691C3-8F7F-47FC-95E8-CE1ECEF7E935}"/>
          </ac:spMkLst>
        </pc:spChg>
      </pc:sldChg>
      <pc:sldChg chg="modSp mod">
        <pc:chgData name="Blumenthal, Wendy J" userId="7243bebc-f072-4a94-8e2d-a01cc175bf25" providerId="ADAL" clId="{1391C182-1586-4C2F-B5CE-50E1D212D1E0}" dt="2020-10-28T11:55:52.330" v="0" actId="20577"/>
        <pc:sldMkLst>
          <pc:docMk/>
          <pc:sldMk cId="1949346908" sldId="553"/>
        </pc:sldMkLst>
        <pc:spChg chg="mod">
          <ac:chgData name="Blumenthal, Wendy J" userId="7243bebc-f072-4a94-8e2d-a01cc175bf25" providerId="ADAL" clId="{1391C182-1586-4C2F-B5CE-50E1D212D1E0}" dt="2020-10-28T11:55:52.330" v="0" actId="20577"/>
          <ac:spMkLst>
            <pc:docMk/>
            <pc:sldMk cId="1949346908" sldId="553"/>
            <ac:spMk id="2" creationId="{C6BB1A8B-8CC4-4F66-99FB-F5431EE6391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EAC677-DE51-4E8E-816F-4E373B447189}" type="datetimeFigureOut">
              <a:rPr lang="en-US" smtClean="0"/>
              <a:t>10/28/2020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B8E583-FBB1-4AE0-B18E-10FC73248DF0}" type="slidenum">
              <a:rPr lang="en-US" smtClean="0"/>
              <a:t>‹#›</a:t>
            </a:fld>
            <a:endParaRPr lang="en-US"/>
          </a:p>
        </p:txBody>
      </p:sp>
    </p:spTree>
    <p:extLst>
      <p:ext uri="{BB962C8B-B14F-4D97-AF65-F5344CB8AC3E}">
        <p14:creationId xmlns:p14="http://schemas.microsoft.com/office/powerpoint/2010/main" val="1669531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A16F3-3B5F-4917-BC22-86BC90D98D99}" type="datetimeFigureOut">
              <a:rPr lang="en-US" smtClean="0"/>
              <a:t>10/28/2020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8C61C8-2A65-4ABF-B562-DE129821B0FD}" type="slidenum">
              <a:rPr lang="en-US" smtClean="0"/>
              <a:t>‹#›</a:t>
            </a:fld>
            <a:endParaRPr lang="en-US"/>
          </a:p>
        </p:txBody>
      </p:sp>
    </p:spTree>
    <p:extLst>
      <p:ext uri="{BB962C8B-B14F-4D97-AF65-F5344CB8AC3E}">
        <p14:creationId xmlns:p14="http://schemas.microsoft.com/office/powerpoint/2010/main" val="628634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4FD2C2E-96DF-4D3A-A713-65CD1F9FD257}" type="datetimeFigureOut">
              <a:rPr lang="en-US" smtClean="0"/>
              <a:t>10/28/2020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0057356-CCB0-4A71-B3B7-0CDE896766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FD2C2E-96DF-4D3A-A713-65CD1F9FD25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57356-CCB0-4A71-B3B7-0CDE896766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FD2C2E-96DF-4D3A-A713-65CD1F9FD25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57356-CCB0-4A71-B3B7-0CDE896766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FD2C2E-96DF-4D3A-A713-65CD1F9FD25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57356-CCB0-4A71-B3B7-0CDE896766CF}"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4FD2C2E-96DF-4D3A-A713-65CD1F9FD25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57356-CCB0-4A71-B3B7-0CDE896766C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FD2C2E-96DF-4D3A-A713-65CD1F9FD257}"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57356-CCB0-4A71-B3B7-0CDE896766CF}"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4FD2C2E-96DF-4D3A-A713-65CD1F9FD257}"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057356-CCB0-4A71-B3B7-0CDE896766C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FD2C2E-96DF-4D3A-A713-65CD1F9FD257}"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057356-CCB0-4A71-B3B7-0CDE896766CF}"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D2C2E-96DF-4D3A-A713-65CD1F9FD257}"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57356-CCB0-4A71-B3B7-0CDE896766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4FD2C2E-96DF-4D3A-A713-65CD1F9FD257}"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57356-CCB0-4A71-B3B7-0CDE896766C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4FD2C2E-96DF-4D3A-A713-65CD1F9FD257}" type="datetimeFigureOut">
              <a:rPr lang="en-US" smtClean="0"/>
              <a:t>10/28/2020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0057356-CCB0-4A71-B3B7-0CDE896766C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FD2C2E-96DF-4D3A-A713-65CD1F9FD257}" type="datetimeFigureOut">
              <a:rPr lang="en-US" smtClean="0"/>
              <a:t>10/28/2020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0057356-CCB0-4A71-B3B7-0CDE896766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gc.ps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2971800" cy="136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a:extLst>
              <a:ext uri="{FF2B5EF4-FFF2-40B4-BE49-F238E27FC236}">
                <a16:creationId xmlns:a16="http://schemas.microsoft.com/office/drawing/2014/main" id="{47FAA6F5-B48F-495C-B45C-39C92F03E4E9}"/>
              </a:ext>
            </a:extLst>
          </p:cNvPr>
          <p:cNvSpPr>
            <a:spLocks noGrp="1"/>
          </p:cNvSpPr>
          <p:nvPr>
            <p:ph type="ctrTitle"/>
          </p:nvPr>
        </p:nvSpPr>
        <p:spPr>
          <a:xfrm>
            <a:off x="381000" y="1295400"/>
            <a:ext cx="8382000" cy="2316207"/>
          </a:xfrm>
        </p:spPr>
        <p:txBody>
          <a:bodyPr>
            <a:normAutofit fontScale="90000"/>
          </a:bodyPr>
          <a:lstStyle/>
          <a:p>
            <a:r>
              <a:rPr lang="en-US" sz="4400" dirty="0">
                <a:latin typeface="+mn-lt"/>
              </a:rPr>
              <a:t>New Administrators Seminar</a:t>
            </a:r>
            <a:br>
              <a:rPr lang="en-US" sz="4400" dirty="0">
                <a:latin typeface="+mn-lt"/>
              </a:rPr>
            </a:br>
            <a:r>
              <a:rPr lang="en-US" sz="4000" dirty="0">
                <a:latin typeface="+mn-lt"/>
              </a:rPr>
              <a:t>What Comes Across Our Desk: Your Problem-Solving Partners</a:t>
            </a:r>
            <a:br>
              <a:rPr lang="en-US" sz="4000" dirty="0">
                <a:latin typeface="+mn-lt"/>
              </a:rPr>
            </a:br>
            <a:r>
              <a:rPr lang="en-US" sz="4000" dirty="0">
                <a:latin typeface="+mn-lt"/>
              </a:rPr>
              <a:t>October 28, 2020</a:t>
            </a:r>
          </a:p>
        </p:txBody>
      </p:sp>
      <p:sp>
        <p:nvSpPr>
          <p:cNvPr id="4" name="Subtitle 3">
            <a:extLst>
              <a:ext uri="{FF2B5EF4-FFF2-40B4-BE49-F238E27FC236}">
                <a16:creationId xmlns:a16="http://schemas.microsoft.com/office/drawing/2014/main" id="{32ACC76B-5114-47B7-BEF5-6BDD754AAC23}"/>
              </a:ext>
            </a:extLst>
          </p:cNvPr>
          <p:cNvSpPr>
            <a:spLocks noGrp="1"/>
          </p:cNvSpPr>
          <p:nvPr>
            <p:ph type="subTitle" idx="1"/>
          </p:nvPr>
        </p:nvSpPr>
        <p:spPr>
          <a:xfrm>
            <a:off x="381000" y="3611607"/>
            <a:ext cx="8382000" cy="1199704"/>
          </a:xfrm>
        </p:spPr>
        <p:txBody>
          <a:bodyPr>
            <a:normAutofit fontScale="70000" lnSpcReduction="20000"/>
          </a:bodyPr>
          <a:lstStyle/>
          <a:p>
            <a:r>
              <a:rPr lang="en-US" dirty="0"/>
              <a:t>Presented by:</a:t>
            </a:r>
          </a:p>
          <a:p>
            <a:r>
              <a:rPr lang="en-US" dirty="0"/>
              <a:t>Suzanne Adair, Associate Vice President for Affirmative Action </a:t>
            </a:r>
          </a:p>
          <a:p>
            <a:r>
              <a:rPr lang="en-US" dirty="0"/>
              <a:t>Katherine Allen, Associate General Counsel</a:t>
            </a:r>
          </a:p>
          <a:p>
            <a:r>
              <a:rPr lang="en-US" dirty="0"/>
              <a:t>Kathy Bieschke, Vice Provost for Faculty Affairs</a:t>
            </a:r>
          </a:p>
          <a:p>
            <a:endParaRPr lang="en-US" dirty="0"/>
          </a:p>
        </p:txBody>
      </p:sp>
    </p:spTree>
    <p:extLst>
      <p:ext uri="{BB962C8B-B14F-4D97-AF65-F5344CB8AC3E}">
        <p14:creationId xmlns:p14="http://schemas.microsoft.com/office/powerpoint/2010/main" val="888339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59B0F6-A032-475A-AFCC-B0517FC137A1}"/>
              </a:ext>
            </a:extLst>
          </p:cNvPr>
          <p:cNvSpPr>
            <a:spLocks noGrp="1"/>
          </p:cNvSpPr>
          <p:nvPr>
            <p:ph idx="1"/>
          </p:nvPr>
        </p:nvSpPr>
        <p:spPr/>
        <p:txBody>
          <a:bodyPr>
            <a:normAutofit fontScale="55000" lnSpcReduction="20000"/>
          </a:bodyPr>
          <a:lstStyle/>
          <a:p>
            <a:pPr marL="109728" lvl="0" indent="0">
              <a:buNone/>
            </a:pPr>
            <a:endParaRPr lang="en-US" sz="4000" dirty="0">
              <a:latin typeface="Times New Roman" panose="02020603050405020304" pitchFamily="18" charset="0"/>
              <a:cs typeface="Times New Roman" panose="02020603050405020304" pitchFamily="18" charset="0"/>
            </a:endParaRPr>
          </a:p>
          <a:p>
            <a:pPr marL="109728" indent="0">
              <a:buNone/>
            </a:pPr>
            <a:r>
              <a:rPr lang="en-US" sz="4000" dirty="0">
                <a:cs typeface="Times New Roman" panose="02020603050405020304" pitchFamily="18" charset="0"/>
              </a:rPr>
              <a:t>Two undergraduate female students separately report to the DAA on their campus that David Duncan, a tenure-track professor in his sixth year, makes them feel uncomfortable. One student says that Dr. Duncan is constantly hovering over her as she performs her lab work and she’s the only woman in her lab.  The other student, visibly upset, says that she was struggling with the material in Duncan’s class and he offered to tutor her twice a week. The first tutoring sessions took place on campus, but later, Dr. Duncan began inviting her to his home for lunch with his wife. At the last 2 sessions, Dr. Duncan and the student were alone. The DAA immediately called David Duncan and asked him to explain.  Dr. Duncan insisted that both students were overreacting and hyper-sensitive.     </a:t>
            </a:r>
          </a:p>
          <a:p>
            <a:pPr marL="109728" indent="0">
              <a:buNone/>
            </a:pPr>
            <a:endParaRPr lang="en-US" dirty="0"/>
          </a:p>
        </p:txBody>
      </p:sp>
      <p:sp>
        <p:nvSpPr>
          <p:cNvPr id="3" name="Title 2">
            <a:extLst>
              <a:ext uri="{FF2B5EF4-FFF2-40B4-BE49-F238E27FC236}">
                <a16:creationId xmlns:a16="http://schemas.microsoft.com/office/drawing/2014/main" id="{0589B257-C996-4796-9F50-75D2B80DF2D0}"/>
              </a:ext>
            </a:extLst>
          </p:cNvPr>
          <p:cNvSpPr>
            <a:spLocks noGrp="1"/>
          </p:cNvSpPr>
          <p:nvPr>
            <p:ph type="title"/>
          </p:nvPr>
        </p:nvSpPr>
        <p:spPr/>
        <p:txBody>
          <a:bodyPr>
            <a:normAutofit fontScale="90000"/>
          </a:bodyPr>
          <a:lstStyle/>
          <a:p>
            <a:br>
              <a:rPr lang="en-US" sz="4400" dirty="0">
                <a:latin typeface="+mn-lt"/>
                <a:cs typeface="Times New Roman" panose="02020603050405020304" pitchFamily="18" charset="0"/>
              </a:rPr>
            </a:br>
            <a:r>
              <a:rPr lang="en-US" sz="3100" dirty="0">
                <a:latin typeface="+mn-lt"/>
                <a:cs typeface="Times New Roman" panose="02020603050405020304" pitchFamily="18" charset="0"/>
              </a:rPr>
              <a:t>3. Deviating from policy or practice</a:t>
            </a:r>
            <a:br>
              <a:rPr lang="en-US" sz="4400"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4103752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2260B2-C64B-482C-89D7-C48081B4B0E3}"/>
              </a:ext>
            </a:extLst>
          </p:cNvPr>
          <p:cNvSpPr>
            <a:spLocks noGrp="1"/>
          </p:cNvSpPr>
          <p:nvPr>
            <p:ph idx="1"/>
          </p:nvPr>
        </p:nvSpPr>
        <p:spPr>
          <a:xfrm>
            <a:off x="457200" y="1481328"/>
            <a:ext cx="8001000" cy="4525963"/>
          </a:xfrm>
        </p:spPr>
        <p:txBody>
          <a:bodyPr/>
          <a:lstStyle/>
          <a:p>
            <a:pPr lvl="0"/>
            <a:r>
              <a:rPr lang="en-US" dirty="0">
                <a:cs typeface="Times New Roman" panose="02020603050405020304" pitchFamily="18" charset="0"/>
              </a:rPr>
              <a:t>AD91 Discrimination and Harassment and Related Inappropriate Conduct</a:t>
            </a:r>
          </a:p>
          <a:p>
            <a:pPr lvl="0"/>
            <a:r>
              <a:rPr lang="en-US" dirty="0">
                <a:cs typeface="Times New Roman" panose="02020603050405020304" pitchFamily="18" charset="0"/>
              </a:rPr>
              <a:t>AD85 Title IX Sexual Harassment</a:t>
            </a:r>
          </a:p>
          <a:p>
            <a:pPr lvl="0"/>
            <a:r>
              <a:rPr lang="en-US" dirty="0">
                <a:cs typeface="Times New Roman" panose="02020603050405020304" pitchFamily="18" charset="0"/>
              </a:rPr>
              <a:t>AC47 General Standards of Professional Ethics</a:t>
            </a:r>
          </a:p>
          <a:p>
            <a:pPr lvl="0"/>
            <a:r>
              <a:rPr lang="en-US" dirty="0">
                <a:cs typeface="Times New Roman" panose="02020603050405020304" pitchFamily="18" charset="0"/>
              </a:rPr>
              <a:t>Affirmative Action Office (AAO)</a:t>
            </a:r>
          </a:p>
          <a:p>
            <a:pPr lvl="0"/>
            <a:r>
              <a:rPr lang="en-US" dirty="0">
                <a:cs typeface="Times New Roman" panose="02020603050405020304" pitchFamily="18" charset="0"/>
              </a:rPr>
              <a:t>Human Resources Strategic Partner (HRSP)</a:t>
            </a:r>
          </a:p>
          <a:p>
            <a:pPr lvl="0"/>
            <a:r>
              <a:rPr lang="en-US" dirty="0">
                <a:cs typeface="Times New Roman" panose="02020603050405020304" pitchFamily="18" charset="0"/>
              </a:rPr>
              <a:t>Vice Provost for Faculty Affairs (VPFA)</a:t>
            </a:r>
          </a:p>
          <a:p>
            <a:pPr lvl="0"/>
            <a:r>
              <a:rPr lang="en-US" dirty="0">
                <a:cs typeface="Times New Roman" panose="02020603050405020304" pitchFamily="18" charset="0"/>
              </a:rPr>
              <a:t>Office of General Counsel (OGC)</a:t>
            </a:r>
          </a:p>
          <a:p>
            <a:endParaRPr lang="en-US" dirty="0"/>
          </a:p>
        </p:txBody>
      </p:sp>
      <p:sp>
        <p:nvSpPr>
          <p:cNvPr id="3" name="Title 2">
            <a:extLst>
              <a:ext uri="{FF2B5EF4-FFF2-40B4-BE49-F238E27FC236}">
                <a16:creationId xmlns:a16="http://schemas.microsoft.com/office/drawing/2014/main" id="{FA9AC1E0-E4C7-4840-8ECA-F68296F9ABCA}"/>
              </a:ext>
            </a:extLst>
          </p:cNvPr>
          <p:cNvSpPr>
            <a:spLocks noGrp="1"/>
          </p:cNvSpPr>
          <p:nvPr>
            <p:ph type="title"/>
          </p:nvPr>
        </p:nvSpPr>
        <p:spPr>
          <a:xfrm>
            <a:off x="228600" y="274638"/>
            <a:ext cx="8686800" cy="1143000"/>
          </a:xfrm>
        </p:spPr>
        <p:txBody>
          <a:bodyPr>
            <a:normAutofit fontScale="90000"/>
          </a:bodyPr>
          <a:lstStyle/>
          <a:p>
            <a:r>
              <a:rPr lang="en-US" sz="3100" dirty="0">
                <a:solidFill>
                  <a:schemeClr val="tx1"/>
                </a:solidFill>
                <a:effectLst/>
                <a:latin typeface="+mn-lt"/>
              </a:rPr>
              <a:t>Best practices:  Learn to issue spot; Find the rules and follow them; Ask for help</a:t>
            </a:r>
            <a:br>
              <a:rPr lang="en-US" dirty="0">
                <a:effectLst/>
              </a:rPr>
            </a:br>
            <a:endParaRPr lang="en-US" dirty="0"/>
          </a:p>
        </p:txBody>
      </p:sp>
    </p:spTree>
    <p:extLst>
      <p:ext uri="{BB962C8B-B14F-4D97-AF65-F5344CB8AC3E}">
        <p14:creationId xmlns:p14="http://schemas.microsoft.com/office/powerpoint/2010/main" val="127820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376F67-0E0C-4B3E-91D5-E8203E96B255}"/>
              </a:ext>
            </a:extLst>
          </p:cNvPr>
          <p:cNvSpPr>
            <a:spLocks noGrp="1"/>
          </p:cNvSpPr>
          <p:nvPr>
            <p:ph idx="1"/>
          </p:nvPr>
        </p:nvSpPr>
        <p:spPr/>
        <p:txBody>
          <a:bodyPr>
            <a:normAutofit fontScale="92500" lnSpcReduction="20000"/>
          </a:bodyPr>
          <a:lstStyle/>
          <a:p>
            <a:pPr marL="109728" indent="0">
              <a:buNone/>
            </a:pPr>
            <a:r>
              <a:rPr lang="en-US" dirty="0"/>
              <a:t>You receive an email from a student who is frustrated with a professor. The professor frequently cancels class and as a result, students are performing poorly on course exams. The professor is non-responsive to emails and does not hold office hours. Further, the professor has a preference for white students and makes derogatory comments about members of underrepresented racial groups. When you review SRTEs for the past couple of years, it is evident from the comments that this behavior is not new. You decide to confront the professor and you are accused of being “biased” because this individual has routinely received a rating of “meets expectations” for teaching in the annual review evaluation. How do you respond?</a:t>
            </a:r>
          </a:p>
        </p:txBody>
      </p:sp>
      <p:sp>
        <p:nvSpPr>
          <p:cNvPr id="3" name="Title 2">
            <a:extLst>
              <a:ext uri="{FF2B5EF4-FFF2-40B4-BE49-F238E27FC236}">
                <a16:creationId xmlns:a16="http://schemas.microsoft.com/office/drawing/2014/main" id="{F68DBA1A-41D8-4AFB-9D5E-254CF858544B}"/>
              </a:ext>
            </a:extLst>
          </p:cNvPr>
          <p:cNvSpPr>
            <a:spLocks noGrp="1"/>
          </p:cNvSpPr>
          <p:nvPr>
            <p:ph type="title"/>
          </p:nvPr>
        </p:nvSpPr>
        <p:spPr>
          <a:xfrm>
            <a:off x="533400" y="279209"/>
            <a:ext cx="8229600" cy="1143000"/>
          </a:xfrm>
        </p:spPr>
        <p:txBody>
          <a:bodyPr>
            <a:normAutofit/>
          </a:bodyPr>
          <a:lstStyle/>
          <a:p>
            <a:r>
              <a:rPr lang="en-US" sz="2800" dirty="0">
                <a:solidFill>
                  <a:schemeClr val="tx1"/>
                </a:solidFill>
                <a:latin typeface="+mn-lt"/>
              </a:rPr>
              <a:t>4. Ignoring a growing problem</a:t>
            </a:r>
          </a:p>
        </p:txBody>
      </p:sp>
    </p:spTree>
    <p:extLst>
      <p:ext uri="{BB962C8B-B14F-4D97-AF65-F5344CB8AC3E}">
        <p14:creationId xmlns:p14="http://schemas.microsoft.com/office/powerpoint/2010/main" val="4004461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2260B2-C64B-482C-89D7-C48081B4B0E3}"/>
              </a:ext>
            </a:extLst>
          </p:cNvPr>
          <p:cNvSpPr>
            <a:spLocks noGrp="1"/>
          </p:cNvSpPr>
          <p:nvPr>
            <p:ph idx="1"/>
          </p:nvPr>
        </p:nvSpPr>
        <p:spPr>
          <a:xfrm>
            <a:off x="457200" y="2133601"/>
            <a:ext cx="8001000" cy="3657600"/>
          </a:xfrm>
        </p:spPr>
        <p:txBody>
          <a:bodyPr/>
          <a:lstStyle/>
          <a:p>
            <a:pPr lvl="0"/>
            <a:r>
              <a:rPr lang="en-US" dirty="0">
                <a:cs typeface="Times New Roman" panose="02020603050405020304" pitchFamily="18" charset="0"/>
              </a:rPr>
              <a:t>AC40 Annual Evaluation of Faculty Performance</a:t>
            </a:r>
          </a:p>
          <a:p>
            <a:pPr lvl="0">
              <a:buClr>
                <a:srgbClr val="2DA2BF"/>
              </a:buClr>
            </a:pPr>
            <a:r>
              <a:rPr lang="en-US" dirty="0">
                <a:solidFill>
                  <a:prstClr val="black"/>
                </a:solidFill>
                <a:cs typeface="Times New Roman" panose="02020603050405020304" pitchFamily="18" charset="0"/>
              </a:rPr>
              <a:t>AD91 Discrimination and Harassment and Related Inappropriate Conduct</a:t>
            </a:r>
          </a:p>
          <a:p>
            <a:pPr lvl="0">
              <a:buClr>
                <a:srgbClr val="2DA2BF"/>
              </a:buClr>
            </a:pPr>
            <a:r>
              <a:rPr lang="en-US" dirty="0">
                <a:cs typeface="Times New Roman" panose="02020603050405020304" pitchFamily="18" charset="0"/>
              </a:rPr>
              <a:t>Affirmative Action Office (AAO)</a:t>
            </a:r>
          </a:p>
          <a:p>
            <a:pPr lvl="0"/>
            <a:endParaRPr lang="en-US" dirty="0">
              <a:latin typeface="Times New Roman" panose="020206030504050203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FA9AC1E0-E4C7-4840-8ECA-F68296F9ABCA}"/>
              </a:ext>
            </a:extLst>
          </p:cNvPr>
          <p:cNvSpPr>
            <a:spLocks noGrp="1"/>
          </p:cNvSpPr>
          <p:nvPr>
            <p:ph type="title"/>
          </p:nvPr>
        </p:nvSpPr>
        <p:spPr>
          <a:xfrm>
            <a:off x="228600" y="381000"/>
            <a:ext cx="8686800" cy="1524000"/>
          </a:xfrm>
        </p:spPr>
        <p:txBody>
          <a:bodyPr>
            <a:normAutofit fontScale="90000"/>
          </a:bodyPr>
          <a:lstStyle/>
          <a:p>
            <a:br>
              <a:rPr lang="en-US" sz="3100" dirty="0">
                <a:solidFill>
                  <a:schemeClr val="tx1"/>
                </a:solidFill>
                <a:effectLst/>
                <a:latin typeface="+mn-lt"/>
              </a:rPr>
            </a:br>
            <a:r>
              <a:rPr lang="en-US" sz="3100" dirty="0">
                <a:solidFill>
                  <a:schemeClr val="tx1"/>
                </a:solidFill>
                <a:effectLst/>
                <a:latin typeface="+mn-lt"/>
              </a:rPr>
              <a:t>Best practices:  Document early and often; Learn to issue spot; Find the rules and follow them; Ask for help</a:t>
            </a:r>
            <a:br>
              <a:rPr lang="en-US" b="0" dirty="0">
                <a:solidFill>
                  <a:schemeClr val="tx1"/>
                </a:solidFill>
                <a:effectLst/>
              </a:rPr>
            </a:br>
            <a:endParaRPr lang="en-US" b="0" dirty="0">
              <a:solidFill>
                <a:schemeClr val="tx1"/>
              </a:solidFill>
            </a:endParaRPr>
          </a:p>
        </p:txBody>
      </p:sp>
    </p:spTree>
    <p:extLst>
      <p:ext uri="{BB962C8B-B14F-4D97-AF65-F5344CB8AC3E}">
        <p14:creationId xmlns:p14="http://schemas.microsoft.com/office/powerpoint/2010/main" val="3215873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2260B2-C64B-482C-89D7-C48081B4B0E3}"/>
              </a:ext>
            </a:extLst>
          </p:cNvPr>
          <p:cNvSpPr>
            <a:spLocks noGrp="1"/>
          </p:cNvSpPr>
          <p:nvPr>
            <p:ph idx="1"/>
          </p:nvPr>
        </p:nvSpPr>
        <p:spPr>
          <a:xfrm>
            <a:off x="457200" y="1481328"/>
            <a:ext cx="8001000" cy="4525963"/>
          </a:xfrm>
        </p:spPr>
        <p:txBody>
          <a:bodyPr>
            <a:normAutofit lnSpcReduction="10000"/>
          </a:bodyPr>
          <a:lstStyle/>
          <a:p>
            <a:pPr marL="109728" indent="0">
              <a:buNone/>
            </a:pPr>
            <a:endParaRPr lang="en-US" dirty="0"/>
          </a:p>
          <a:p>
            <a:r>
              <a:rPr lang="en-US" dirty="0"/>
              <a:t>Learn to issue spot</a:t>
            </a:r>
          </a:p>
          <a:p>
            <a:endParaRPr lang="en-US" dirty="0"/>
          </a:p>
          <a:p>
            <a:r>
              <a:rPr lang="en-US" dirty="0"/>
              <a:t>Find the rules and follow them</a:t>
            </a:r>
          </a:p>
          <a:p>
            <a:endParaRPr lang="en-US" dirty="0"/>
          </a:p>
          <a:p>
            <a:r>
              <a:rPr lang="en-US" dirty="0"/>
              <a:t>Ask for help</a:t>
            </a:r>
          </a:p>
          <a:p>
            <a:endParaRPr lang="en-US" dirty="0"/>
          </a:p>
          <a:p>
            <a:r>
              <a:rPr lang="en-US" dirty="0"/>
              <a:t>Document early and often</a:t>
            </a:r>
          </a:p>
          <a:p>
            <a:endParaRPr lang="en-US" dirty="0"/>
          </a:p>
          <a:p>
            <a:r>
              <a:rPr lang="en-US" dirty="0"/>
              <a:t>Indemnification and defense</a:t>
            </a:r>
          </a:p>
          <a:p>
            <a:endParaRPr lang="en-US" b="1" dirty="0">
              <a:latin typeface="+mj-lt"/>
            </a:endParaRPr>
          </a:p>
          <a:p>
            <a:endParaRPr lang="en-US" b="1" dirty="0">
              <a:latin typeface="+mj-lt"/>
            </a:endParaRPr>
          </a:p>
        </p:txBody>
      </p:sp>
      <p:sp>
        <p:nvSpPr>
          <p:cNvPr id="3" name="Title 2">
            <a:extLst>
              <a:ext uri="{FF2B5EF4-FFF2-40B4-BE49-F238E27FC236}">
                <a16:creationId xmlns:a16="http://schemas.microsoft.com/office/drawing/2014/main" id="{FA9AC1E0-E4C7-4840-8ECA-F68296F9ABCA}"/>
              </a:ext>
            </a:extLst>
          </p:cNvPr>
          <p:cNvSpPr>
            <a:spLocks noGrp="1"/>
          </p:cNvSpPr>
          <p:nvPr>
            <p:ph type="title"/>
          </p:nvPr>
        </p:nvSpPr>
        <p:spPr>
          <a:xfrm>
            <a:off x="228600" y="274638"/>
            <a:ext cx="8686800" cy="1143000"/>
          </a:xfrm>
        </p:spPr>
        <p:txBody>
          <a:bodyPr>
            <a:normAutofit fontScale="90000"/>
          </a:bodyPr>
          <a:lstStyle/>
          <a:p>
            <a:pPr algn="ctr"/>
            <a:r>
              <a:rPr lang="en-US" sz="3100" dirty="0">
                <a:solidFill>
                  <a:schemeClr val="tx1"/>
                </a:solidFill>
                <a:effectLst/>
                <a:latin typeface="+mn-lt"/>
              </a:rPr>
              <a:t>TAKEAWAYS </a:t>
            </a:r>
            <a:br>
              <a:rPr lang="en-US" dirty="0">
                <a:effectLst/>
              </a:rPr>
            </a:br>
            <a:endParaRPr lang="en-US" dirty="0"/>
          </a:p>
        </p:txBody>
      </p:sp>
    </p:spTree>
    <p:extLst>
      <p:ext uri="{BB962C8B-B14F-4D97-AF65-F5344CB8AC3E}">
        <p14:creationId xmlns:p14="http://schemas.microsoft.com/office/powerpoint/2010/main" val="235743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BB1A8B-8CC4-4F66-99FB-F5431EE63912}"/>
              </a:ext>
            </a:extLst>
          </p:cNvPr>
          <p:cNvSpPr>
            <a:spLocks noGrp="1"/>
          </p:cNvSpPr>
          <p:nvPr>
            <p:ph idx="1"/>
          </p:nvPr>
        </p:nvSpPr>
        <p:spPr>
          <a:xfrm>
            <a:off x="457200" y="1600200"/>
            <a:ext cx="8229600" cy="4495800"/>
          </a:xfrm>
        </p:spPr>
        <p:txBody>
          <a:bodyPr>
            <a:normAutofit lnSpcReduction="10000"/>
          </a:bodyPr>
          <a:lstStyle/>
          <a:p>
            <a:pPr marL="109728" lvl="0" indent="0">
              <a:buClr>
                <a:srgbClr val="2DA2BF"/>
              </a:buClr>
              <a:buNone/>
            </a:pPr>
            <a:r>
              <a:rPr lang="en-US" sz="1600" b="1" dirty="0">
                <a:solidFill>
                  <a:prstClr val="black"/>
                </a:solidFill>
              </a:rPr>
              <a:t>VISION: </a:t>
            </a:r>
            <a:r>
              <a:rPr lang="en-US" sz="1600" b="1" dirty="0">
                <a:effectLst/>
                <a:ea typeface="Calibri" panose="020F0502020204030204" pitchFamily="34" charset="0"/>
                <a:cs typeface="Times New Roman" panose="02020603050405020304" pitchFamily="18" charset="0"/>
              </a:rPr>
              <a:t>The Office of the Vice Provost for Faculty Affairs will facilitate Penn State’s attainment of its mission through the recruitment and retention of highly qualified faculty, the development of guidance and implementation of policies that promote faculty success over the course of their careers, and the creation of programs and practices that create a culture where faculty and academic leaders from all backgrounds can thrive. </a:t>
            </a:r>
          </a:p>
          <a:p>
            <a:pPr lvl="0">
              <a:buClr>
                <a:srgbClr val="2DA2BF"/>
              </a:buClr>
            </a:pPr>
            <a:endParaRPr lang="en-US" sz="1600" b="1" dirty="0"/>
          </a:p>
          <a:p>
            <a:pPr lvl="0">
              <a:buClr>
                <a:srgbClr val="2DA2BF"/>
              </a:buClr>
            </a:pPr>
            <a:r>
              <a:rPr lang="en-US" sz="1600" b="1" dirty="0"/>
              <a:t>Oversee all academic policies, such as promotion and tenure (AC23/AC21), faculty hiring (AC13), sabbaticals (AC17), distinguished professors (AC10)</a:t>
            </a:r>
          </a:p>
          <a:p>
            <a:pPr lvl="0">
              <a:buClr>
                <a:srgbClr val="2DA2BF"/>
              </a:buClr>
            </a:pPr>
            <a:r>
              <a:rPr lang="en-US" sz="1600" b="1" dirty="0"/>
              <a:t>Provide professional development opportunities for faculty member and academic administrators to facilitate faculty success and retention</a:t>
            </a:r>
          </a:p>
          <a:p>
            <a:pPr lvl="0">
              <a:buClr>
                <a:srgbClr val="2DA2BF"/>
              </a:buClr>
            </a:pPr>
            <a:r>
              <a:rPr lang="en-US" sz="1600" b="1" dirty="0"/>
              <a:t>Oversee all executive searches and performance reviews (AC14)</a:t>
            </a:r>
          </a:p>
          <a:p>
            <a:pPr lvl="0">
              <a:buClr>
                <a:srgbClr val="2DA2BF"/>
              </a:buClr>
            </a:pPr>
            <a:r>
              <a:rPr lang="en-US" sz="1600" b="1" dirty="0"/>
              <a:t>Lead institutional response to emerging issues central to faculty success</a:t>
            </a:r>
          </a:p>
          <a:p>
            <a:pPr lvl="0">
              <a:buClr>
                <a:srgbClr val="2DA2BF"/>
              </a:buClr>
            </a:pPr>
            <a:r>
              <a:rPr lang="en-US" sz="1600" b="1" dirty="0"/>
              <a:t>Manage academic personnel issues/concerns</a:t>
            </a:r>
            <a:endParaRPr lang="en-US" sz="1600" b="1" dirty="0">
              <a:solidFill>
                <a:prstClr val="black"/>
              </a:solidFill>
            </a:endParaRPr>
          </a:p>
          <a:p>
            <a:r>
              <a:rPr lang="en-US" sz="1600" b="1" dirty="0"/>
              <a:t>Serve as liaison for the Provost and President to the University Faculty Senate to foster shared governance at Penn State, including the Committee on Faculty Rights and Responsibilities</a:t>
            </a:r>
          </a:p>
          <a:p>
            <a:pPr marL="109728" indent="0">
              <a:buNone/>
            </a:pPr>
            <a:endParaRPr lang="en-US" sz="1500" b="1" dirty="0">
              <a:latin typeface="+mj-lt"/>
            </a:endParaRPr>
          </a:p>
          <a:p>
            <a:endParaRPr lang="en-US" dirty="0"/>
          </a:p>
        </p:txBody>
      </p:sp>
      <p:sp>
        <p:nvSpPr>
          <p:cNvPr id="3" name="Title 2">
            <a:extLst>
              <a:ext uri="{FF2B5EF4-FFF2-40B4-BE49-F238E27FC236}">
                <a16:creationId xmlns:a16="http://schemas.microsoft.com/office/drawing/2014/main" id="{A9C36327-9D19-4336-AD9D-696C81E28A50}"/>
              </a:ext>
            </a:extLst>
          </p:cNvPr>
          <p:cNvSpPr>
            <a:spLocks noGrp="1"/>
          </p:cNvSpPr>
          <p:nvPr>
            <p:ph type="title"/>
          </p:nvPr>
        </p:nvSpPr>
        <p:spPr/>
        <p:txBody>
          <a:bodyPr>
            <a:normAutofit fontScale="90000"/>
          </a:bodyPr>
          <a:lstStyle/>
          <a:p>
            <a:pPr algn="ctr"/>
            <a:r>
              <a:rPr lang="en-US" sz="2000" dirty="0">
                <a:solidFill>
                  <a:prstClr val="black"/>
                </a:solidFill>
                <a:latin typeface="+mn-lt"/>
                <a:cs typeface="Arial" panose="020B0604020202020204" pitchFamily="34" charset="0"/>
              </a:rPr>
              <a:t>Office of the Vice Provost for Faculty Affairs</a:t>
            </a:r>
            <a:br>
              <a:rPr lang="en-US" sz="2000" dirty="0">
                <a:solidFill>
                  <a:prstClr val="black"/>
                </a:solidFill>
                <a:latin typeface="+mn-lt"/>
                <a:cs typeface="Arial" panose="020B0604020202020204" pitchFamily="34" charset="0"/>
              </a:rPr>
            </a:br>
            <a:r>
              <a:rPr lang="en-US" sz="2000" dirty="0">
                <a:solidFill>
                  <a:prstClr val="black"/>
                </a:solidFill>
                <a:latin typeface="+mn-lt"/>
                <a:cs typeface="Arial" panose="020B0604020202020204" pitchFamily="34" charset="0"/>
              </a:rPr>
              <a:t>201 Old Main</a:t>
            </a:r>
            <a:r>
              <a:rPr lang="en-US" sz="1600" dirty="0">
                <a:solidFill>
                  <a:prstClr val="black"/>
                </a:solidFill>
                <a:latin typeface="+mn-lt"/>
                <a:cs typeface="Arial" panose="020B0604020202020204" pitchFamily="34" charset="0"/>
              </a:rPr>
              <a:t>  </a:t>
            </a:r>
            <a:br>
              <a:rPr lang="en-US" sz="1600" dirty="0">
                <a:solidFill>
                  <a:prstClr val="black"/>
                </a:solidFill>
                <a:latin typeface="+mn-lt"/>
                <a:cs typeface="Arial" panose="020B0604020202020204" pitchFamily="34" charset="0"/>
              </a:rPr>
            </a:br>
            <a:r>
              <a:rPr lang="en-US" sz="1600" dirty="0">
                <a:solidFill>
                  <a:prstClr val="black"/>
                </a:solidFill>
                <a:latin typeface="+mn-lt"/>
                <a:cs typeface="Arial" panose="020B0604020202020204" pitchFamily="34" charset="0"/>
              </a:rPr>
              <a:t>863-7494  </a:t>
            </a:r>
            <a:br>
              <a:rPr lang="en-US" sz="1600" dirty="0">
                <a:solidFill>
                  <a:prstClr val="black"/>
                </a:solidFill>
                <a:latin typeface="+mn-lt"/>
                <a:cs typeface="Arial" panose="020B0604020202020204" pitchFamily="34" charset="0"/>
              </a:rPr>
            </a:br>
            <a:r>
              <a:rPr lang="en-US" sz="1600" dirty="0">
                <a:solidFill>
                  <a:prstClr val="black"/>
                </a:solidFill>
                <a:latin typeface="+mn-lt"/>
                <a:cs typeface="Arial" panose="020B0604020202020204" pitchFamily="34" charset="0"/>
              </a:rPr>
              <a:t>vpfa.psu.edu </a:t>
            </a:r>
            <a:endParaRPr lang="en-US" dirty="0">
              <a:latin typeface="+mn-lt"/>
            </a:endParaRPr>
          </a:p>
        </p:txBody>
      </p:sp>
    </p:spTree>
    <p:extLst>
      <p:ext uri="{BB962C8B-B14F-4D97-AF65-F5344CB8AC3E}">
        <p14:creationId xmlns:p14="http://schemas.microsoft.com/office/powerpoint/2010/main" val="1949346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BB1A8B-8CC4-4F66-99FB-F5431EE63912}"/>
              </a:ext>
            </a:extLst>
          </p:cNvPr>
          <p:cNvSpPr>
            <a:spLocks noGrp="1"/>
          </p:cNvSpPr>
          <p:nvPr>
            <p:ph idx="1"/>
          </p:nvPr>
        </p:nvSpPr>
        <p:spPr>
          <a:xfrm>
            <a:off x="457200" y="1600200"/>
            <a:ext cx="8229600" cy="4495800"/>
          </a:xfrm>
        </p:spPr>
        <p:txBody>
          <a:bodyPr>
            <a:normAutofit fontScale="85000" lnSpcReduction="20000"/>
          </a:bodyPr>
          <a:lstStyle/>
          <a:p>
            <a:pPr lvl="0">
              <a:buClr>
                <a:srgbClr val="2DA2BF"/>
              </a:buClr>
            </a:pPr>
            <a:r>
              <a:rPr lang="en-US" sz="1600" b="1" dirty="0">
                <a:solidFill>
                  <a:prstClr val="black"/>
                </a:solidFill>
                <a:latin typeface="Arial" panose="020B0604020202020204" pitchFamily="34" charset="0"/>
                <a:cs typeface="Arial" panose="020B0604020202020204" pitchFamily="34" charset="0"/>
              </a:rPr>
              <a:t>Ensure adherence to federal laws and University policy related to Equal Employment Opportunity (EEO) and Affirmative Action (AA).</a:t>
            </a:r>
          </a:p>
          <a:p>
            <a:pPr marL="109728" lvl="0" indent="0">
              <a:buClr>
                <a:srgbClr val="2DA2BF"/>
              </a:buClr>
              <a:buNone/>
            </a:pPr>
            <a:endParaRPr lang="en-US" sz="1600" b="1" dirty="0">
              <a:solidFill>
                <a:prstClr val="black"/>
              </a:solidFill>
              <a:latin typeface="Arial" panose="020B0604020202020204" pitchFamily="34" charset="0"/>
              <a:cs typeface="Arial" panose="020B0604020202020204" pitchFamily="34" charset="0"/>
            </a:endParaRPr>
          </a:p>
          <a:p>
            <a:pPr lvl="0">
              <a:buClr>
                <a:srgbClr val="2DA2BF"/>
              </a:buClr>
            </a:pPr>
            <a:r>
              <a:rPr lang="en-US" sz="1600" b="1" dirty="0">
                <a:solidFill>
                  <a:prstClr val="black"/>
                </a:solidFill>
                <a:latin typeface="Arial" panose="020B0604020202020204" pitchFamily="34" charset="0"/>
                <a:cs typeface="Arial" panose="020B0604020202020204" pitchFamily="34" charset="0"/>
              </a:rPr>
              <a:t>Develop and implement the University’s Affirmative Action Plan and monitor hiring/employment practices:</a:t>
            </a:r>
          </a:p>
          <a:p>
            <a:pPr lvl="1">
              <a:buClr>
                <a:srgbClr val="2DA2BF"/>
              </a:buClr>
            </a:pPr>
            <a:r>
              <a:rPr lang="en-US" sz="1600" b="1" dirty="0">
                <a:solidFill>
                  <a:prstClr val="black"/>
                </a:solidFill>
                <a:latin typeface="Arial" panose="020B0604020202020204" pitchFamily="34" charset="0"/>
                <a:cs typeface="Arial" panose="020B0604020202020204" pitchFamily="34" charset="0"/>
              </a:rPr>
              <a:t>Address practices that result in adverse impacts for underrepresented individuals and groups in relation to hiring, promotion, compensation, etc. </a:t>
            </a:r>
          </a:p>
          <a:p>
            <a:pPr marL="393192" lvl="1" indent="0">
              <a:buClr>
                <a:srgbClr val="2DA2BF"/>
              </a:buClr>
              <a:buNone/>
            </a:pPr>
            <a:endParaRPr lang="en-US" sz="1600" b="1" dirty="0">
              <a:solidFill>
                <a:prstClr val="black"/>
              </a:solidFill>
              <a:latin typeface="Arial" panose="020B0604020202020204" pitchFamily="34" charset="0"/>
              <a:cs typeface="Arial" panose="020B0604020202020204" pitchFamily="34" charset="0"/>
            </a:endParaRPr>
          </a:p>
          <a:p>
            <a:pPr lvl="0">
              <a:buClr>
                <a:srgbClr val="2DA2BF"/>
              </a:buClr>
            </a:pPr>
            <a:r>
              <a:rPr lang="en-US" sz="1600" b="1" dirty="0">
                <a:solidFill>
                  <a:prstClr val="black"/>
                </a:solidFill>
                <a:latin typeface="Arial" panose="020B0604020202020204" pitchFamily="34" charset="0"/>
                <a:cs typeface="Arial" panose="020B0604020202020204" pitchFamily="34" charset="0"/>
              </a:rPr>
              <a:t>Provide EEO and AA guidance to HR and Search Committees.</a:t>
            </a:r>
          </a:p>
          <a:p>
            <a:pPr marL="109728" lvl="0" indent="0">
              <a:buClr>
                <a:srgbClr val="2DA2BF"/>
              </a:buClr>
              <a:buNone/>
            </a:pPr>
            <a:endParaRPr lang="en-US" sz="1600" b="1" dirty="0">
              <a:solidFill>
                <a:prstClr val="black"/>
              </a:solidFill>
              <a:latin typeface="Arial" panose="020B0604020202020204" pitchFamily="34" charset="0"/>
              <a:cs typeface="Arial" panose="020B0604020202020204" pitchFamily="34" charset="0"/>
            </a:endParaRPr>
          </a:p>
          <a:p>
            <a:pPr lvl="0">
              <a:buClr>
                <a:srgbClr val="2DA2BF"/>
              </a:buClr>
            </a:pPr>
            <a:r>
              <a:rPr lang="en-US" sz="1600" b="1" dirty="0">
                <a:solidFill>
                  <a:prstClr val="black"/>
                </a:solidFill>
                <a:latin typeface="Arial" panose="020B0604020202020204" pitchFamily="34" charset="0"/>
                <a:cs typeface="Arial" panose="020B0604020202020204" pitchFamily="34" charset="0"/>
              </a:rPr>
              <a:t>Oversee Reasonable Accommodations for employees with a disability.</a:t>
            </a:r>
          </a:p>
          <a:p>
            <a:pPr marL="109728" lvl="0" indent="0">
              <a:buClr>
                <a:srgbClr val="2DA2BF"/>
              </a:buClr>
              <a:buNone/>
            </a:pPr>
            <a:endParaRPr lang="en-US" sz="1600" b="1" dirty="0">
              <a:solidFill>
                <a:prstClr val="black"/>
              </a:solidFill>
              <a:latin typeface="Arial" panose="020B0604020202020204" pitchFamily="34" charset="0"/>
              <a:cs typeface="Arial" panose="020B0604020202020204" pitchFamily="34" charset="0"/>
            </a:endParaRPr>
          </a:p>
          <a:p>
            <a:pPr lvl="0">
              <a:buClr>
                <a:srgbClr val="2DA2BF"/>
              </a:buClr>
            </a:pPr>
            <a:r>
              <a:rPr lang="en-US" sz="1600" b="1" dirty="0">
                <a:solidFill>
                  <a:prstClr val="black"/>
                </a:solidFill>
                <a:latin typeface="Arial" panose="020B0604020202020204" pitchFamily="34" charset="0"/>
                <a:cs typeface="Arial" panose="020B0604020202020204" pitchFamily="34" charset="0"/>
              </a:rPr>
              <a:t>Develop and conduct diversity education/training for University employees to prevent discrimination and harassment in the workplace and to promote an environment of inclusion, equity, respect, and responsibility. </a:t>
            </a:r>
          </a:p>
          <a:p>
            <a:pPr marL="109728" lvl="0" indent="0">
              <a:buClr>
                <a:srgbClr val="2DA2BF"/>
              </a:buClr>
              <a:buNone/>
            </a:pPr>
            <a:endParaRPr lang="en-US" sz="1600" b="1" dirty="0">
              <a:solidFill>
                <a:prstClr val="black"/>
              </a:solidFill>
              <a:latin typeface="Arial" panose="020B0604020202020204" pitchFamily="34" charset="0"/>
              <a:cs typeface="Arial" panose="020B0604020202020204" pitchFamily="34" charset="0"/>
            </a:endParaRPr>
          </a:p>
          <a:p>
            <a:pPr lvl="0">
              <a:buClr>
                <a:srgbClr val="2DA2BF"/>
              </a:buClr>
            </a:pPr>
            <a:r>
              <a:rPr lang="en-US" sz="1600" b="1" dirty="0">
                <a:solidFill>
                  <a:prstClr val="black"/>
                </a:solidFill>
                <a:latin typeface="Arial" panose="020B0604020202020204" pitchFamily="34" charset="0"/>
                <a:cs typeface="Arial" panose="020B0604020202020204" pitchFamily="34" charset="0"/>
              </a:rPr>
              <a:t>Provide support and assessment of climate issues and recruitment and retention strategies.</a:t>
            </a:r>
          </a:p>
          <a:p>
            <a:pPr marL="109728" lvl="0" indent="0">
              <a:buClr>
                <a:srgbClr val="2DA2BF"/>
              </a:buClr>
              <a:buNone/>
            </a:pPr>
            <a:endParaRPr lang="en-US" sz="1600" b="1" dirty="0">
              <a:solidFill>
                <a:prstClr val="black"/>
              </a:solidFill>
              <a:latin typeface="Arial" panose="020B0604020202020204" pitchFamily="34" charset="0"/>
              <a:cs typeface="Arial" panose="020B0604020202020204" pitchFamily="34" charset="0"/>
            </a:endParaRPr>
          </a:p>
          <a:p>
            <a:pPr lvl="0">
              <a:buClr>
                <a:srgbClr val="2DA2BF"/>
              </a:buClr>
            </a:pPr>
            <a:r>
              <a:rPr lang="en-US" sz="1600" b="1" dirty="0">
                <a:solidFill>
                  <a:prstClr val="black"/>
                </a:solidFill>
                <a:latin typeface="Arial" panose="020B0604020202020204" pitchFamily="34" charset="0"/>
                <a:cs typeface="Arial" panose="020B0604020202020204" pitchFamily="34" charset="0"/>
              </a:rPr>
              <a:t>Investigate allegations of discrimination, harassment and sexual misconduct </a:t>
            </a:r>
            <a:r>
              <a:rPr lang="en-US" sz="1600" b="1" i="1" dirty="0">
                <a:solidFill>
                  <a:prstClr val="black"/>
                </a:solidFill>
                <a:latin typeface="Arial" panose="020B0604020202020204" pitchFamily="34" charset="0"/>
                <a:cs typeface="Arial" panose="020B0604020202020204" pitchFamily="34" charset="0"/>
              </a:rPr>
              <a:t>by </a:t>
            </a:r>
            <a:r>
              <a:rPr lang="en-US" sz="1600" b="1" dirty="0">
                <a:solidFill>
                  <a:prstClr val="black"/>
                </a:solidFill>
                <a:latin typeface="Arial" panose="020B0604020202020204" pitchFamily="34" charset="0"/>
                <a:cs typeface="Arial" panose="020B0604020202020204" pitchFamily="34" charset="0"/>
              </a:rPr>
              <a:t>University</a:t>
            </a:r>
            <a:r>
              <a:rPr lang="en-US" sz="1600" b="1" i="1" dirty="0">
                <a:solidFill>
                  <a:prstClr val="black"/>
                </a:solidFill>
                <a:latin typeface="Arial" panose="020B0604020202020204" pitchFamily="34" charset="0"/>
                <a:cs typeface="Arial" panose="020B0604020202020204" pitchFamily="34" charset="0"/>
              </a:rPr>
              <a:t> </a:t>
            </a:r>
            <a:r>
              <a:rPr lang="en-US" sz="1600" b="1" dirty="0">
                <a:solidFill>
                  <a:prstClr val="black"/>
                </a:solidFill>
                <a:latin typeface="Arial" panose="020B0604020202020204" pitchFamily="34" charset="0"/>
                <a:cs typeface="Arial" panose="020B0604020202020204" pitchFamily="34" charset="0"/>
              </a:rPr>
              <a:t>employees and third parties.</a:t>
            </a:r>
          </a:p>
          <a:p>
            <a:endParaRPr lang="en-US" dirty="0"/>
          </a:p>
        </p:txBody>
      </p:sp>
      <p:sp>
        <p:nvSpPr>
          <p:cNvPr id="3" name="Title 2">
            <a:extLst>
              <a:ext uri="{FF2B5EF4-FFF2-40B4-BE49-F238E27FC236}">
                <a16:creationId xmlns:a16="http://schemas.microsoft.com/office/drawing/2014/main" id="{A9C36327-9D19-4336-AD9D-696C81E28A50}"/>
              </a:ext>
            </a:extLst>
          </p:cNvPr>
          <p:cNvSpPr>
            <a:spLocks noGrp="1"/>
          </p:cNvSpPr>
          <p:nvPr>
            <p:ph type="title"/>
          </p:nvPr>
        </p:nvSpPr>
        <p:spPr/>
        <p:txBody>
          <a:bodyPr/>
          <a:lstStyle/>
          <a:p>
            <a:pPr algn="ctr"/>
            <a:r>
              <a:rPr lang="en-US" sz="2000" dirty="0">
                <a:solidFill>
                  <a:prstClr val="black"/>
                </a:solidFill>
                <a:latin typeface="+mn-lt"/>
                <a:cs typeface="Arial" panose="020B0604020202020204" pitchFamily="34" charset="0"/>
              </a:rPr>
              <a:t>Affirmative Action Office</a:t>
            </a:r>
            <a:br>
              <a:rPr lang="en-US" sz="2000" dirty="0">
                <a:solidFill>
                  <a:prstClr val="black"/>
                </a:solidFill>
                <a:latin typeface="+mn-lt"/>
                <a:cs typeface="Arial" panose="020B0604020202020204" pitchFamily="34" charset="0"/>
              </a:rPr>
            </a:br>
            <a:r>
              <a:rPr lang="en-US" sz="1600" dirty="0">
                <a:solidFill>
                  <a:prstClr val="black"/>
                </a:solidFill>
                <a:latin typeface="+mn-lt"/>
                <a:cs typeface="Arial" panose="020B0604020202020204" pitchFamily="34" charset="0"/>
              </a:rPr>
              <a:t>328 </a:t>
            </a:r>
            <a:r>
              <a:rPr lang="en-US" sz="1600" dirty="0" err="1">
                <a:solidFill>
                  <a:prstClr val="black"/>
                </a:solidFill>
                <a:latin typeface="+mn-lt"/>
                <a:cs typeface="Arial" panose="020B0604020202020204" pitchFamily="34" charset="0"/>
              </a:rPr>
              <a:t>Boucke</a:t>
            </a:r>
            <a:r>
              <a:rPr lang="en-US" sz="1600" dirty="0">
                <a:solidFill>
                  <a:prstClr val="black"/>
                </a:solidFill>
                <a:latin typeface="+mn-lt"/>
                <a:cs typeface="Arial" panose="020B0604020202020204" pitchFamily="34" charset="0"/>
              </a:rPr>
              <a:t> Building   </a:t>
            </a:r>
            <a:br>
              <a:rPr lang="en-US" sz="1600" dirty="0">
                <a:solidFill>
                  <a:prstClr val="black"/>
                </a:solidFill>
                <a:latin typeface="+mn-lt"/>
                <a:cs typeface="Arial" panose="020B0604020202020204" pitchFamily="34" charset="0"/>
              </a:rPr>
            </a:br>
            <a:r>
              <a:rPr lang="en-US" sz="1600" dirty="0">
                <a:solidFill>
                  <a:prstClr val="black"/>
                </a:solidFill>
                <a:latin typeface="+mn-lt"/>
                <a:cs typeface="Arial" panose="020B0604020202020204" pitchFamily="34" charset="0"/>
              </a:rPr>
              <a:t>863-0471  </a:t>
            </a:r>
            <a:br>
              <a:rPr lang="en-US" sz="1600" dirty="0">
                <a:solidFill>
                  <a:prstClr val="black"/>
                </a:solidFill>
                <a:latin typeface="+mn-lt"/>
                <a:cs typeface="Arial" panose="020B0604020202020204" pitchFamily="34" charset="0"/>
              </a:rPr>
            </a:br>
            <a:r>
              <a:rPr lang="en-US" sz="1600" dirty="0">
                <a:solidFill>
                  <a:prstClr val="black"/>
                </a:solidFill>
                <a:latin typeface="+mn-lt"/>
                <a:cs typeface="Arial" panose="020B0604020202020204" pitchFamily="34" charset="0"/>
              </a:rPr>
              <a:t>https://affirmativeaction.psu.edu/ </a:t>
            </a:r>
            <a:endParaRPr lang="en-US" dirty="0">
              <a:latin typeface="+mn-lt"/>
            </a:endParaRPr>
          </a:p>
        </p:txBody>
      </p:sp>
    </p:spTree>
    <p:extLst>
      <p:ext uri="{BB962C8B-B14F-4D97-AF65-F5344CB8AC3E}">
        <p14:creationId xmlns:p14="http://schemas.microsoft.com/office/powerpoint/2010/main" val="7306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BB1A8B-8CC4-4F66-99FB-F5431EE63912}"/>
              </a:ext>
            </a:extLst>
          </p:cNvPr>
          <p:cNvSpPr>
            <a:spLocks noGrp="1"/>
          </p:cNvSpPr>
          <p:nvPr>
            <p:ph idx="1"/>
          </p:nvPr>
        </p:nvSpPr>
        <p:spPr>
          <a:xfrm>
            <a:off x="457200" y="1600200"/>
            <a:ext cx="8229600" cy="4495800"/>
          </a:xfrm>
        </p:spPr>
        <p:txBody>
          <a:bodyPr>
            <a:normAutofit/>
          </a:bodyPr>
          <a:lstStyle/>
          <a:p>
            <a:pPr lvl="0"/>
            <a:r>
              <a:rPr lang="en-US" sz="2000" dirty="0"/>
              <a:t>Established in 2010 with 2 attorneys; currently 17 attorneys (5 at Hershey)</a:t>
            </a:r>
          </a:p>
          <a:p>
            <a:pPr lvl="0"/>
            <a:endParaRPr lang="en-US" sz="2000" dirty="0"/>
          </a:p>
          <a:p>
            <a:pPr lvl="0"/>
            <a:r>
              <a:rPr lang="en-US" sz="2000" dirty="0"/>
              <a:t>OGC represents the University and its authorized representatives</a:t>
            </a:r>
          </a:p>
          <a:p>
            <a:pPr lvl="0"/>
            <a:endParaRPr lang="en-US" sz="2000" dirty="0"/>
          </a:p>
          <a:p>
            <a:pPr lvl="0"/>
            <a:r>
              <a:rPr lang="en-US" sz="2000" dirty="0"/>
              <a:t>Does </a:t>
            </a:r>
            <a:r>
              <a:rPr lang="en-US" sz="2000" u="sng" dirty="0"/>
              <a:t>not</a:t>
            </a:r>
            <a:r>
              <a:rPr lang="en-US" sz="2000" dirty="0"/>
              <a:t> represent individual students, faculty members or staff</a:t>
            </a:r>
          </a:p>
          <a:p>
            <a:pPr lvl="0"/>
            <a:endParaRPr lang="en-US" sz="2000" dirty="0"/>
          </a:p>
          <a:p>
            <a:pPr lvl="0"/>
            <a:r>
              <a:rPr lang="en-US" sz="2000" dirty="0"/>
              <a:t>Each attorney has specific areas of focus:  </a:t>
            </a:r>
            <a:r>
              <a:rPr lang="en-US" sz="2000" u="sng" dirty="0">
                <a:hlinkClick r:id="rId2"/>
              </a:rPr>
              <a:t>https://www.ogc.psu.edu/</a:t>
            </a:r>
            <a:endParaRPr lang="en-US" sz="2000" dirty="0"/>
          </a:p>
          <a:p>
            <a:pPr lvl="0"/>
            <a:endParaRPr lang="en-US" sz="2000" dirty="0"/>
          </a:p>
          <a:p>
            <a:pPr lvl="0"/>
            <a:r>
              <a:rPr lang="en-US" sz="2000" dirty="0"/>
              <a:t>My primary focus on faculty affairs and constitutional issues</a:t>
            </a:r>
          </a:p>
          <a:p>
            <a:endParaRPr lang="en-US" dirty="0"/>
          </a:p>
        </p:txBody>
      </p:sp>
      <p:sp>
        <p:nvSpPr>
          <p:cNvPr id="3" name="Title 2">
            <a:extLst>
              <a:ext uri="{FF2B5EF4-FFF2-40B4-BE49-F238E27FC236}">
                <a16:creationId xmlns:a16="http://schemas.microsoft.com/office/drawing/2014/main" id="{A9C36327-9D19-4336-AD9D-696C81E28A50}"/>
              </a:ext>
            </a:extLst>
          </p:cNvPr>
          <p:cNvSpPr>
            <a:spLocks noGrp="1"/>
          </p:cNvSpPr>
          <p:nvPr>
            <p:ph type="title"/>
          </p:nvPr>
        </p:nvSpPr>
        <p:spPr/>
        <p:txBody>
          <a:bodyPr>
            <a:normAutofit fontScale="90000"/>
          </a:bodyPr>
          <a:lstStyle/>
          <a:p>
            <a:pPr algn="ctr"/>
            <a:r>
              <a:rPr lang="en-US" sz="2000" dirty="0">
                <a:solidFill>
                  <a:prstClr val="black"/>
                </a:solidFill>
                <a:latin typeface="+mn-lt"/>
                <a:cs typeface="Arial" panose="020B0604020202020204" pitchFamily="34" charset="0"/>
              </a:rPr>
              <a:t>Office of the Vice President and General Counsel</a:t>
            </a:r>
            <a:br>
              <a:rPr lang="en-US" sz="2000" dirty="0">
                <a:solidFill>
                  <a:prstClr val="black"/>
                </a:solidFill>
                <a:latin typeface="+mn-lt"/>
                <a:cs typeface="Arial" panose="020B0604020202020204" pitchFamily="34" charset="0"/>
              </a:rPr>
            </a:br>
            <a:r>
              <a:rPr lang="en-US" sz="2000" dirty="0">
                <a:solidFill>
                  <a:prstClr val="black"/>
                </a:solidFill>
                <a:latin typeface="+mn-lt"/>
                <a:cs typeface="Arial" panose="020B0604020202020204" pitchFamily="34" charset="0"/>
              </a:rPr>
              <a:t>227 West Beaver Avenue</a:t>
            </a:r>
            <a:r>
              <a:rPr lang="en-US" sz="1600" dirty="0">
                <a:solidFill>
                  <a:prstClr val="black"/>
                </a:solidFill>
                <a:latin typeface="+mn-lt"/>
                <a:cs typeface="Arial" panose="020B0604020202020204" pitchFamily="34" charset="0"/>
              </a:rPr>
              <a:t>   </a:t>
            </a:r>
            <a:br>
              <a:rPr lang="en-US" sz="1600" dirty="0">
                <a:solidFill>
                  <a:prstClr val="black"/>
                </a:solidFill>
                <a:latin typeface="+mn-lt"/>
                <a:cs typeface="Arial" panose="020B0604020202020204" pitchFamily="34" charset="0"/>
              </a:rPr>
            </a:br>
            <a:r>
              <a:rPr lang="en-US" sz="1600" dirty="0">
                <a:solidFill>
                  <a:prstClr val="black"/>
                </a:solidFill>
                <a:latin typeface="+mn-lt"/>
                <a:cs typeface="Arial" panose="020B0604020202020204" pitchFamily="34" charset="0"/>
              </a:rPr>
              <a:t>867-4088  </a:t>
            </a:r>
            <a:br>
              <a:rPr lang="en-US" sz="1600" dirty="0">
                <a:solidFill>
                  <a:prstClr val="black"/>
                </a:solidFill>
                <a:latin typeface="+mn-lt"/>
                <a:cs typeface="Arial" panose="020B0604020202020204" pitchFamily="34" charset="0"/>
              </a:rPr>
            </a:br>
            <a:r>
              <a:rPr lang="en-US" sz="1600" dirty="0">
                <a:solidFill>
                  <a:prstClr val="black"/>
                </a:solidFill>
                <a:latin typeface="+mn-lt"/>
                <a:cs typeface="Arial" panose="020B0604020202020204" pitchFamily="34" charset="0"/>
              </a:rPr>
              <a:t>https://www.ogc.psu.edu/</a:t>
            </a:r>
            <a:endParaRPr lang="en-US" dirty="0">
              <a:latin typeface="+mn-lt"/>
            </a:endParaRPr>
          </a:p>
        </p:txBody>
      </p:sp>
    </p:spTree>
    <p:extLst>
      <p:ext uri="{BB962C8B-B14F-4D97-AF65-F5344CB8AC3E}">
        <p14:creationId xmlns:p14="http://schemas.microsoft.com/office/powerpoint/2010/main" val="1220407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B7EC5E-51AB-446E-A440-7EE5EB3D27F5}"/>
              </a:ext>
            </a:extLst>
          </p:cNvPr>
          <p:cNvSpPr>
            <a:spLocks noGrp="1"/>
          </p:cNvSpPr>
          <p:nvPr>
            <p:ph type="ctrTitle"/>
          </p:nvPr>
        </p:nvSpPr>
        <p:spPr/>
        <p:txBody>
          <a:bodyPr>
            <a:normAutofit fontScale="90000"/>
          </a:bodyPr>
          <a:lstStyle/>
          <a:p>
            <a:pPr algn="ctr"/>
            <a:r>
              <a:rPr lang="en-US" dirty="0">
                <a:effectLst/>
              </a:rPr>
              <a:t> </a:t>
            </a:r>
            <a:br>
              <a:rPr lang="en-US" dirty="0">
                <a:effectLst/>
              </a:rPr>
            </a:br>
            <a:r>
              <a:rPr lang="en-US" sz="3100" dirty="0">
                <a:effectLst/>
                <a:latin typeface="+mn-lt"/>
              </a:rPr>
              <a:t>COMMON PITFALLS </a:t>
            </a:r>
            <a:br>
              <a:rPr lang="en-US" sz="3100" dirty="0">
                <a:effectLst/>
                <a:latin typeface="+mn-lt"/>
              </a:rPr>
            </a:br>
            <a:r>
              <a:rPr lang="en-US" sz="3100" dirty="0">
                <a:effectLst/>
                <a:latin typeface="+mn-lt"/>
              </a:rPr>
              <a:t>&amp;</a:t>
            </a:r>
            <a:br>
              <a:rPr lang="en-US" sz="3100" dirty="0">
                <a:effectLst/>
                <a:latin typeface="+mn-lt"/>
              </a:rPr>
            </a:br>
            <a:r>
              <a:rPr lang="en-US" sz="3100" dirty="0">
                <a:effectLst/>
                <a:latin typeface="+mn-lt"/>
              </a:rPr>
              <a:t>HOW TO AVOID THEM</a:t>
            </a:r>
            <a:br>
              <a:rPr lang="en-US" dirty="0">
                <a:effectLst/>
              </a:rPr>
            </a:br>
            <a:endParaRPr lang="en-US" dirty="0"/>
          </a:p>
        </p:txBody>
      </p:sp>
      <p:sp>
        <p:nvSpPr>
          <p:cNvPr id="2" name="Content Placeholder 1">
            <a:extLst>
              <a:ext uri="{FF2B5EF4-FFF2-40B4-BE49-F238E27FC236}">
                <a16:creationId xmlns:a16="http://schemas.microsoft.com/office/drawing/2014/main" id="{5C0691C3-8F7F-47FC-95E8-CE1ECEF7E935}"/>
              </a:ext>
            </a:extLst>
          </p:cNvPr>
          <p:cNvSpPr>
            <a:spLocks noGrp="1"/>
          </p:cNvSpPr>
          <p:nvPr>
            <p:ph type="subTitle" idx="1"/>
          </p:nvPr>
        </p:nvSpPr>
        <p:spPr/>
        <p:txBody>
          <a:bodyPr>
            <a:normAutofit/>
          </a:bodyPr>
          <a:lstStyle/>
          <a:p>
            <a:pPr marL="109728" indent="0">
              <a:buNone/>
            </a:pPr>
            <a:r>
              <a:rPr lang="en-US" b="1" dirty="0"/>
              <a:t> </a:t>
            </a:r>
            <a:endParaRPr lang="en-US" dirty="0"/>
          </a:p>
          <a:p>
            <a:pPr marL="109728" indent="0">
              <a:buNone/>
            </a:pPr>
            <a:endParaRPr lang="en-US" dirty="0"/>
          </a:p>
        </p:txBody>
      </p:sp>
    </p:spTree>
    <p:extLst>
      <p:ext uri="{BB962C8B-B14F-4D97-AF65-F5344CB8AC3E}">
        <p14:creationId xmlns:p14="http://schemas.microsoft.com/office/powerpoint/2010/main" val="2319362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0691C3-8F7F-47FC-95E8-CE1ECEF7E935}"/>
              </a:ext>
            </a:extLst>
          </p:cNvPr>
          <p:cNvSpPr>
            <a:spLocks noGrp="1"/>
          </p:cNvSpPr>
          <p:nvPr>
            <p:ph idx="1"/>
          </p:nvPr>
        </p:nvSpPr>
        <p:spPr/>
        <p:txBody>
          <a:bodyPr>
            <a:normAutofit fontScale="92500" lnSpcReduction="20000"/>
          </a:bodyPr>
          <a:lstStyle/>
          <a:p>
            <a:pPr marL="109728" indent="0">
              <a:buNone/>
            </a:pPr>
            <a:r>
              <a:rPr lang="en-US" dirty="0">
                <a:cs typeface="Times New Roman" panose="02020603050405020304" pitchFamily="18" charset="0"/>
              </a:rPr>
              <a:t>Susan Stoner has been an outstanding researcher in her field. She wants to expand her time spent on her consulting work and asks her Department Head for a buyout of her spring teaching commitments.  She describes her success as a paid consultant and mentions that many of her grad students have been assisting her and have enjoyed learning how to apply their learning in a practical way. Just after the Head grants her request, the Head gets a call from the Graduate School, informing him that two of Dr. Stoner’s students have filed complaints about being forced to work without compensation on projects for Dr. Stoner’s consulting firm.</a:t>
            </a:r>
          </a:p>
          <a:p>
            <a:pPr marL="109728" indent="0">
              <a:buNone/>
            </a:pPr>
            <a:endParaRPr lang="en-US" dirty="0"/>
          </a:p>
        </p:txBody>
      </p:sp>
      <p:sp>
        <p:nvSpPr>
          <p:cNvPr id="3" name="Title 2">
            <a:extLst>
              <a:ext uri="{FF2B5EF4-FFF2-40B4-BE49-F238E27FC236}">
                <a16:creationId xmlns:a16="http://schemas.microsoft.com/office/drawing/2014/main" id="{4DB7EC5E-51AB-446E-A440-7EE5EB3D27F5}"/>
              </a:ext>
            </a:extLst>
          </p:cNvPr>
          <p:cNvSpPr>
            <a:spLocks noGrp="1"/>
          </p:cNvSpPr>
          <p:nvPr>
            <p:ph type="title"/>
          </p:nvPr>
        </p:nvSpPr>
        <p:spPr>
          <a:xfrm>
            <a:off x="304800" y="274638"/>
            <a:ext cx="8534400" cy="1143000"/>
          </a:xfrm>
        </p:spPr>
        <p:txBody>
          <a:bodyPr>
            <a:normAutofit fontScale="90000"/>
          </a:bodyPr>
          <a:lstStyle/>
          <a:p>
            <a:r>
              <a:rPr lang="en-US" dirty="0">
                <a:effectLst/>
              </a:rPr>
              <a:t> </a:t>
            </a:r>
            <a:br>
              <a:rPr lang="en-US" dirty="0">
                <a:effectLst/>
              </a:rPr>
            </a:br>
            <a:r>
              <a:rPr lang="en-US" sz="3100" dirty="0">
                <a:effectLst/>
                <a:latin typeface="Arial" panose="020B0604020202020204" pitchFamily="34" charset="0"/>
                <a:cs typeface="Arial" panose="020B0604020202020204" pitchFamily="34" charset="0"/>
              </a:rPr>
              <a:t>1. </a:t>
            </a:r>
            <a:r>
              <a:rPr lang="en-US" sz="3100" dirty="0">
                <a:latin typeface="Arial" panose="020B0604020202020204" pitchFamily="34" charset="0"/>
                <a:cs typeface="Arial" panose="020B0604020202020204" pitchFamily="34" charset="0"/>
              </a:rPr>
              <a:t>Making it up as you go</a:t>
            </a:r>
            <a:br>
              <a:rPr lang="en-US" sz="3200"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582070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205779-DA64-4B32-9CE6-FFF2B1C32DB0}"/>
              </a:ext>
            </a:extLst>
          </p:cNvPr>
          <p:cNvSpPr>
            <a:spLocks noGrp="1"/>
          </p:cNvSpPr>
          <p:nvPr>
            <p:ph idx="1"/>
          </p:nvPr>
        </p:nvSpPr>
        <p:spPr/>
        <p:txBody>
          <a:bodyPr/>
          <a:lstStyle/>
          <a:p>
            <a:pPr lvl="0"/>
            <a:r>
              <a:rPr lang="en-US" dirty="0"/>
              <a:t>AC80 Outside Business Activities and Private Consulting</a:t>
            </a:r>
          </a:p>
          <a:p>
            <a:pPr lvl="0"/>
            <a:r>
              <a:rPr lang="en-US" dirty="0"/>
              <a:t>AC47 General Standards of Professional Ethics</a:t>
            </a:r>
          </a:p>
          <a:p>
            <a:pPr lvl="0"/>
            <a:r>
              <a:rPr lang="en-US" dirty="0"/>
              <a:t>RP06 Disclosure and Management of Significant Financial Interests</a:t>
            </a:r>
          </a:p>
          <a:p>
            <a:endParaRPr lang="en-US" dirty="0"/>
          </a:p>
        </p:txBody>
      </p:sp>
      <p:sp>
        <p:nvSpPr>
          <p:cNvPr id="3" name="Title 2">
            <a:extLst>
              <a:ext uri="{FF2B5EF4-FFF2-40B4-BE49-F238E27FC236}">
                <a16:creationId xmlns:a16="http://schemas.microsoft.com/office/drawing/2014/main" id="{B5AC3196-B827-46BF-B9F8-0A22CFCC4CA6}"/>
              </a:ext>
            </a:extLst>
          </p:cNvPr>
          <p:cNvSpPr>
            <a:spLocks noGrp="1"/>
          </p:cNvSpPr>
          <p:nvPr>
            <p:ph type="title"/>
          </p:nvPr>
        </p:nvSpPr>
        <p:spPr/>
        <p:txBody>
          <a:bodyPr>
            <a:normAutofit fontScale="90000"/>
          </a:bodyPr>
          <a:lstStyle/>
          <a:p>
            <a:r>
              <a:rPr lang="en-US" sz="3100" dirty="0">
                <a:solidFill>
                  <a:schemeClr val="tx1"/>
                </a:solidFill>
                <a:effectLst/>
                <a:latin typeface="+mn-lt"/>
              </a:rPr>
              <a:t>Best practice:  Learn to issue spot; Find the rules and follow them </a:t>
            </a:r>
            <a:br>
              <a:rPr lang="en-US" dirty="0">
                <a:solidFill>
                  <a:schemeClr val="tx1"/>
                </a:solidFill>
                <a:effectLst/>
              </a:rPr>
            </a:br>
            <a:endParaRPr lang="en-US" dirty="0">
              <a:solidFill>
                <a:schemeClr val="tx1"/>
              </a:solidFill>
            </a:endParaRPr>
          </a:p>
        </p:txBody>
      </p:sp>
    </p:spTree>
    <p:extLst>
      <p:ext uri="{BB962C8B-B14F-4D97-AF65-F5344CB8AC3E}">
        <p14:creationId xmlns:p14="http://schemas.microsoft.com/office/powerpoint/2010/main" val="2588848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B49523-15B0-4D5B-9C97-D486F5B9C777}"/>
              </a:ext>
            </a:extLst>
          </p:cNvPr>
          <p:cNvSpPr>
            <a:spLocks noGrp="1"/>
          </p:cNvSpPr>
          <p:nvPr>
            <p:ph idx="1"/>
          </p:nvPr>
        </p:nvSpPr>
        <p:spPr/>
        <p:txBody>
          <a:bodyPr>
            <a:normAutofit/>
          </a:bodyPr>
          <a:lstStyle/>
          <a:p>
            <a:pPr marL="109728" indent="0">
              <a:buNone/>
            </a:pPr>
            <a:r>
              <a:rPr lang="en-US" dirty="0">
                <a:cs typeface="Times New Roman" panose="02020603050405020304" pitchFamily="18" charset="0"/>
              </a:rPr>
              <a:t>You receive multiple emails stating that Bob Berger is not wearing a mask in class. Per the emails, the instructor stated that the governor is “an idiot,” the virus is “the flu.” When you speak to Bob about this, he tells you that he didn’t make those comments but did confirm that he was not wearing a mask “</a:t>
            </a:r>
            <a:r>
              <a:rPr lang="en-US" dirty="0"/>
              <a:t>in protest of the University’s support of calls for racial justice related to the recent deaths of African Americans.”</a:t>
            </a:r>
            <a:r>
              <a:rPr lang="en-US" dirty="0">
                <a:cs typeface="Times New Roman" panose="02020603050405020304" pitchFamily="18" charset="0"/>
              </a:rPr>
              <a:t> He asks to speak to </a:t>
            </a:r>
            <a:r>
              <a:rPr lang="en-US">
                <a:cs typeface="Times New Roman" panose="02020603050405020304" pitchFamily="18" charset="0"/>
              </a:rPr>
              <a:t>the chancellor/dean </a:t>
            </a:r>
            <a:r>
              <a:rPr lang="en-US" dirty="0">
                <a:cs typeface="Times New Roman" panose="02020603050405020304" pitchFamily="18" charset="0"/>
              </a:rPr>
              <a:t>about this. </a:t>
            </a:r>
            <a:endParaRPr lang="en-US" dirty="0"/>
          </a:p>
        </p:txBody>
      </p:sp>
      <p:sp>
        <p:nvSpPr>
          <p:cNvPr id="3" name="Title 2">
            <a:extLst>
              <a:ext uri="{FF2B5EF4-FFF2-40B4-BE49-F238E27FC236}">
                <a16:creationId xmlns:a16="http://schemas.microsoft.com/office/drawing/2014/main" id="{F5887AC6-AF29-45EC-A064-A7F061524C0F}"/>
              </a:ext>
            </a:extLst>
          </p:cNvPr>
          <p:cNvSpPr>
            <a:spLocks noGrp="1"/>
          </p:cNvSpPr>
          <p:nvPr>
            <p:ph type="title"/>
          </p:nvPr>
        </p:nvSpPr>
        <p:spPr/>
        <p:txBody>
          <a:bodyPr>
            <a:normAutofit fontScale="90000"/>
          </a:bodyPr>
          <a:lstStyle/>
          <a:p>
            <a:r>
              <a:rPr lang="en-US" sz="3100" dirty="0">
                <a:latin typeface="+mn-lt"/>
                <a:cs typeface="Times New Roman" panose="02020603050405020304" pitchFamily="18" charset="0"/>
              </a:rPr>
              <a:t>2. Ask for help</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8535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0DEDA6-4C28-46FF-9D11-86EF281D7E61}"/>
              </a:ext>
            </a:extLst>
          </p:cNvPr>
          <p:cNvSpPr>
            <a:spLocks noGrp="1"/>
          </p:cNvSpPr>
          <p:nvPr>
            <p:ph idx="1"/>
          </p:nvPr>
        </p:nvSpPr>
        <p:spPr/>
        <p:txBody>
          <a:bodyPr/>
          <a:lstStyle/>
          <a:p>
            <a:pPr lvl="0"/>
            <a:r>
              <a:rPr lang="en-US" dirty="0">
                <a:cs typeface="Times New Roman" panose="02020603050405020304" pitchFamily="18" charset="0"/>
              </a:rPr>
              <a:t>AD101 COVID 19</a:t>
            </a:r>
          </a:p>
          <a:p>
            <a:pPr lvl="0"/>
            <a:r>
              <a:rPr lang="en-US" dirty="0">
                <a:cs typeface="Times New Roman" panose="02020603050405020304" pitchFamily="18" charset="0"/>
              </a:rPr>
              <a:t>Dean/Chancellor/Associate Dean for Faculty Affairs</a:t>
            </a:r>
          </a:p>
          <a:p>
            <a:pPr lvl="0"/>
            <a:r>
              <a:rPr lang="en-US" dirty="0">
                <a:cs typeface="Times New Roman" panose="02020603050405020304" pitchFamily="18" charset="0"/>
              </a:rPr>
              <a:t>Vice Provost for Faculty Affairs (VPFA)</a:t>
            </a:r>
          </a:p>
          <a:p>
            <a:pPr lvl="1"/>
            <a:r>
              <a:rPr lang="en-US" dirty="0">
                <a:cs typeface="Times New Roman" panose="02020603050405020304" pitchFamily="18" charset="0"/>
              </a:rPr>
              <a:t>Guidance on Instructor/Researcher Violation of Face Mask Requirement</a:t>
            </a:r>
          </a:p>
          <a:p>
            <a:pPr lvl="0"/>
            <a:r>
              <a:rPr lang="en-US" dirty="0">
                <a:cs typeface="Times New Roman" panose="02020603050405020304" pitchFamily="18" charset="0"/>
              </a:rPr>
              <a:t>Office of General Counsel (OGC)</a:t>
            </a:r>
          </a:p>
          <a:p>
            <a:endParaRPr lang="en-US" dirty="0"/>
          </a:p>
        </p:txBody>
      </p:sp>
      <p:sp>
        <p:nvSpPr>
          <p:cNvPr id="3" name="Title 2">
            <a:extLst>
              <a:ext uri="{FF2B5EF4-FFF2-40B4-BE49-F238E27FC236}">
                <a16:creationId xmlns:a16="http://schemas.microsoft.com/office/drawing/2014/main" id="{051F6BAA-4C37-4670-A870-603D2E0CDAFE}"/>
              </a:ext>
            </a:extLst>
          </p:cNvPr>
          <p:cNvSpPr>
            <a:spLocks noGrp="1"/>
          </p:cNvSpPr>
          <p:nvPr>
            <p:ph type="title"/>
          </p:nvPr>
        </p:nvSpPr>
        <p:spPr/>
        <p:txBody>
          <a:bodyPr>
            <a:normAutofit fontScale="90000"/>
          </a:bodyPr>
          <a:lstStyle/>
          <a:p>
            <a:r>
              <a:rPr lang="en-US" sz="3100" dirty="0">
                <a:effectLst/>
                <a:latin typeface="+mn-lt"/>
              </a:rPr>
              <a:t>Best practices:  Learn to issue spot; Ask for help</a:t>
            </a:r>
            <a:br>
              <a:rPr lang="en-US" dirty="0">
                <a:effectLst/>
              </a:rPr>
            </a:br>
            <a:endParaRPr lang="en-US" dirty="0"/>
          </a:p>
        </p:txBody>
      </p:sp>
    </p:spTree>
    <p:extLst>
      <p:ext uri="{BB962C8B-B14F-4D97-AF65-F5344CB8AC3E}">
        <p14:creationId xmlns:p14="http://schemas.microsoft.com/office/powerpoint/2010/main" val="34821047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7" ma:contentTypeDescription="Create a new document." ma:contentTypeScope="" ma:versionID="99db1f442b43bc3adf59010e07bb8140">
  <xsd:schema xmlns:xsd="http://www.w3.org/2001/XMLSchema" xmlns:xs="http://www.w3.org/2001/XMLSchema" xmlns:p="http://schemas.microsoft.com/office/2006/metadata/properties" xmlns:ns2="5596cf31-caaa-46ba-a55f-3befb4344fdf" xmlns:ns3="dba65f00-9443-482a-bf30-bb5af139a501" targetNamespace="http://schemas.microsoft.com/office/2006/metadata/properties" ma:root="true" ma:fieldsID="a911e49cffe0f173fcf356a408ece3b3" ns2:_="" ns3:_="">
    <xsd:import namespace="5596cf31-caaa-46ba-a55f-3befb4344fdf"/>
    <xsd:import namespace="dba65f00-9443-482a-bf30-bb5af139a501"/>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a65f00-9443-482a-bf30-bb5af139a501"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9EF422-1AE1-4230-8316-426A1073F75C}">
  <ds:schemaRefs>
    <ds:schemaRef ds:uri="http://schemas.microsoft.com/office/2006/metadata/properties"/>
    <ds:schemaRef ds:uri="http://schemas.microsoft.com/office/infopath/2007/PartnerControls"/>
    <ds:schemaRef ds:uri="5596cf31-caaa-46ba-a55f-3befb4344fdf"/>
  </ds:schemaRefs>
</ds:datastoreItem>
</file>

<file path=customXml/itemProps2.xml><?xml version="1.0" encoding="utf-8"?>
<ds:datastoreItem xmlns:ds="http://schemas.openxmlformats.org/officeDocument/2006/customXml" ds:itemID="{D0B1B830-D16C-45B1-82DF-A65BA517F8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96cf31-caaa-46ba-a55f-3befb4344fdf"/>
    <ds:schemaRef ds:uri="dba65f00-9443-482a-bf30-bb5af139a5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9302A5-1DCF-4A7A-B349-6CC51F1AE3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2947</TotalTime>
  <Words>1238</Words>
  <Application>Microsoft Office PowerPoint</Application>
  <PresentationFormat>On-screen Show (4:3)</PresentationFormat>
  <Paragraphs>83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Times New Roman</vt:lpstr>
      <vt:lpstr>Verdana</vt:lpstr>
      <vt:lpstr>Wingdings 2</vt:lpstr>
      <vt:lpstr>Wingdings 3</vt:lpstr>
      <vt:lpstr>Concourse</vt:lpstr>
      <vt:lpstr>New Administrators Seminar What Comes Across Our Desk: Your Problem-Solving Partners October 28, 2020</vt:lpstr>
      <vt:lpstr>Office of the Vice Provost for Faculty Affairs 201 Old Main   863-7494   vpfa.psu.edu </vt:lpstr>
      <vt:lpstr>Affirmative Action Office 328 Boucke Building    863-0471   https://affirmativeaction.psu.edu/ </vt:lpstr>
      <vt:lpstr>Office of the Vice President and General Counsel 227 West Beaver Avenue    867-4088   https://www.ogc.psu.edu/</vt:lpstr>
      <vt:lpstr>  COMMON PITFALLS  &amp; HOW TO AVOID THEM </vt:lpstr>
      <vt:lpstr>  1. Making it up as you go </vt:lpstr>
      <vt:lpstr>Best practice:  Learn to issue spot; Find the rules and follow them  </vt:lpstr>
      <vt:lpstr>2. Ask for help </vt:lpstr>
      <vt:lpstr>Best practices:  Learn to issue spot; Ask for help </vt:lpstr>
      <vt:lpstr> 3. Deviating from policy or practice </vt:lpstr>
      <vt:lpstr>Best practices:  Learn to issue spot; Find the rules and follow them; Ask for help </vt:lpstr>
      <vt:lpstr>4. Ignoring a growing problem</vt:lpstr>
      <vt:lpstr> Best practices:  Document early and often; Learn to issue spot; Find the rules and follow them; Ask for help </vt:lpstr>
      <vt:lpstr>TAKEAWAYS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Regina Vasilatos-Younken</dc:creator>
  <cp:lastModifiedBy>Blumenthal, Wendy J</cp:lastModifiedBy>
  <cp:revision>122</cp:revision>
  <dcterms:created xsi:type="dcterms:W3CDTF">2016-08-08T17:32:28Z</dcterms:created>
  <dcterms:modified xsi:type="dcterms:W3CDTF">2020-10-28T12:00:45Z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0x0101001CD655222FAC69478FDB4DB9A1082BF0</vt:lpwstr>
  </property>
</Properties>
</file>