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8"/>
  </p:notesMasterIdLst>
  <p:handoutMasterIdLst>
    <p:handoutMasterId r:id="rId39"/>
  </p:handoutMasterIdLst>
  <p:sldIdLst>
    <p:sldId id="258" r:id="rId6"/>
    <p:sldId id="257" r:id="rId7"/>
    <p:sldId id="785" r:id="rId8"/>
    <p:sldId id="289" r:id="rId9"/>
    <p:sldId id="264" r:id="rId10"/>
    <p:sldId id="278" r:id="rId11"/>
    <p:sldId id="279" r:id="rId12"/>
    <p:sldId id="287" r:id="rId13"/>
    <p:sldId id="280" r:id="rId14"/>
    <p:sldId id="281" r:id="rId15"/>
    <p:sldId id="786" r:id="rId16"/>
    <p:sldId id="265" r:id="rId17"/>
    <p:sldId id="282" r:id="rId18"/>
    <p:sldId id="259" r:id="rId19"/>
    <p:sldId id="283" r:id="rId20"/>
    <p:sldId id="787" r:id="rId21"/>
    <p:sldId id="260" r:id="rId22"/>
    <p:sldId id="288" r:id="rId23"/>
    <p:sldId id="262" r:id="rId24"/>
    <p:sldId id="789" r:id="rId25"/>
    <p:sldId id="270" r:id="rId26"/>
    <p:sldId id="791" r:id="rId27"/>
    <p:sldId id="271" r:id="rId28"/>
    <p:sldId id="792" r:id="rId29"/>
    <p:sldId id="788" r:id="rId30"/>
    <p:sldId id="266" r:id="rId31"/>
    <p:sldId id="277" r:id="rId32"/>
    <p:sldId id="267" r:id="rId33"/>
    <p:sldId id="285" r:id="rId34"/>
    <p:sldId id="284" r:id="rId35"/>
    <p:sldId id="286" r:id="rId36"/>
    <p:sldId id="268"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8" d="100"/>
          <a:sy n="128" d="100"/>
        </p:scale>
        <p:origin x="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4C3AB04-D156-4230-9EAD-34F0519B5A24}" type="datetimeFigureOut">
              <a:rPr lang="en-US" smtClean="0"/>
              <a:t>11/17/20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2894ED6-7F70-4A63-ACB4-DF34F92AD0E2}" type="slidenum">
              <a:rPr lang="en-US" smtClean="0"/>
              <a:t>‹#›</a:t>
            </a:fld>
            <a:endParaRPr lang="en-US"/>
          </a:p>
        </p:txBody>
      </p:sp>
    </p:spTree>
    <p:extLst>
      <p:ext uri="{BB962C8B-B14F-4D97-AF65-F5344CB8AC3E}">
        <p14:creationId xmlns:p14="http://schemas.microsoft.com/office/powerpoint/2010/main" val="696878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DB5D1C6-5075-401C-BAA3-CFAB629D7977}" type="datetimeFigureOut">
              <a:rPr lang="en-US" smtClean="0"/>
              <a:t>11/17/20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6FA51E-579B-4251-AF9A-31048D931462}" type="slidenum">
              <a:rPr lang="en-US" smtClean="0"/>
              <a:t>‹#›</a:t>
            </a:fld>
            <a:endParaRPr lang="en-US"/>
          </a:p>
        </p:txBody>
      </p:sp>
    </p:spTree>
    <p:extLst>
      <p:ext uri="{BB962C8B-B14F-4D97-AF65-F5344CB8AC3E}">
        <p14:creationId xmlns:p14="http://schemas.microsoft.com/office/powerpoint/2010/main" val="3429224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Today I will report to the Senate about two related topics. First, I’ll discuss the status of the University’s operating budget for the current, 2015-2016 fiscal year. Then, I’ll explain our financial appropriation request to the Commonwealth of Pennsylvania and related budget planning for the 2016-2017 fiscal year.</a:t>
            </a:r>
          </a:p>
        </p:txBody>
      </p:sp>
      <p:sp>
        <p:nvSpPr>
          <p:cNvPr id="4" name="Slide Number Placeholder 3"/>
          <p:cNvSpPr>
            <a:spLocks noGrp="1"/>
          </p:cNvSpPr>
          <p:nvPr>
            <p:ph type="sldNum" sz="quarter" idx="10"/>
          </p:nvPr>
        </p:nvSpPr>
        <p:spPr/>
        <p:txBody>
          <a:bodyPr/>
          <a:lstStyle/>
          <a:p>
            <a:fld id="{72AE732A-A94D-7948-AC8A-EA6E2776516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793994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uncertainty regarding the state appropriation, several priorities guided the development of our 2015-2016 budget. We wanted to keep tuition increases low or flat. We also wanted to stimulate the Pennsylvania economy and student career success, building on the momentum of Invent Penn State and Penn State’s $30 million start-up investment. We identified potential expense reductions and moderate spending priorities—especially important given the anticipated increases in the costs of employee benefits, including health insurance. </a:t>
            </a:r>
          </a:p>
          <a:p>
            <a:endParaRPr lang="en-US" dirty="0"/>
          </a:p>
          <a:p>
            <a:r>
              <a:rPr lang="en-US" dirty="0"/>
              <a:t>We wanted to fund operating cost increases and selective strategic initiatives—with a special focus on access and affordability, in accordance with a new strategic plan. We also wanted to maintain a competitive position to attract and retain the best talent, who provide the foundation for the high quality of our academic programs.</a:t>
            </a:r>
          </a:p>
        </p:txBody>
      </p:sp>
      <p:sp>
        <p:nvSpPr>
          <p:cNvPr id="4" name="Slide Number Placeholder 3"/>
          <p:cNvSpPr>
            <a:spLocks noGrp="1"/>
          </p:cNvSpPr>
          <p:nvPr>
            <p:ph type="sldNum" sz="quarter" idx="10"/>
          </p:nvPr>
        </p:nvSpPr>
        <p:spPr/>
        <p:txBody>
          <a:bodyPr/>
          <a:lstStyle/>
          <a:p>
            <a:fld id="{72AE732A-A94D-7948-AC8A-EA6E2776516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293883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uncertainty regarding the state appropriation, several priorities guided the development of our 2015-2016 budget. We wanted to keep tuition increases low or flat. We also wanted to stimulate the Pennsylvania economy and student career success, building on the momentum of Invent Penn State and Penn State’s $30 million start-up investment. We identified potential expense reductions and moderate spending priorities—especially important given the anticipated increases in the costs of employee benefits, including health insurance. </a:t>
            </a:r>
          </a:p>
          <a:p>
            <a:endParaRPr lang="en-US" dirty="0"/>
          </a:p>
          <a:p>
            <a:r>
              <a:rPr lang="en-US" dirty="0"/>
              <a:t>We wanted to fund operating cost increases and selective strategic initiatives—with a special focus on access and affordability, in accordance with a new strategic plan. We also wanted to maintain a competitive position to attract and retain the best talent, who provide the foundation for the high quality of our academic programs.</a:t>
            </a:r>
          </a:p>
        </p:txBody>
      </p:sp>
      <p:sp>
        <p:nvSpPr>
          <p:cNvPr id="4" name="Slide Number Placeholder 3"/>
          <p:cNvSpPr>
            <a:spLocks noGrp="1"/>
          </p:cNvSpPr>
          <p:nvPr>
            <p:ph type="sldNum" sz="quarter" idx="10"/>
          </p:nvPr>
        </p:nvSpPr>
        <p:spPr/>
        <p:txBody>
          <a:bodyPr/>
          <a:lstStyle/>
          <a:p>
            <a:fld id="{72AE732A-A94D-7948-AC8A-EA6E2776516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871878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uncertainty regarding the state appropriation, several priorities guided the development of our 2015-2016 budget. We wanted to keep tuition increases low or flat. We also wanted to stimulate the Pennsylvania economy and student career success, building on the momentum of Invent Penn State and Penn State’s $30 million start-up investment. We identified potential expense reductions and moderate spending priorities—especially important given the anticipated increases in the costs of employee benefits, including health insurance. </a:t>
            </a:r>
          </a:p>
          <a:p>
            <a:endParaRPr lang="en-US" dirty="0"/>
          </a:p>
          <a:p>
            <a:r>
              <a:rPr lang="en-US" dirty="0"/>
              <a:t>We wanted to fund operating cost increases and selective strategic initiatives—with a special focus on access and affordability, in accordance with a new strategic plan. We also wanted to maintain a competitive position to attract and retain the best talent, who provide the foundation for the high quality of our academic programs.</a:t>
            </a:r>
          </a:p>
        </p:txBody>
      </p:sp>
      <p:sp>
        <p:nvSpPr>
          <p:cNvPr id="4" name="Slide Number Placeholder 3"/>
          <p:cNvSpPr>
            <a:spLocks noGrp="1"/>
          </p:cNvSpPr>
          <p:nvPr>
            <p:ph type="sldNum" sz="quarter" idx="10"/>
          </p:nvPr>
        </p:nvSpPr>
        <p:spPr/>
        <p:txBody>
          <a:bodyPr/>
          <a:lstStyle/>
          <a:p>
            <a:fld id="{72AE732A-A94D-7948-AC8A-EA6E2776516F}" type="slidenum">
              <a:rPr lang="en-US">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032242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uncertainty regarding the state appropriation, several priorities guided the development of our 2015-2016 budget. We wanted to keep tuition increases low or flat. We also wanted to stimulate the Pennsylvania economy and student career success, building on the momentum of Invent Penn State and Penn State’s $30 million start-up investment. We identified potential expense reductions and moderate spending priorities—especially important given the anticipated increases in the costs of employee benefits, including health insurance. </a:t>
            </a:r>
          </a:p>
          <a:p>
            <a:endParaRPr lang="en-US" dirty="0"/>
          </a:p>
          <a:p>
            <a:r>
              <a:rPr lang="en-US" dirty="0"/>
              <a:t>We wanted to fund operating cost increases and selective strategic initiatives—with a special focus on access and affordability, in accordance with a new strategic plan. We also wanted to maintain a competitive position to attract and retain the best talent, who provide the foundation for the high quality of our academic programs.</a:t>
            </a:r>
          </a:p>
        </p:txBody>
      </p:sp>
      <p:sp>
        <p:nvSpPr>
          <p:cNvPr id="4" name="Slide Number Placeholder 3"/>
          <p:cNvSpPr>
            <a:spLocks noGrp="1"/>
          </p:cNvSpPr>
          <p:nvPr>
            <p:ph type="sldNum" sz="quarter" idx="10"/>
          </p:nvPr>
        </p:nvSpPr>
        <p:spPr/>
        <p:txBody>
          <a:bodyPr/>
          <a:lstStyle/>
          <a:p>
            <a:fld id="{72AE732A-A94D-7948-AC8A-EA6E2776516F}" type="slidenum">
              <a:rPr lang="en-US">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398075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uncertainty regarding the state appropriation, several priorities guided the development of our 2015-2016 budget. We wanted to keep tuition increases low or flat. We also wanted to stimulate the Pennsylvania economy and student career success, building on the momentum of Invent Penn State and Penn State’s $30 million start-up investment. We identified potential expense reductions and moderate spending priorities—especially important given the anticipated increases in the costs of employee benefits, including health insurance. </a:t>
            </a:r>
          </a:p>
          <a:p>
            <a:endParaRPr lang="en-US" dirty="0"/>
          </a:p>
          <a:p>
            <a:r>
              <a:rPr lang="en-US" dirty="0"/>
              <a:t>We wanted to fund operating cost increases and selective strategic initiatives—with a special focus on access and affordability, in accordance with a new strategic plan. We also wanted to maintain a competitive position to attract and retain the best talent, who provide the foundation for the high quality of our academic programs.</a:t>
            </a:r>
          </a:p>
        </p:txBody>
      </p:sp>
      <p:sp>
        <p:nvSpPr>
          <p:cNvPr id="4" name="Slide Number Placeholder 3"/>
          <p:cNvSpPr>
            <a:spLocks noGrp="1"/>
          </p:cNvSpPr>
          <p:nvPr>
            <p:ph type="sldNum" sz="quarter" idx="10"/>
          </p:nvPr>
        </p:nvSpPr>
        <p:spPr/>
        <p:txBody>
          <a:bodyPr/>
          <a:lstStyle/>
          <a:p>
            <a:fld id="{72AE732A-A94D-7948-AC8A-EA6E2776516F}" type="slidenum">
              <a:rPr lang="en-US">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119323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uncertainty regarding the state appropriation, several priorities guided the development of our 2015-2016 budget. We wanted to keep tuition increases low or flat. We also wanted to stimulate the Pennsylvania economy and student career success, building on the momentum of Invent Penn State and Penn State’s $30 million start-up investment. We identified potential expense reductions and moderate spending priorities—especially important given the anticipated increases in the costs of employee benefits, including health insurance. </a:t>
            </a:r>
          </a:p>
          <a:p>
            <a:endParaRPr lang="en-US" dirty="0"/>
          </a:p>
          <a:p>
            <a:r>
              <a:rPr lang="en-US" dirty="0"/>
              <a:t>We wanted to fund operating cost increases and selective strategic initiatives—with a special focus on access and affordability, in accordance with a new strategic plan. We also wanted to maintain a competitive position to attract and retain the best talent, who provide the foundation for the high quality of our academic programs.</a:t>
            </a:r>
          </a:p>
        </p:txBody>
      </p:sp>
      <p:sp>
        <p:nvSpPr>
          <p:cNvPr id="4" name="Slide Number Placeholder 3"/>
          <p:cNvSpPr>
            <a:spLocks noGrp="1"/>
          </p:cNvSpPr>
          <p:nvPr>
            <p:ph type="sldNum" sz="quarter" idx="10"/>
          </p:nvPr>
        </p:nvSpPr>
        <p:spPr/>
        <p:txBody>
          <a:bodyPr/>
          <a:lstStyle/>
          <a:p>
            <a:fld id="{72AE732A-A94D-7948-AC8A-EA6E2776516F}" type="slidenum">
              <a:rPr lang="en-US">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035948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uncertainty regarding the state appropriation, several priorities guided the development of our 2015-2016 budget. We wanted to keep tuition increases low or flat. We also wanted to stimulate the Pennsylvania economy and student career success, building on the momentum of Invent Penn State and Penn State’s $30 million start-up investment. We identified potential expense reductions and moderate spending priorities—especially important given the anticipated increases in the costs of employee benefits, including health insurance. </a:t>
            </a:r>
          </a:p>
          <a:p>
            <a:endParaRPr lang="en-US" dirty="0"/>
          </a:p>
          <a:p>
            <a:r>
              <a:rPr lang="en-US" dirty="0"/>
              <a:t>We wanted to fund operating cost increases and selective strategic initiatives—with a special focus on access and affordability, in accordance with a new strategic plan. We also wanted to maintain a competitive position to attract and retain the best talent, who provide the foundation for the high quality of our academic programs.</a:t>
            </a:r>
          </a:p>
        </p:txBody>
      </p:sp>
      <p:sp>
        <p:nvSpPr>
          <p:cNvPr id="4" name="Slide Number Placeholder 3"/>
          <p:cNvSpPr>
            <a:spLocks noGrp="1"/>
          </p:cNvSpPr>
          <p:nvPr>
            <p:ph type="sldNum" sz="quarter" idx="10"/>
          </p:nvPr>
        </p:nvSpPr>
        <p:spPr/>
        <p:txBody>
          <a:bodyPr/>
          <a:lstStyle/>
          <a:p>
            <a:fld id="{72AE732A-A94D-7948-AC8A-EA6E2776516F}" type="slidenum">
              <a:rPr lang="en-US">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838201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uncertainty regarding the state appropriation, several priorities guided the development of our 2015-2016 budget. We wanted to keep tuition increases low or flat. We also wanted to stimulate the Pennsylvania economy and student career success, building on the momentum of Invent Penn State and Penn State’s $30 million start-up investment. We identified potential expense reductions and moderate spending priorities—especially important given the anticipated increases in the costs of employee benefits, including health insurance. </a:t>
            </a:r>
          </a:p>
          <a:p>
            <a:endParaRPr lang="en-US" dirty="0"/>
          </a:p>
          <a:p>
            <a:r>
              <a:rPr lang="en-US" dirty="0"/>
              <a:t>We wanted to fund operating cost increases and selective strategic initiatives—with a special focus on access and affordability, in accordance with a new strategic plan. We also wanted to maintain a competitive position to attract and retain the best talent, who provide the foundation for the high quality of our academic programs.</a:t>
            </a:r>
          </a:p>
        </p:txBody>
      </p:sp>
      <p:sp>
        <p:nvSpPr>
          <p:cNvPr id="4" name="Slide Number Placeholder 3"/>
          <p:cNvSpPr>
            <a:spLocks noGrp="1"/>
          </p:cNvSpPr>
          <p:nvPr>
            <p:ph type="sldNum" sz="quarter" idx="10"/>
          </p:nvPr>
        </p:nvSpPr>
        <p:spPr/>
        <p:txBody>
          <a:bodyPr/>
          <a:lstStyle/>
          <a:p>
            <a:fld id="{72AE732A-A94D-7948-AC8A-EA6E2776516F}" type="slidenum">
              <a:rPr lang="en-US">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717131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uncertainty regarding the state appropriation, several priorities guided the development of our 2015-2016 budget. We wanted to keep tuition increases low or flat. We also wanted to stimulate the Pennsylvania economy and student career success, building on the momentum of Invent Penn State and Penn State’s $30 million start-up investment. We identified potential expense reductions and moderate spending priorities—especially important given the anticipated increases in the costs of employee benefits, including health insurance. </a:t>
            </a:r>
          </a:p>
          <a:p>
            <a:endParaRPr lang="en-US" dirty="0"/>
          </a:p>
          <a:p>
            <a:r>
              <a:rPr lang="en-US" dirty="0"/>
              <a:t>We wanted to fund operating cost increases and selective strategic initiatives—with a special focus on access and affordability, in accordance with a new strategic plan. We also wanted to maintain a competitive position to attract and retain the best talent, who provide the foundation for the high quality of our academic programs.</a:t>
            </a:r>
          </a:p>
        </p:txBody>
      </p:sp>
      <p:sp>
        <p:nvSpPr>
          <p:cNvPr id="4" name="Slide Number Placeholder 3"/>
          <p:cNvSpPr>
            <a:spLocks noGrp="1"/>
          </p:cNvSpPr>
          <p:nvPr>
            <p:ph type="sldNum" sz="quarter" idx="10"/>
          </p:nvPr>
        </p:nvSpPr>
        <p:spPr/>
        <p:txBody>
          <a:bodyPr/>
          <a:lstStyle/>
          <a:p>
            <a:fld id="{72AE732A-A94D-7948-AC8A-EA6E2776516F}" type="slidenum">
              <a:rPr lang="en-US">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427507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uncertainty regarding the state appropriation, several priorities guided the development of our 2015-2016 budget. We wanted to keep tuition increases low or flat. We also wanted to stimulate the Pennsylvania economy and student career success, building on the momentum of Invent Penn State and Penn State’s $30 million start-up investment. We identified potential expense reductions and moderate spending priorities—especially important given the anticipated increases in the costs of employee benefits, including health insurance. </a:t>
            </a:r>
          </a:p>
          <a:p>
            <a:endParaRPr lang="en-US" dirty="0"/>
          </a:p>
          <a:p>
            <a:r>
              <a:rPr lang="en-US" dirty="0"/>
              <a:t>We wanted to fund operating cost increases and selective strategic initiatives—with a special focus on access and affordability, in accordance with a new strategic plan. We also wanted to maintain a competitive position to attract and retain the best talent, who provide the foundation for the high quality of our academic programs.</a:t>
            </a:r>
          </a:p>
        </p:txBody>
      </p:sp>
      <p:sp>
        <p:nvSpPr>
          <p:cNvPr id="4" name="Slide Number Placeholder 3"/>
          <p:cNvSpPr>
            <a:spLocks noGrp="1"/>
          </p:cNvSpPr>
          <p:nvPr>
            <p:ph type="sldNum" sz="quarter" idx="10"/>
          </p:nvPr>
        </p:nvSpPr>
        <p:spPr/>
        <p:txBody>
          <a:bodyPr/>
          <a:lstStyle/>
          <a:p>
            <a:fld id="{72AE732A-A94D-7948-AC8A-EA6E2776516F}" type="slidenum">
              <a:rPr lang="en-US">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863767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uncertainty regarding the state appropriation, several priorities guided the development of our 2015-2016 budget. We wanted to keep tuition increases low or flat. We also wanted to stimulate the Pennsylvania economy and student career success, building on the momentum of Invent Penn State and Penn State’s $30 million start-up investment. We identified potential expense reductions and moderate spending priorities—especially important given the anticipated increases in the costs of employee benefits, including health insurance. </a:t>
            </a:r>
          </a:p>
          <a:p>
            <a:endParaRPr lang="en-US" dirty="0"/>
          </a:p>
          <a:p>
            <a:r>
              <a:rPr lang="en-US" dirty="0"/>
              <a:t>We wanted to fund operating cost increases and selective strategic initiatives—with a special focus on access and affordability, in accordance with a new strategic plan. We also wanted to maintain a competitive position to attract and retain the best talent, who provide the foundation for the high quality of our academic programs.</a:t>
            </a:r>
          </a:p>
        </p:txBody>
      </p:sp>
      <p:sp>
        <p:nvSpPr>
          <p:cNvPr id="4" name="Slide Number Placeholder 3"/>
          <p:cNvSpPr>
            <a:spLocks noGrp="1"/>
          </p:cNvSpPr>
          <p:nvPr>
            <p:ph type="sldNum" sz="quarter" idx="10"/>
          </p:nvPr>
        </p:nvSpPr>
        <p:spPr/>
        <p:txBody>
          <a:bodyPr/>
          <a:lstStyle/>
          <a:p>
            <a:fld id="{72AE732A-A94D-7948-AC8A-EA6E2776516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522378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uncertainty regarding the state appropriation, several priorities guided the development of our 2015-2016 budget. We wanted to keep tuition increases low or flat. We also wanted to stimulate the Pennsylvania economy and student career success, building on the momentum of Invent Penn State and Penn State’s $30 million start-up investment. We identified potential expense reductions and moderate spending priorities—especially important given the anticipated increases in the costs of employee benefits, including health insurance. </a:t>
            </a:r>
          </a:p>
          <a:p>
            <a:endParaRPr lang="en-US" dirty="0"/>
          </a:p>
          <a:p>
            <a:r>
              <a:rPr lang="en-US" dirty="0"/>
              <a:t>We wanted to fund operating cost increases and selective strategic initiatives—with a special focus on access and affordability, in accordance with a new strategic plan. We also wanted to maintain a competitive position to attract and retain the best talent, who provide the foundation for the high quality of our academic programs.</a:t>
            </a:r>
          </a:p>
        </p:txBody>
      </p:sp>
      <p:sp>
        <p:nvSpPr>
          <p:cNvPr id="4" name="Slide Number Placeholder 3"/>
          <p:cNvSpPr>
            <a:spLocks noGrp="1"/>
          </p:cNvSpPr>
          <p:nvPr>
            <p:ph type="sldNum" sz="quarter" idx="10"/>
          </p:nvPr>
        </p:nvSpPr>
        <p:spPr/>
        <p:txBody>
          <a:bodyPr/>
          <a:lstStyle/>
          <a:p>
            <a:fld id="{72AE732A-A94D-7948-AC8A-EA6E2776516F}" type="slidenum">
              <a:rPr lang="en-US">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389936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uncertainty regarding the state appropriation, several priorities guided the development of our 2015-2016 budget. We wanted to keep tuition increases low or flat. We also wanted to stimulate the Pennsylvania economy and student career success, building on the momentum of Invent Penn State and Penn State’s $30 million start-up investment. We identified potential expense reductions and moderate spending priorities—especially important given the anticipated increases in the costs of employee benefits, including health insurance. </a:t>
            </a:r>
          </a:p>
          <a:p>
            <a:endParaRPr lang="en-US" dirty="0"/>
          </a:p>
          <a:p>
            <a:r>
              <a:rPr lang="en-US" dirty="0"/>
              <a:t>We wanted to fund operating cost increases and selective strategic initiatives—with a special focus on access and affordability, in accordance with a new strategic plan. We also wanted to maintain a competitive position to attract and retain the best talent, who provide the foundation for the high quality of our academic programs.</a:t>
            </a:r>
          </a:p>
        </p:txBody>
      </p:sp>
      <p:sp>
        <p:nvSpPr>
          <p:cNvPr id="4" name="Slide Number Placeholder 3"/>
          <p:cNvSpPr>
            <a:spLocks noGrp="1"/>
          </p:cNvSpPr>
          <p:nvPr>
            <p:ph type="sldNum" sz="quarter" idx="10"/>
          </p:nvPr>
        </p:nvSpPr>
        <p:spPr/>
        <p:txBody>
          <a:bodyPr/>
          <a:lstStyle/>
          <a:p>
            <a:fld id="{72AE732A-A94D-7948-AC8A-EA6E2776516F}" type="slidenum">
              <a:rPr lang="en-US">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220491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uncertainty regarding the state appropriation, several priorities guided the development of our 2015-2016 budget. We wanted to keep tuition increases low or flat. We also wanted to stimulate the Pennsylvania economy and student career success, building on the momentum of Invent Penn State and Penn State’s $30 million start-up investment. We identified potential expense reductions and moderate spending priorities—especially important given the anticipated increases in the costs of employee benefits, including health insurance. </a:t>
            </a:r>
          </a:p>
          <a:p>
            <a:endParaRPr lang="en-US" dirty="0"/>
          </a:p>
          <a:p>
            <a:r>
              <a:rPr lang="en-US" dirty="0"/>
              <a:t>We wanted to fund operating cost increases and selective strategic initiatives—with a special focus on access and affordability, in accordance with a new strategic plan. We also wanted to maintain a competitive position to attract and retain the best talent, who provide the foundation for the high quality of our academic programs.</a:t>
            </a:r>
          </a:p>
        </p:txBody>
      </p:sp>
      <p:sp>
        <p:nvSpPr>
          <p:cNvPr id="4" name="Slide Number Placeholder 3"/>
          <p:cNvSpPr>
            <a:spLocks noGrp="1"/>
          </p:cNvSpPr>
          <p:nvPr>
            <p:ph type="sldNum" sz="quarter" idx="10"/>
          </p:nvPr>
        </p:nvSpPr>
        <p:spPr/>
        <p:txBody>
          <a:bodyPr/>
          <a:lstStyle/>
          <a:p>
            <a:fld id="{72AE732A-A94D-7948-AC8A-EA6E2776516F}" type="slidenum">
              <a:rPr lang="en-US">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553995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uncertainty regarding the state appropriation, several priorities guided the development of our 2015-2016 budget. We wanted to keep tuition increases low or flat. We also wanted to stimulate the Pennsylvania economy and student career success, building on the momentum of Invent Penn State and Penn State’s $30 million start-up investment. We identified potential expense reductions and moderate spending priorities—especially important given the anticipated increases in the costs of employee benefits, including health insurance. </a:t>
            </a:r>
          </a:p>
          <a:p>
            <a:endParaRPr lang="en-US" dirty="0"/>
          </a:p>
          <a:p>
            <a:r>
              <a:rPr lang="en-US" dirty="0"/>
              <a:t>We wanted to fund operating cost increases and selective strategic initiatives—with a special focus on access and affordability, in accordance with a new strategic plan. We also wanted to maintain a competitive position to attract and retain the best talent, who provide the foundation for the high quality of our academic programs.</a:t>
            </a:r>
          </a:p>
        </p:txBody>
      </p:sp>
      <p:sp>
        <p:nvSpPr>
          <p:cNvPr id="4" name="Slide Number Placeholder 3"/>
          <p:cNvSpPr>
            <a:spLocks noGrp="1"/>
          </p:cNvSpPr>
          <p:nvPr>
            <p:ph type="sldNum" sz="quarter" idx="10"/>
          </p:nvPr>
        </p:nvSpPr>
        <p:spPr/>
        <p:txBody>
          <a:bodyPr/>
          <a:lstStyle/>
          <a:p>
            <a:fld id="{72AE732A-A94D-7948-AC8A-EA6E2776516F}" type="slidenum">
              <a:rPr lang="en-US">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087089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uncertainty regarding the state appropriation, several priorities guided the development of our 2015-2016 budget. We wanted to keep tuition increases low or flat. We also wanted to stimulate the Pennsylvania economy and student career success, building on the momentum of Invent Penn State and Penn State’s $30 million start-up investment. We identified potential expense reductions and moderate spending priorities—especially important given the anticipated increases in the costs of employee benefits, including health insurance. </a:t>
            </a:r>
          </a:p>
          <a:p>
            <a:endParaRPr lang="en-US" dirty="0"/>
          </a:p>
          <a:p>
            <a:r>
              <a:rPr lang="en-US" dirty="0"/>
              <a:t>We wanted to fund operating cost increases and selective strategic initiatives—with a special focus on access and affordability, in accordance with a new strategic plan. We also wanted to maintain a competitive position to attract and retain the best talent, who provide the foundation for the high quality of our academic programs.</a:t>
            </a:r>
          </a:p>
        </p:txBody>
      </p:sp>
      <p:sp>
        <p:nvSpPr>
          <p:cNvPr id="4" name="Slide Number Placeholder 3"/>
          <p:cNvSpPr>
            <a:spLocks noGrp="1"/>
          </p:cNvSpPr>
          <p:nvPr>
            <p:ph type="sldNum" sz="quarter" idx="10"/>
          </p:nvPr>
        </p:nvSpPr>
        <p:spPr/>
        <p:txBody>
          <a:bodyPr/>
          <a:lstStyle/>
          <a:p>
            <a:fld id="{72AE732A-A94D-7948-AC8A-EA6E2776516F}" type="slidenum">
              <a:rPr lang="en-US">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061449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uncertainty regarding the state appropriation, several priorities guided the development of our 2015-2016 budget. We wanted to keep tuition increases low or flat. We also wanted to stimulate the Pennsylvania economy and student career success, building on the momentum of Invent Penn State and Penn State’s $30 million start-up investment. We identified potential expense reductions and moderate spending priorities—especially important given the anticipated increases in the costs of employee benefits, including health insurance. </a:t>
            </a:r>
          </a:p>
          <a:p>
            <a:endParaRPr lang="en-US" dirty="0"/>
          </a:p>
          <a:p>
            <a:r>
              <a:rPr lang="en-US" dirty="0"/>
              <a:t>We wanted to fund operating cost increases and selective strategic initiatives—with a special focus on access and affordability, in accordance with a new strategic plan. We also wanted to maintain a competitive position to attract and retain the best talent, who provide the foundation for the high quality of our academic programs.</a:t>
            </a:r>
          </a:p>
        </p:txBody>
      </p:sp>
      <p:sp>
        <p:nvSpPr>
          <p:cNvPr id="4" name="Slide Number Placeholder 3"/>
          <p:cNvSpPr>
            <a:spLocks noGrp="1"/>
          </p:cNvSpPr>
          <p:nvPr>
            <p:ph type="sldNum" sz="quarter" idx="10"/>
          </p:nvPr>
        </p:nvSpPr>
        <p:spPr/>
        <p:txBody>
          <a:bodyPr/>
          <a:lstStyle/>
          <a:p>
            <a:fld id="{72AE732A-A94D-7948-AC8A-EA6E2776516F}" type="slidenum">
              <a:rPr lang="en-US">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005920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uncertainty regarding the state appropriation, several priorities guided the development of our 2015-2016 budget. We wanted to keep tuition increases low or flat. We also wanted to stimulate the Pennsylvania economy and student career success, building on the momentum of Invent Penn State and Penn State’s $30 million start-up investment. We identified potential expense reductions and moderate spending priorities—especially important given the anticipated increases in the costs of employee benefits, including health insurance. </a:t>
            </a:r>
          </a:p>
          <a:p>
            <a:endParaRPr lang="en-US" dirty="0"/>
          </a:p>
          <a:p>
            <a:r>
              <a:rPr lang="en-US" dirty="0"/>
              <a:t>We wanted to fund operating cost increases and selective strategic initiatives—with a special focus on access and affordability, in accordance with a new strategic plan. We also wanted to maintain a competitive position to attract and retain the best talent, who provide the foundation for the high quality of our academic programs.</a:t>
            </a:r>
          </a:p>
        </p:txBody>
      </p:sp>
      <p:sp>
        <p:nvSpPr>
          <p:cNvPr id="4" name="Slide Number Placeholder 3"/>
          <p:cNvSpPr>
            <a:spLocks noGrp="1"/>
          </p:cNvSpPr>
          <p:nvPr>
            <p:ph type="sldNum" sz="quarter" idx="10"/>
          </p:nvPr>
        </p:nvSpPr>
        <p:spPr/>
        <p:txBody>
          <a:bodyPr/>
          <a:lstStyle/>
          <a:p>
            <a:fld id="{72AE732A-A94D-7948-AC8A-EA6E2776516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225650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uncertainty regarding the state appropriation, several priorities guided the development of our 2015-2016 budget. We wanted to keep tuition increases low or flat. We also wanted to stimulate the Pennsylvania economy and student career success, building on the momentum of Invent Penn State and Penn State’s $30 million start-up investment. We identified potential expense reductions and moderate spending priorities—especially important given the anticipated increases in the costs of employee benefits, including health insurance. </a:t>
            </a:r>
          </a:p>
          <a:p>
            <a:endParaRPr lang="en-US" dirty="0"/>
          </a:p>
          <a:p>
            <a:r>
              <a:rPr lang="en-US" dirty="0"/>
              <a:t>We wanted to fund operating cost increases and selective strategic initiatives—with a special focus on access and affordability, in accordance with a new strategic plan. We also wanted to maintain a competitive position to attract and retain the best talent, who provide the foundation for the high quality of our academic programs.</a:t>
            </a:r>
          </a:p>
        </p:txBody>
      </p:sp>
      <p:sp>
        <p:nvSpPr>
          <p:cNvPr id="4" name="Slide Number Placeholder 3"/>
          <p:cNvSpPr>
            <a:spLocks noGrp="1"/>
          </p:cNvSpPr>
          <p:nvPr>
            <p:ph type="sldNum" sz="quarter" idx="10"/>
          </p:nvPr>
        </p:nvSpPr>
        <p:spPr/>
        <p:txBody>
          <a:bodyPr/>
          <a:lstStyle/>
          <a:p>
            <a:fld id="{72AE732A-A94D-7948-AC8A-EA6E2776516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728888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uncertainty regarding the state appropriation, several priorities guided the development of our 2015-2016 budget. We wanted to keep tuition increases low or flat. We also wanted to stimulate the Pennsylvania economy and student career success, building on the momentum of Invent Penn State and Penn State’s $30 million start-up investment. We identified potential expense reductions and moderate spending priorities—especially important given the anticipated increases in the costs of employee benefits, including health insurance. </a:t>
            </a:r>
          </a:p>
          <a:p>
            <a:endParaRPr lang="en-US" dirty="0"/>
          </a:p>
          <a:p>
            <a:r>
              <a:rPr lang="en-US" dirty="0"/>
              <a:t>We wanted to fund operating cost increases and selective strategic initiatives—with a special focus on access and affordability, in accordance with a new strategic plan. We also wanted to maintain a competitive position to attract and retain the best talent, who provide the foundation for the high quality of our academic programs.</a:t>
            </a:r>
          </a:p>
        </p:txBody>
      </p:sp>
      <p:sp>
        <p:nvSpPr>
          <p:cNvPr id="4" name="Slide Number Placeholder 3"/>
          <p:cNvSpPr>
            <a:spLocks noGrp="1"/>
          </p:cNvSpPr>
          <p:nvPr>
            <p:ph type="sldNum" sz="quarter" idx="10"/>
          </p:nvPr>
        </p:nvSpPr>
        <p:spPr/>
        <p:txBody>
          <a:bodyPr/>
          <a:lstStyle/>
          <a:p>
            <a:fld id="{72AE732A-A94D-7948-AC8A-EA6E2776516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885881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uncertainty regarding the state appropriation, several priorities guided the development of our 2015-2016 budget. We wanted to keep tuition increases low or flat. We also wanted to stimulate the Pennsylvania economy and student career success, building on the momentum of Invent Penn State and Penn State’s $30 million start-up investment. We identified potential expense reductions and moderate spending priorities—especially important given the anticipated increases in the costs of employee benefits, including health insurance. </a:t>
            </a:r>
          </a:p>
          <a:p>
            <a:endParaRPr lang="en-US" dirty="0"/>
          </a:p>
          <a:p>
            <a:r>
              <a:rPr lang="en-US" dirty="0"/>
              <a:t>We wanted to fund operating cost increases and selective strategic initiatives—with a special focus on access and affordability, in accordance with a new strategic plan. We also wanted to maintain a competitive position to attract and retain the best talent, who provide the foundation for the high quality of our academic programs.</a:t>
            </a:r>
          </a:p>
        </p:txBody>
      </p:sp>
      <p:sp>
        <p:nvSpPr>
          <p:cNvPr id="4" name="Slide Number Placeholder 3"/>
          <p:cNvSpPr>
            <a:spLocks noGrp="1"/>
          </p:cNvSpPr>
          <p:nvPr>
            <p:ph type="sldNum" sz="quarter" idx="10"/>
          </p:nvPr>
        </p:nvSpPr>
        <p:spPr/>
        <p:txBody>
          <a:bodyPr/>
          <a:lstStyle/>
          <a:p>
            <a:fld id="{72AE732A-A94D-7948-AC8A-EA6E2776516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737310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uncertainty regarding the state appropriation, several priorities guided the development of our 2015-2016 budget. We wanted to keep tuition increases low or flat. We also wanted to stimulate the Pennsylvania economy and student career success, building on the momentum of Invent Penn State and Penn State’s $30 million start-up investment. We identified potential expense reductions and moderate spending priorities—especially important given the anticipated increases in the costs of employee benefits, including health insurance. </a:t>
            </a:r>
          </a:p>
          <a:p>
            <a:endParaRPr lang="en-US" dirty="0"/>
          </a:p>
          <a:p>
            <a:r>
              <a:rPr lang="en-US" dirty="0"/>
              <a:t>We wanted to fund operating cost increases and selective strategic initiatives—with a special focus on access and affordability, in accordance with a new strategic plan. We also wanted to maintain a competitive position to attract and retain the best talent, who provide the foundation for the high quality of our academic programs.</a:t>
            </a:r>
          </a:p>
        </p:txBody>
      </p:sp>
      <p:sp>
        <p:nvSpPr>
          <p:cNvPr id="4" name="Slide Number Placeholder 3"/>
          <p:cNvSpPr>
            <a:spLocks noGrp="1"/>
          </p:cNvSpPr>
          <p:nvPr>
            <p:ph type="sldNum" sz="quarter" idx="10"/>
          </p:nvPr>
        </p:nvSpPr>
        <p:spPr/>
        <p:txBody>
          <a:bodyPr/>
          <a:lstStyle/>
          <a:p>
            <a:fld id="{72AE732A-A94D-7948-AC8A-EA6E2776516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700551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uncertainty regarding the state appropriation, several priorities guided the development of our 2015-2016 budget. We wanted to keep tuition increases low or flat. We also wanted to stimulate the Pennsylvania economy and student career success, building on the momentum of Invent Penn State and Penn State’s $30 million start-up investment. We identified potential expense reductions and moderate spending priorities—especially important given the anticipated increases in the costs of employee benefits, including health insurance. </a:t>
            </a:r>
          </a:p>
          <a:p>
            <a:endParaRPr lang="en-US" dirty="0"/>
          </a:p>
          <a:p>
            <a:r>
              <a:rPr lang="en-US" dirty="0"/>
              <a:t>We wanted to fund operating cost increases and selective strategic initiatives—with a special focus on access and affordability, in accordance with a new strategic plan. We also wanted to maintain a competitive position to attract and retain the best talent, who provide the foundation for the high quality of our academic programs.</a:t>
            </a:r>
          </a:p>
        </p:txBody>
      </p:sp>
      <p:sp>
        <p:nvSpPr>
          <p:cNvPr id="4" name="Slide Number Placeholder 3"/>
          <p:cNvSpPr>
            <a:spLocks noGrp="1"/>
          </p:cNvSpPr>
          <p:nvPr>
            <p:ph type="sldNum" sz="quarter" idx="10"/>
          </p:nvPr>
        </p:nvSpPr>
        <p:spPr/>
        <p:txBody>
          <a:bodyPr/>
          <a:lstStyle/>
          <a:p>
            <a:fld id="{72AE732A-A94D-7948-AC8A-EA6E2776516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137312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 uncertainty regarding the state appropriation, several priorities guided the development of our 2015-2016 budget. We wanted to keep tuition increases low or flat. We also wanted to stimulate the Pennsylvania economy and student career success, building on the momentum of Invent Penn State and Penn State’s $30 million start-up investment. We identified potential expense reductions and moderate spending priorities—especially important given the anticipated increases in the costs of employee benefits, including health insurance. </a:t>
            </a:r>
          </a:p>
          <a:p>
            <a:endParaRPr lang="en-US" dirty="0"/>
          </a:p>
          <a:p>
            <a:r>
              <a:rPr lang="en-US" dirty="0"/>
              <a:t>We wanted to fund operating cost increases and selective strategic initiatives—with a special focus on access and affordability, in accordance with a new strategic plan. We also wanted to maintain a competitive position to attract and retain the best talent, who provide the foundation for the high quality of our academic programs.</a:t>
            </a:r>
          </a:p>
        </p:txBody>
      </p:sp>
      <p:sp>
        <p:nvSpPr>
          <p:cNvPr id="4" name="Slide Number Placeholder 3"/>
          <p:cNvSpPr>
            <a:spLocks noGrp="1"/>
          </p:cNvSpPr>
          <p:nvPr>
            <p:ph type="sldNum" sz="quarter" idx="10"/>
          </p:nvPr>
        </p:nvSpPr>
        <p:spPr/>
        <p:txBody>
          <a:bodyPr/>
          <a:lstStyle/>
          <a:p>
            <a:fld id="{72AE732A-A94D-7948-AC8A-EA6E2776516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2488321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33150"/>
            <a:ext cx="8534400" cy="1470025"/>
          </a:xfrm>
        </p:spPr>
        <p:txBody>
          <a:bodyPr/>
          <a:lstStyle>
            <a:lvl1pPr algn="l">
              <a:lnSpc>
                <a:spcPct val="90000"/>
              </a:lnSpc>
              <a:defRPr b="1" i="0">
                <a:solidFill>
                  <a:schemeClr val="accent1"/>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1828800" y="2732731"/>
            <a:ext cx="8534400" cy="644956"/>
          </a:xfrm>
        </p:spPr>
        <p:txBody>
          <a:bodyPr>
            <a:normAutofit/>
          </a:bodyPr>
          <a:lstStyle>
            <a:lvl1pPr marL="0" indent="0" algn="l">
              <a:buNone/>
              <a:defRPr sz="29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7" name="Rectangle 6"/>
          <p:cNvSpPr/>
          <p:nvPr/>
        </p:nvSpPr>
        <p:spPr>
          <a:xfrm>
            <a:off x="0" y="5104201"/>
            <a:ext cx="12192000" cy="1753800"/>
          </a:xfrm>
          <a:prstGeom prst="rect">
            <a:avLst/>
          </a:prstGeom>
          <a:solidFill>
            <a:schemeClr val="tx1">
              <a:lumMod val="95000"/>
              <a:lumOff val="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black"/>
              </a:solidFill>
            </a:endParaRPr>
          </a:p>
        </p:txBody>
      </p:sp>
      <p:pic>
        <p:nvPicPr>
          <p:cNvPr id="11" name="Picture 10" descr="PSUrev_sht285.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63377" y="3300719"/>
            <a:ext cx="2526772" cy="1456383"/>
          </a:xfrm>
          <a:prstGeom prst="rect">
            <a:avLst/>
          </a:prstGeom>
        </p:spPr>
      </p:pic>
      <p:sp>
        <p:nvSpPr>
          <p:cNvPr id="12" name="Text Placeholder 6"/>
          <p:cNvSpPr>
            <a:spLocks noGrp="1"/>
          </p:cNvSpPr>
          <p:nvPr>
            <p:ph type="body" sz="quarter" idx="11"/>
          </p:nvPr>
        </p:nvSpPr>
        <p:spPr>
          <a:xfrm>
            <a:off x="1828800" y="5263112"/>
            <a:ext cx="8373533" cy="530225"/>
          </a:xfrm>
        </p:spPr>
        <p:txBody>
          <a:bodyPr>
            <a:normAutofit/>
          </a:bodyPr>
          <a:lstStyle>
            <a:lvl1pPr marL="0" indent="0">
              <a:buNone/>
              <a:defRPr sz="2400" cap="all">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40483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6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2374573" y="6304864"/>
            <a:ext cx="8086464" cy="365125"/>
          </a:xfrm>
          <a:prstGeom prst="rect">
            <a:avLst/>
          </a:prstGeom>
        </p:spPr>
        <p:txBody>
          <a:bodyPr vert="horz" lIns="91440" tIns="45720" rIns="91440" bIns="45720" rtlCol="0" anchor="ctr"/>
          <a:lstStyle>
            <a:lvl1pPr algn="l">
              <a:defRPr sz="1867" cap="all">
                <a:solidFill>
                  <a:schemeClr val="tx1">
                    <a:tint val="75000"/>
                  </a:schemeClr>
                </a:solidFill>
              </a:defRPr>
            </a:lvl1pPr>
          </a:lstStyle>
          <a:p>
            <a:pPr defTabSz="609585"/>
            <a:r>
              <a:rPr lang="en-US">
                <a:solidFill>
                  <a:prstClr val="black">
                    <a:tint val="75000"/>
                  </a:prstClr>
                </a:solidFill>
              </a:rPr>
              <a:t>Department of University Marketing</a:t>
            </a:r>
            <a:endParaRPr lang="en-US" dirty="0">
              <a:solidFill>
                <a:prstClr val="black">
                  <a:tint val="75000"/>
                </a:prstClr>
              </a:solidFill>
            </a:endParaRPr>
          </a:p>
        </p:txBody>
      </p:sp>
    </p:spTree>
    <p:extLst>
      <p:ext uri="{BB962C8B-B14F-4D97-AF65-F5344CB8AC3E}">
        <p14:creationId xmlns:p14="http://schemas.microsoft.com/office/powerpoint/2010/main" val="2586304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652029"/>
          </a:xfrm>
        </p:spPr>
        <p:txBody>
          <a:bodyPr vert="eaVert">
            <a:normAutofit/>
          </a:bodyPr>
          <a:lstStyle>
            <a:lvl1pPr>
              <a:defRPr sz="56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a:xfrm>
            <a:off x="609600" y="274640"/>
            <a:ext cx="8026400" cy="5652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2374573" y="6304864"/>
            <a:ext cx="8635856" cy="365125"/>
          </a:xfrm>
          <a:prstGeom prst="rect">
            <a:avLst/>
          </a:prstGeom>
        </p:spPr>
        <p:txBody>
          <a:bodyPr vert="horz" lIns="91440" tIns="45720" rIns="91440" bIns="45720" rtlCol="0" anchor="ctr"/>
          <a:lstStyle>
            <a:lvl1pPr algn="l">
              <a:defRPr sz="1867" cap="all">
                <a:solidFill>
                  <a:schemeClr val="tx1">
                    <a:tint val="75000"/>
                  </a:schemeClr>
                </a:solidFill>
              </a:defRPr>
            </a:lvl1pPr>
          </a:lstStyle>
          <a:p>
            <a:pPr defTabSz="609585"/>
            <a:r>
              <a:rPr lang="en-US">
                <a:solidFill>
                  <a:prstClr val="black">
                    <a:tint val="75000"/>
                  </a:prstClr>
                </a:solidFill>
              </a:rPr>
              <a:t>Department of University Marketing</a:t>
            </a:r>
            <a:endParaRPr lang="en-US" dirty="0">
              <a:solidFill>
                <a:prstClr val="black">
                  <a:tint val="75000"/>
                </a:prstClr>
              </a:solidFill>
            </a:endParaRPr>
          </a:p>
        </p:txBody>
      </p:sp>
    </p:spTree>
    <p:extLst>
      <p:ext uri="{BB962C8B-B14F-4D97-AF65-F5344CB8AC3E}">
        <p14:creationId xmlns:p14="http://schemas.microsoft.com/office/powerpoint/2010/main" val="1402785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33150"/>
            <a:ext cx="8534400" cy="1470025"/>
          </a:xfrm>
        </p:spPr>
        <p:txBody>
          <a:bodyPr/>
          <a:lstStyle>
            <a:lvl1pPr algn="l">
              <a:lnSpc>
                <a:spcPct val="90000"/>
              </a:lnSpc>
              <a:defRPr b="1" i="0">
                <a:solidFill>
                  <a:schemeClr val="accent1"/>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1828800" y="2732731"/>
            <a:ext cx="8534400" cy="644956"/>
          </a:xfrm>
        </p:spPr>
        <p:txBody>
          <a:bodyPr>
            <a:normAutofit/>
          </a:bodyPr>
          <a:lstStyle>
            <a:lvl1pPr marL="0" indent="0" algn="l">
              <a:buNone/>
              <a:defRPr sz="2933">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7" name="Rectangle 6"/>
          <p:cNvSpPr/>
          <p:nvPr/>
        </p:nvSpPr>
        <p:spPr>
          <a:xfrm>
            <a:off x="0" y="5104201"/>
            <a:ext cx="12192000" cy="1753800"/>
          </a:xfrm>
          <a:prstGeom prst="rect">
            <a:avLst/>
          </a:prstGeom>
          <a:solidFill>
            <a:schemeClr val="tx1">
              <a:lumMod val="95000"/>
              <a:lumOff val="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black"/>
              </a:solidFill>
            </a:endParaRPr>
          </a:p>
        </p:txBody>
      </p:sp>
      <p:sp>
        <p:nvSpPr>
          <p:cNvPr id="12" name="Text Placeholder 6"/>
          <p:cNvSpPr>
            <a:spLocks noGrp="1"/>
          </p:cNvSpPr>
          <p:nvPr>
            <p:ph type="body" sz="quarter" idx="11"/>
          </p:nvPr>
        </p:nvSpPr>
        <p:spPr>
          <a:xfrm>
            <a:off x="1828800" y="5263112"/>
            <a:ext cx="8373533" cy="530225"/>
          </a:xfrm>
        </p:spPr>
        <p:txBody>
          <a:bodyPr>
            <a:normAutofit/>
          </a:bodyPr>
          <a:lstStyle>
            <a:lvl1pPr marL="0" indent="0">
              <a:buNone/>
              <a:defRPr sz="2400" cap="all">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799727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600" b="1" i="0">
                <a:latin typeface="Rockwell"/>
                <a:cs typeface="Rockwe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2129965" y="6304864"/>
            <a:ext cx="8665960" cy="365125"/>
          </a:xfrm>
          <a:prstGeom prst="rect">
            <a:avLst/>
          </a:prstGeom>
        </p:spPr>
        <p:txBody>
          <a:bodyPr vert="horz" lIns="91440" tIns="45720" rIns="91440" bIns="45720" rtlCol="0" anchor="ctr"/>
          <a:lstStyle>
            <a:lvl1pPr algn="l">
              <a:defRPr sz="1867" cap="all">
                <a:solidFill>
                  <a:schemeClr val="tx1">
                    <a:tint val="75000"/>
                  </a:schemeClr>
                </a:solidFill>
              </a:defRPr>
            </a:lvl1pPr>
          </a:lstStyle>
          <a:p>
            <a:r>
              <a:rPr lang="en-US" dirty="0">
                <a:solidFill>
                  <a:prstClr val="black">
                    <a:tint val="75000"/>
                  </a:prstClr>
                </a:solidFill>
              </a:rPr>
              <a:t>Department of University Marketing</a:t>
            </a:r>
          </a:p>
        </p:txBody>
      </p:sp>
    </p:spTree>
    <p:extLst>
      <p:ext uri="{BB962C8B-B14F-4D97-AF65-F5344CB8AC3E}">
        <p14:creationId xmlns:p14="http://schemas.microsoft.com/office/powerpoint/2010/main" val="148220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791145"/>
            <a:ext cx="10363200" cy="1362075"/>
          </a:xfrm>
        </p:spPr>
        <p:txBody>
          <a:bodyPr anchor="t"/>
          <a:lstStyle>
            <a:lvl1pPr algn="l">
              <a:defRPr sz="5333" b="1" cap="all">
                <a:latin typeface="Rockwell"/>
                <a:cs typeface="Rockwell"/>
              </a:defRPr>
            </a:lvl1pPr>
          </a:lstStyle>
          <a:p>
            <a:r>
              <a:rPr lang="en-US"/>
              <a:t>Click to edit Master title style</a:t>
            </a:r>
          </a:p>
        </p:txBody>
      </p:sp>
      <p:sp>
        <p:nvSpPr>
          <p:cNvPr id="3" name="Text Placeholder 2"/>
          <p:cNvSpPr>
            <a:spLocks noGrp="1"/>
          </p:cNvSpPr>
          <p:nvPr>
            <p:ph type="body" idx="1"/>
          </p:nvPr>
        </p:nvSpPr>
        <p:spPr>
          <a:xfrm>
            <a:off x="963084" y="2290957"/>
            <a:ext cx="10363200" cy="1500187"/>
          </a:xfrm>
        </p:spPr>
        <p:txBody>
          <a:bodyPr anchor="b"/>
          <a:lstStyle>
            <a:lvl1pPr marL="0" indent="0">
              <a:buNone/>
              <a:defRPr sz="2667">
                <a:solidFill>
                  <a:schemeClr val="bg2"/>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Footer Placeholder 5"/>
          <p:cNvSpPr>
            <a:spLocks noGrp="1"/>
          </p:cNvSpPr>
          <p:nvPr>
            <p:ph type="ftr" sz="quarter" idx="3"/>
          </p:nvPr>
        </p:nvSpPr>
        <p:spPr>
          <a:xfrm>
            <a:off x="2374579" y="6304864"/>
            <a:ext cx="8643383" cy="365125"/>
          </a:xfrm>
          <a:prstGeom prst="rect">
            <a:avLst/>
          </a:prstGeom>
        </p:spPr>
        <p:txBody>
          <a:bodyPr vert="horz" lIns="91440" tIns="45720" rIns="91440" bIns="45720" rtlCol="0" anchor="ctr"/>
          <a:lstStyle>
            <a:lvl1pPr algn="l">
              <a:defRPr sz="1867" cap="all">
                <a:solidFill>
                  <a:schemeClr val="tx1">
                    <a:tint val="75000"/>
                  </a:schemeClr>
                </a:solidFill>
              </a:defRPr>
            </a:lvl1pPr>
          </a:lstStyle>
          <a:p>
            <a:r>
              <a:rPr lang="en-US" dirty="0">
                <a:solidFill>
                  <a:prstClr val="black">
                    <a:tint val="75000"/>
                  </a:prstClr>
                </a:solidFill>
              </a:rPr>
              <a:t>Department of University Marketing</a:t>
            </a:r>
          </a:p>
        </p:txBody>
      </p:sp>
    </p:spTree>
    <p:extLst>
      <p:ext uri="{BB962C8B-B14F-4D97-AF65-F5344CB8AC3E}">
        <p14:creationId xmlns:p14="http://schemas.microsoft.com/office/powerpoint/2010/main" val="436705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600" b="1" i="0">
                <a:latin typeface="Rockwell"/>
                <a:cs typeface="Rockwell"/>
              </a:defRPr>
            </a:lvl1pPr>
          </a:lstStyle>
          <a:p>
            <a:r>
              <a:rPr lang="en-US"/>
              <a:t>Click to edit Master title style</a:t>
            </a:r>
          </a:p>
        </p:txBody>
      </p:sp>
      <p:sp>
        <p:nvSpPr>
          <p:cNvPr id="3" name="Content Placeholder 2"/>
          <p:cNvSpPr>
            <a:spLocks noGrp="1"/>
          </p:cNvSpPr>
          <p:nvPr>
            <p:ph sz="half" idx="1"/>
          </p:nvPr>
        </p:nvSpPr>
        <p:spPr>
          <a:xfrm>
            <a:off x="609600" y="1600204"/>
            <a:ext cx="5384800" cy="431107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31107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3"/>
          </p:nvPr>
        </p:nvSpPr>
        <p:spPr>
          <a:xfrm>
            <a:off x="2374580" y="6304864"/>
            <a:ext cx="8545545" cy="365125"/>
          </a:xfrm>
          <a:prstGeom prst="rect">
            <a:avLst/>
          </a:prstGeom>
        </p:spPr>
        <p:txBody>
          <a:bodyPr vert="horz" lIns="91440" tIns="45720" rIns="91440" bIns="45720" rtlCol="0" anchor="ctr"/>
          <a:lstStyle>
            <a:lvl1pPr algn="l">
              <a:defRPr sz="1867" cap="all">
                <a:solidFill>
                  <a:schemeClr val="tx1">
                    <a:tint val="75000"/>
                  </a:schemeClr>
                </a:solidFill>
              </a:defRPr>
            </a:lvl1pPr>
          </a:lstStyle>
          <a:p>
            <a:r>
              <a:rPr lang="en-US" dirty="0">
                <a:solidFill>
                  <a:prstClr val="black">
                    <a:tint val="75000"/>
                  </a:prstClr>
                </a:solidFill>
              </a:rPr>
              <a:t>Department of University Marketing</a:t>
            </a:r>
          </a:p>
        </p:txBody>
      </p:sp>
    </p:spTree>
    <p:extLst>
      <p:ext uri="{BB962C8B-B14F-4D97-AF65-F5344CB8AC3E}">
        <p14:creationId xmlns:p14="http://schemas.microsoft.com/office/powerpoint/2010/main" val="4015443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7"/>
            <a:ext cx="5386917" cy="3767187"/>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4" y="2174877"/>
            <a:ext cx="5389033" cy="3767187"/>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0"/>
          </p:nvPr>
        </p:nvSpPr>
        <p:spPr>
          <a:xfrm>
            <a:off x="2374574" y="6304864"/>
            <a:ext cx="8530493" cy="365125"/>
          </a:xfrm>
          <a:prstGeom prst="rect">
            <a:avLst/>
          </a:prstGeom>
        </p:spPr>
        <p:txBody>
          <a:bodyPr vert="horz" lIns="91440" tIns="45720" rIns="91440" bIns="45720" rtlCol="0" anchor="ctr"/>
          <a:lstStyle>
            <a:lvl1pPr algn="l">
              <a:defRPr sz="1867" cap="all">
                <a:solidFill>
                  <a:schemeClr val="tx1">
                    <a:tint val="75000"/>
                  </a:schemeClr>
                </a:solidFill>
              </a:defRPr>
            </a:lvl1pPr>
          </a:lstStyle>
          <a:p>
            <a:r>
              <a:rPr lang="en-US" dirty="0">
                <a:solidFill>
                  <a:prstClr val="black">
                    <a:tint val="75000"/>
                  </a:prstClr>
                </a:solidFill>
              </a:rPr>
              <a:t>Department of University Marketing</a:t>
            </a:r>
          </a:p>
        </p:txBody>
      </p:sp>
    </p:spTree>
    <p:extLst>
      <p:ext uri="{BB962C8B-B14F-4D97-AF65-F5344CB8AC3E}">
        <p14:creationId xmlns:p14="http://schemas.microsoft.com/office/powerpoint/2010/main" val="3200451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600" b="1" i="0">
                <a:latin typeface="Rockwell"/>
                <a:cs typeface="Rockwell"/>
              </a:defRPr>
            </a:lvl1pPr>
          </a:lstStyle>
          <a:p>
            <a:r>
              <a:rPr lang="en-US"/>
              <a:t>Click to edit Master title style</a:t>
            </a:r>
          </a:p>
        </p:txBody>
      </p:sp>
      <p:sp>
        <p:nvSpPr>
          <p:cNvPr id="3" name="Footer Placeholder 5"/>
          <p:cNvSpPr>
            <a:spLocks noGrp="1"/>
          </p:cNvSpPr>
          <p:nvPr>
            <p:ph type="ftr" sz="quarter" idx="3"/>
          </p:nvPr>
        </p:nvSpPr>
        <p:spPr>
          <a:xfrm>
            <a:off x="2374580" y="6304864"/>
            <a:ext cx="8688537" cy="365125"/>
          </a:xfrm>
          <a:prstGeom prst="rect">
            <a:avLst/>
          </a:prstGeom>
        </p:spPr>
        <p:txBody>
          <a:bodyPr vert="horz" lIns="91440" tIns="45720" rIns="91440" bIns="45720" rtlCol="0" anchor="ctr"/>
          <a:lstStyle>
            <a:lvl1pPr algn="l">
              <a:defRPr sz="1867" cap="all">
                <a:solidFill>
                  <a:schemeClr val="tx1">
                    <a:tint val="75000"/>
                  </a:schemeClr>
                </a:solidFill>
              </a:defRPr>
            </a:lvl1pPr>
          </a:lstStyle>
          <a:p>
            <a:r>
              <a:rPr lang="en-US" dirty="0">
                <a:solidFill>
                  <a:prstClr val="black">
                    <a:tint val="75000"/>
                  </a:prstClr>
                </a:solidFill>
              </a:rPr>
              <a:t>Department of University Marketing</a:t>
            </a:r>
          </a:p>
        </p:txBody>
      </p:sp>
    </p:spTree>
    <p:extLst>
      <p:ext uri="{BB962C8B-B14F-4D97-AF65-F5344CB8AC3E}">
        <p14:creationId xmlns:p14="http://schemas.microsoft.com/office/powerpoint/2010/main" val="1179456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3"/>
          </p:nvPr>
        </p:nvSpPr>
        <p:spPr>
          <a:xfrm>
            <a:off x="2374580" y="6304864"/>
            <a:ext cx="8778849" cy="365125"/>
          </a:xfrm>
          <a:prstGeom prst="rect">
            <a:avLst/>
          </a:prstGeom>
        </p:spPr>
        <p:txBody>
          <a:bodyPr vert="horz" lIns="91440" tIns="45720" rIns="91440" bIns="45720" rtlCol="0" anchor="ctr"/>
          <a:lstStyle>
            <a:lvl1pPr algn="l">
              <a:defRPr sz="1867" cap="all">
                <a:solidFill>
                  <a:schemeClr val="tx1">
                    <a:tint val="75000"/>
                  </a:schemeClr>
                </a:solidFill>
              </a:defRPr>
            </a:lvl1pPr>
          </a:lstStyle>
          <a:p>
            <a:r>
              <a:rPr lang="en-US" dirty="0">
                <a:solidFill>
                  <a:prstClr val="black">
                    <a:tint val="75000"/>
                  </a:prstClr>
                </a:solidFill>
              </a:rPr>
              <a:t>Department of University Marketing</a:t>
            </a:r>
          </a:p>
        </p:txBody>
      </p:sp>
    </p:spTree>
    <p:extLst>
      <p:ext uri="{BB962C8B-B14F-4D97-AF65-F5344CB8AC3E}">
        <p14:creationId xmlns:p14="http://schemas.microsoft.com/office/powerpoint/2010/main" val="3228835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49"/>
            <a:ext cx="4011084" cy="1162051"/>
          </a:xfrm>
        </p:spPr>
        <p:txBody>
          <a:bodyPr anchor="b"/>
          <a:lstStyle>
            <a:lvl1pPr algn="l">
              <a:defRPr sz="2667" b="1" i="0">
                <a:latin typeface="Rockwell"/>
                <a:cs typeface="Rockwell"/>
              </a:defRPr>
            </a:lvl1pPr>
          </a:lstStyle>
          <a:p>
            <a:r>
              <a:rPr lang="en-US"/>
              <a:t>Click to edit Master title style</a:t>
            </a:r>
          </a:p>
        </p:txBody>
      </p:sp>
      <p:sp>
        <p:nvSpPr>
          <p:cNvPr id="3" name="Content Placeholder 2"/>
          <p:cNvSpPr>
            <a:spLocks noGrp="1"/>
          </p:cNvSpPr>
          <p:nvPr>
            <p:ph idx="1"/>
          </p:nvPr>
        </p:nvSpPr>
        <p:spPr>
          <a:xfrm>
            <a:off x="4766733" y="273054"/>
            <a:ext cx="6815667" cy="563052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3"/>
            <a:ext cx="4011084" cy="4468476"/>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Footer Placeholder 5"/>
          <p:cNvSpPr>
            <a:spLocks noGrp="1"/>
          </p:cNvSpPr>
          <p:nvPr>
            <p:ph type="ftr" sz="quarter" idx="3"/>
          </p:nvPr>
        </p:nvSpPr>
        <p:spPr>
          <a:xfrm>
            <a:off x="2374573" y="6304864"/>
            <a:ext cx="8801427" cy="365125"/>
          </a:xfrm>
          <a:prstGeom prst="rect">
            <a:avLst/>
          </a:prstGeom>
        </p:spPr>
        <p:txBody>
          <a:bodyPr vert="horz" lIns="91440" tIns="45720" rIns="91440" bIns="45720" rtlCol="0" anchor="ctr"/>
          <a:lstStyle>
            <a:lvl1pPr algn="l">
              <a:defRPr sz="1867" cap="all">
                <a:solidFill>
                  <a:schemeClr val="tx1">
                    <a:tint val="75000"/>
                  </a:schemeClr>
                </a:solidFill>
              </a:defRPr>
            </a:lvl1pPr>
          </a:lstStyle>
          <a:p>
            <a:r>
              <a:rPr lang="en-US" dirty="0">
                <a:solidFill>
                  <a:prstClr val="black">
                    <a:tint val="75000"/>
                  </a:prstClr>
                </a:solidFill>
              </a:rPr>
              <a:t>Department of University Marketing</a:t>
            </a:r>
          </a:p>
        </p:txBody>
      </p:sp>
    </p:spTree>
    <p:extLst>
      <p:ext uri="{BB962C8B-B14F-4D97-AF65-F5344CB8AC3E}">
        <p14:creationId xmlns:p14="http://schemas.microsoft.com/office/powerpoint/2010/main" val="284956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600" b="1" i="0">
                <a:latin typeface="Rockwell"/>
                <a:cs typeface="Rockwe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2374573" y="6304864"/>
            <a:ext cx="8665960" cy="365125"/>
          </a:xfrm>
          <a:prstGeom prst="rect">
            <a:avLst/>
          </a:prstGeom>
        </p:spPr>
        <p:txBody>
          <a:bodyPr vert="horz" lIns="91440" tIns="45720" rIns="91440" bIns="45720" rtlCol="0" anchor="ctr"/>
          <a:lstStyle>
            <a:lvl1pPr algn="l">
              <a:defRPr sz="1867" cap="all">
                <a:solidFill>
                  <a:schemeClr val="tx1">
                    <a:tint val="75000"/>
                  </a:schemeClr>
                </a:solidFill>
              </a:defRPr>
            </a:lvl1pPr>
          </a:lstStyle>
          <a:p>
            <a:pPr defTabSz="609585"/>
            <a:r>
              <a:rPr lang="en-US">
                <a:solidFill>
                  <a:prstClr val="black">
                    <a:tint val="75000"/>
                  </a:prstClr>
                </a:solidFill>
              </a:rPr>
              <a:t>Department of University Marketing</a:t>
            </a:r>
            <a:endParaRPr lang="en-US" dirty="0">
              <a:solidFill>
                <a:prstClr val="black">
                  <a:tint val="75000"/>
                </a:prstClr>
              </a:solidFill>
            </a:endParaRPr>
          </a:p>
        </p:txBody>
      </p:sp>
    </p:spTree>
    <p:extLst>
      <p:ext uri="{BB962C8B-B14F-4D97-AF65-F5344CB8AC3E}">
        <p14:creationId xmlns:p14="http://schemas.microsoft.com/office/powerpoint/2010/main" val="1878065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565937"/>
            <a:ext cx="7315200" cy="566739"/>
          </a:xfrm>
        </p:spPr>
        <p:txBody>
          <a:bodyPr anchor="b"/>
          <a:lstStyle>
            <a:lvl1pPr algn="l">
              <a:defRPr sz="2667" b="1" i="0">
                <a:latin typeface="Rockwell"/>
                <a:cs typeface="Rockwell"/>
              </a:defRPr>
            </a:lvl1pPr>
          </a:lstStyle>
          <a:p>
            <a:r>
              <a:rPr lang="en-US"/>
              <a:t>Click to edit Master title style</a:t>
            </a:r>
          </a:p>
        </p:txBody>
      </p:sp>
      <p:sp>
        <p:nvSpPr>
          <p:cNvPr id="3" name="Picture Placeholder 2"/>
          <p:cNvSpPr>
            <a:spLocks noGrp="1"/>
          </p:cNvSpPr>
          <p:nvPr>
            <p:ph type="pic" idx="1"/>
          </p:nvPr>
        </p:nvSpPr>
        <p:spPr>
          <a:xfrm>
            <a:off x="2389717" y="451139"/>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Drag picture to placeholder or click icon to add</a:t>
            </a:r>
          </a:p>
        </p:txBody>
      </p:sp>
      <p:sp>
        <p:nvSpPr>
          <p:cNvPr id="4" name="Text Placeholder 3"/>
          <p:cNvSpPr>
            <a:spLocks noGrp="1"/>
          </p:cNvSpPr>
          <p:nvPr>
            <p:ph type="body" sz="half" idx="2"/>
          </p:nvPr>
        </p:nvSpPr>
        <p:spPr>
          <a:xfrm>
            <a:off x="2389717" y="5132679"/>
            <a:ext cx="7315200" cy="709324"/>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Footer Placeholder 5"/>
          <p:cNvSpPr>
            <a:spLocks noGrp="1"/>
          </p:cNvSpPr>
          <p:nvPr>
            <p:ph type="ftr" sz="quarter" idx="3"/>
          </p:nvPr>
        </p:nvSpPr>
        <p:spPr>
          <a:xfrm>
            <a:off x="2374573" y="6304864"/>
            <a:ext cx="8628331" cy="365125"/>
          </a:xfrm>
          <a:prstGeom prst="rect">
            <a:avLst/>
          </a:prstGeom>
        </p:spPr>
        <p:txBody>
          <a:bodyPr vert="horz" lIns="91440" tIns="45720" rIns="91440" bIns="45720" rtlCol="0" anchor="ctr"/>
          <a:lstStyle>
            <a:lvl1pPr algn="l">
              <a:defRPr sz="1867" cap="all">
                <a:solidFill>
                  <a:schemeClr val="tx1">
                    <a:tint val="75000"/>
                  </a:schemeClr>
                </a:solidFill>
              </a:defRPr>
            </a:lvl1pPr>
          </a:lstStyle>
          <a:p>
            <a:r>
              <a:rPr lang="en-US" dirty="0">
                <a:solidFill>
                  <a:prstClr val="black">
                    <a:tint val="75000"/>
                  </a:prstClr>
                </a:solidFill>
              </a:rPr>
              <a:t>Department of University Marketing</a:t>
            </a:r>
          </a:p>
        </p:txBody>
      </p:sp>
    </p:spTree>
    <p:extLst>
      <p:ext uri="{BB962C8B-B14F-4D97-AF65-F5344CB8AC3E}">
        <p14:creationId xmlns:p14="http://schemas.microsoft.com/office/powerpoint/2010/main" val="3509714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6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2374573" y="6304864"/>
            <a:ext cx="8086464" cy="365125"/>
          </a:xfrm>
          <a:prstGeom prst="rect">
            <a:avLst/>
          </a:prstGeom>
        </p:spPr>
        <p:txBody>
          <a:bodyPr vert="horz" lIns="91440" tIns="45720" rIns="91440" bIns="45720" rtlCol="0" anchor="ctr"/>
          <a:lstStyle>
            <a:lvl1pPr algn="l">
              <a:defRPr sz="1867" cap="all">
                <a:solidFill>
                  <a:schemeClr val="tx1">
                    <a:tint val="75000"/>
                  </a:schemeClr>
                </a:solidFill>
              </a:defRPr>
            </a:lvl1pPr>
          </a:lstStyle>
          <a:p>
            <a:r>
              <a:rPr lang="en-US" dirty="0">
                <a:solidFill>
                  <a:prstClr val="black">
                    <a:tint val="75000"/>
                  </a:prstClr>
                </a:solidFill>
              </a:rPr>
              <a:t>Department of University Marketing</a:t>
            </a:r>
          </a:p>
        </p:txBody>
      </p:sp>
    </p:spTree>
    <p:extLst>
      <p:ext uri="{BB962C8B-B14F-4D97-AF65-F5344CB8AC3E}">
        <p14:creationId xmlns:p14="http://schemas.microsoft.com/office/powerpoint/2010/main" val="2771437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652029"/>
          </a:xfrm>
        </p:spPr>
        <p:txBody>
          <a:bodyPr vert="eaVert">
            <a:normAutofit/>
          </a:bodyPr>
          <a:lstStyle>
            <a:lvl1pPr>
              <a:defRPr sz="56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a:xfrm>
            <a:off x="609600" y="274640"/>
            <a:ext cx="8026400" cy="5652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2374573" y="6304864"/>
            <a:ext cx="8635856" cy="365125"/>
          </a:xfrm>
          <a:prstGeom prst="rect">
            <a:avLst/>
          </a:prstGeom>
        </p:spPr>
        <p:txBody>
          <a:bodyPr vert="horz" lIns="91440" tIns="45720" rIns="91440" bIns="45720" rtlCol="0" anchor="ctr"/>
          <a:lstStyle>
            <a:lvl1pPr algn="l">
              <a:defRPr sz="1867" cap="all">
                <a:solidFill>
                  <a:schemeClr val="tx1">
                    <a:tint val="75000"/>
                  </a:schemeClr>
                </a:solidFill>
              </a:defRPr>
            </a:lvl1pPr>
          </a:lstStyle>
          <a:p>
            <a:r>
              <a:rPr lang="en-US" dirty="0">
                <a:solidFill>
                  <a:prstClr val="black">
                    <a:tint val="75000"/>
                  </a:prstClr>
                </a:solidFill>
              </a:rPr>
              <a:t>Department of University Marketing</a:t>
            </a:r>
          </a:p>
        </p:txBody>
      </p:sp>
    </p:spTree>
    <p:extLst>
      <p:ext uri="{BB962C8B-B14F-4D97-AF65-F5344CB8AC3E}">
        <p14:creationId xmlns:p14="http://schemas.microsoft.com/office/powerpoint/2010/main" val="209298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791145"/>
            <a:ext cx="10363200" cy="1362075"/>
          </a:xfrm>
        </p:spPr>
        <p:txBody>
          <a:bodyPr anchor="t"/>
          <a:lstStyle>
            <a:lvl1pPr algn="l">
              <a:defRPr sz="5333" b="1" cap="all">
                <a:latin typeface="Rockwell"/>
                <a:cs typeface="Rockwell"/>
              </a:defRPr>
            </a:lvl1pPr>
          </a:lstStyle>
          <a:p>
            <a:r>
              <a:rPr lang="en-US"/>
              <a:t>Click to edit Master title style</a:t>
            </a:r>
          </a:p>
        </p:txBody>
      </p:sp>
      <p:sp>
        <p:nvSpPr>
          <p:cNvPr id="3" name="Text Placeholder 2"/>
          <p:cNvSpPr>
            <a:spLocks noGrp="1"/>
          </p:cNvSpPr>
          <p:nvPr>
            <p:ph type="body" idx="1"/>
          </p:nvPr>
        </p:nvSpPr>
        <p:spPr>
          <a:xfrm>
            <a:off x="963084" y="2290957"/>
            <a:ext cx="10363200" cy="1500187"/>
          </a:xfrm>
        </p:spPr>
        <p:txBody>
          <a:bodyPr anchor="b"/>
          <a:lstStyle>
            <a:lvl1pPr marL="0" indent="0">
              <a:buNone/>
              <a:defRPr sz="2667">
                <a:solidFill>
                  <a:schemeClr val="bg2"/>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Footer Placeholder 5"/>
          <p:cNvSpPr>
            <a:spLocks noGrp="1"/>
          </p:cNvSpPr>
          <p:nvPr>
            <p:ph type="ftr" sz="quarter" idx="3"/>
          </p:nvPr>
        </p:nvSpPr>
        <p:spPr>
          <a:xfrm>
            <a:off x="2374579" y="6304864"/>
            <a:ext cx="8643383" cy="365125"/>
          </a:xfrm>
          <a:prstGeom prst="rect">
            <a:avLst/>
          </a:prstGeom>
        </p:spPr>
        <p:txBody>
          <a:bodyPr vert="horz" lIns="91440" tIns="45720" rIns="91440" bIns="45720" rtlCol="0" anchor="ctr"/>
          <a:lstStyle>
            <a:lvl1pPr algn="l">
              <a:defRPr sz="1867" cap="all">
                <a:solidFill>
                  <a:schemeClr val="tx1">
                    <a:tint val="75000"/>
                  </a:schemeClr>
                </a:solidFill>
              </a:defRPr>
            </a:lvl1pPr>
          </a:lstStyle>
          <a:p>
            <a:pPr defTabSz="609585"/>
            <a:r>
              <a:rPr lang="en-US">
                <a:solidFill>
                  <a:prstClr val="black">
                    <a:tint val="75000"/>
                  </a:prstClr>
                </a:solidFill>
              </a:rPr>
              <a:t>Department of University Marketing</a:t>
            </a:r>
            <a:endParaRPr lang="en-US" dirty="0">
              <a:solidFill>
                <a:prstClr val="black">
                  <a:tint val="75000"/>
                </a:prstClr>
              </a:solidFill>
            </a:endParaRPr>
          </a:p>
        </p:txBody>
      </p:sp>
    </p:spTree>
    <p:extLst>
      <p:ext uri="{BB962C8B-B14F-4D97-AF65-F5344CB8AC3E}">
        <p14:creationId xmlns:p14="http://schemas.microsoft.com/office/powerpoint/2010/main" val="316853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600" b="1" i="0">
                <a:latin typeface="Rockwell"/>
                <a:cs typeface="Rockwell"/>
              </a:defRPr>
            </a:lvl1pPr>
          </a:lstStyle>
          <a:p>
            <a:r>
              <a:rPr lang="en-US"/>
              <a:t>Click to edit Master title style</a:t>
            </a:r>
          </a:p>
        </p:txBody>
      </p:sp>
      <p:sp>
        <p:nvSpPr>
          <p:cNvPr id="3" name="Content Placeholder 2"/>
          <p:cNvSpPr>
            <a:spLocks noGrp="1"/>
          </p:cNvSpPr>
          <p:nvPr>
            <p:ph sz="half" idx="1"/>
          </p:nvPr>
        </p:nvSpPr>
        <p:spPr>
          <a:xfrm>
            <a:off x="609600" y="1600204"/>
            <a:ext cx="5384800" cy="431107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31107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3"/>
          </p:nvPr>
        </p:nvSpPr>
        <p:spPr>
          <a:xfrm>
            <a:off x="2374580" y="6304864"/>
            <a:ext cx="8545545" cy="365125"/>
          </a:xfrm>
          <a:prstGeom prst="rect">
            <a:avLst/>
          </a:prstGeom>
        </p:spPr>
        <p:txBody>
          <a:bodyPr vert="horz" lIns="91440" tIns="45720" rIns="91440" bIns="45720" rtlCol="0" anchor="ctr"/>
          <a:lstStyle>
            <a:lvl1pPr algn="l">
              <a:defRPr sz="1867" cap="all">
                <a:solidFill>
                  <a:schemeClr val="tx1">
                    <a:tint val="75000"/>
                  </a:schemeClr>
                </a:solidFill>
              </a:defRPr>
            </a:lvl1pPr>
          </a:lstStyle>
          <a:p>
            <a:pPr defTabSz="609585"/>
            <a:r>
              <a:rPr lang="en-US">
                <a:solidFill>
                  <a:prstClr val="black">
                    <a:tint val="75000"/>
                  </a:prstClr>
                </a:solidFill>
              </a:rPr>
              <a:t>Department of University Marketing</a:t>
            </a:r>
            <a:endParaRPr lang="en-US" dirty="0">
              <a:solidFill>
                <a:prstClr val="black">
                  <a:tint val="75000"/>
                </a:prstClr>
              </a:solidFill>
            </a:endParaRPr>
          </a:p>
        </p:txBody>
      </p:sp>
    </p:spTree>
    <p:extLst>
      <p:ext uri="{BB962C8B-B14F-4D97-AF65-F5344CB8AC3E}">
        <p14:creationId xmlns:p14="http://schemas.microsoft.com/office/powerpoint/2010/main" val="1162524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7"/>
            <a:ext cx="5386917" cy="3767187"/>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4" y="2174877"/>
            <a:ext cx="5389033" cy="3767187"/>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0"/>
          </p:nvPr>
        </p:nvSpPr>
        <p:spPr>
          <a:xfrm>
            <a:off x="2374574" y="6304864"/>
            <a:ext cx="8530493" cy="365125"/>
          </a:xfrm>
          <a:prstGeom prst="rect">
            <a:avLst/>
          </a:prstGeom>
        </p:spPr>
        <p:txBody>
          <a:bodyPr vert="horz" lIns="91440" tIns="45720" rIns="91440" bIns="45720" rtlCol="0" anchor="ctr"/>
          <a:lstStyle>
            <a:lvl1pPr algn="l">
              <a:defRPr sz="1867" cap="all">
                <a:solidFill>
                  <a:schemeClr val="tx1">
                    <a:tint val="75000"/>
                  </a:schemeClr>
                </a:solidFill>
              </a:defRPr>
            </a:lvl1pPr>
          </a:lstStyle>
          <a:p>
            <a:pPr defTabSz="609585"/>
            <a:r>
              <a:rPr lang="en-US">
                <a:solidFill>
                  <a:prstClr val="black">
                    <a:tint val="75000"/>
                  </a:prstClr>
                </a:solidFill>
              </a:rPr>
              <a:t>Department of University Marketing</a:t>
            </a:r>
            <a:endParaRPr lang="en-US" dirty="0">
              <a:solidFill>
                <a:prstClr val="black">
                  <a:tint val="75000"/>
                </a:prstClr>
              </a:solidFill>
            </a:endParaRPr>
          </a:p>
        </p:txBody>
      </p:sp>
    </p:spTree>
    <p:extLst>
      <p:ext uri="{BB962C8B-B14F-4D97-AF65-F5344CB8AC3E}">
        <p14:creationId xmlns:p14="http://schemas.microsoft.com/office/powerpoint/2010/main" val="661815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600" b="1" i="0">
                <a:latin typeface="Rockwell"/>
                <a:cs typeface="Rockwell"/>
              </a:defRPr>
            </a:lvl1pPr>
          </a:lstStyle>
          <a:p>
            <a:r>
              <a:rPr lang="en-US"/>
              <a:t>Click to edit Master title style</a:t>
            </a:r>
          </a:p>
        </p:txBody>
      </p:sp>
      <p:sp>
        <p:nvSpPr>
          <p:cNvPr id="3" name="Footer Placeholder 5"/>
          <p:cNvSpPr>
            <a:spLocks noGrp="1"/>
          </p:cNvSpPr>
          <p:nvPr>
            <p:ph type="ftr" sz="quarter" idx="3"/>
          </p:nvPr>
        </p:nvSpPr>
        <p:spPr>
          <a:xfrm>
            <a:off x="2374580" y="6304864"/>
            <a:ext cx="8688537" cy="365125"/>
          </a:xfrm>
          <a:prstGeom prst="rect">
            <a:avLst/>
          </a:prstGeom>
        </p:spPr>
        <p:txBody>
          <a:bodyPr vert="horz" lIns="91440" tIns="45720" rIns="91440" bIns="45720" rtlCol="0" anchor="ctr"/>
          <a:lstStyle>
            <a:lvl1pPr algn="l">
              <a:defRPr sz="1867" cap="all">
                <a:solidFill>
                  <a:schemeClr val="tx1">
                    <a:tint val="75000"/>
                  </a:schemeClr>
                </a:solidFill>
              </a:defRPr>
            </a:lvl1pPr>
          </a:lstStyle>
          <a:p>
            <a:pPr defTabSz="609585"/>
            <a:r>
              <a:rPr lang="en-US">
                <a:solidFill>
                  <a:prstClr val="black">
                    <a:tint val="75000"/>
                  </a:prstClr>
                </a:solidFill>
              </a:rPr>
              <a:t>Department of University Marketing</a:t>
            </a:r>
            <a:endParaRPr lang="en-US" dirty="0">
              <a:solidFill>
                <a:prstClr val="black">
                  <a:tint val="75000"/>
                </a:prstClr>
              </a:solidFill>
            </a:endParaRPr>
          </a:p>
        </p:txBody>
      </p:sp>
    </p:spTree>
    <p:extLst>
      <p:ext uri="{BB962C8B-B14F-4D97-AF65-F5344CB8AC3E}">
        <p14:creationId xmlns:p14="http://schemas.microsoft.com/office/powerpoint/2010/main" val="63769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3"/>
          </p:nvPr>
        </p:nvSpPr>
        <p:spPr>
          <a:xfrm>
            <a:off x="2374580" y="6304864"/>
            <a:ext cx="8778849" cy="365125"/>
          </a:xfrm>
          <a:prstGeom prst="rect">
            <a:avLst/>
          </a:prstGeom>
        </p:spPr>
        <p:txBody>
          <a:bodyPr vert="horz" lIns="91440" tIns="45720" rIns="91440" bIns="45720" rtlCol="0" anchor="ctr"/>
          <a:lstStyle>
            <a:lvl1pPr algn="l">
              <a:defRPr sz="1867" cap="all">
                <a:solidFill>
                  <a:schemeClr val="tx1">
                    <a:tint val="75000"/>
                  </a:schemeClr>
                </a:solidFill>
              </a:defRPr>
            </a:lvl1pPr>
          </a:lstStyle>
          <a:p>
            <a:pPr defTabSz="609585"/>
            <a:r>
              <a:rPr lang="en-US">
                <a:solidFill>
                  <a:prstClr val="black">
                    <a:tint val="75000"/>
                  </a:prstClr>
                </a:solidFill>
              </a:rPr>
              <a:t>Department of University Marketing</a:t>
            </a:r>
            <a:endParaRPr lang="en-US" dirty="0">
              <a:solidFill>
                <a:prstClr val="black">
                  <a:tint val="75000"/>
                </a:prstClr>
              </a:solidFill>
            </a:endParaRPr>
          </a:p>
        </p:txBody>
      </p:sp>
    </p:spTree>
    <p:extLst>
      <p:ext uri="{BB962C8B-B14F-4D97-AF65-F5344CB8AC3E}">
        <p14:creationId xmlns:p14="http://schemas.microsoft.com/office/powerpoint/2010/main" val="1547752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49"/>
            <a:ext cx="4011084" cy="1162051"/>
          </a:xfrm>
        </p:spPr>
        <p:txBody>
          <a:bodyPr anchor="b"/>
          <a:lstStyle>
            <a:lvl1pPr algn="l">
              <a:defRPr sz="2667" b="1" i="0">
                <a:latin typeface="Rockwell"/>
                <a:cs typeface="Rockwell"/>
              </a:defRPr>
            </a:lvl1pPr>
          </a:lstStyle>
          <a:p>
            <a:r>
              <a:rPr lang="en-US"/>
              <a:t>Click to edit Master title style</a:t>
            </a:r>
          </a:p>
        </p:txBody>
      </p:sp>
      <p:sp>
        <p:nvSpPr>
          <p:cNvPr id="3" name="Content Placeholder 2"/>
          <p:cNvSpPr>
            <a:spLocks noGrp="1"/>
          </p:cNvSpPr>
          <p:nvPr>
            <p:ph idx="1"/>
          </p:nvPr>
        </p:nvSpPr>
        <p:spPr>
          <a:xfrm>
            <a:off x="4766733" y="273054"/>
            <a:ext cx="6815667" cy="563052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3"/>
            <a:ext cx="4011084" cy="4468476"/>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Footer Placeholder 5"/>
          <p:cNvSpPr>
            <a:spLocks noGrp="1"/>
          </p:cNvSpPr>
          <p:nvPr>
            <p:ph type="ftr" sz="quarter" idx="3"/>
          </p:nvPr>
        </p:nvSpPr>
        <p:spPr>
          <a:xfrm>
            <a:off x="2374573" y="6304864"/>
            <a:ext cx="8801427" cy="365125"/>
          </a:xfrm>
          <a:prstGeom prst="rect">
            <a:avLst/>
          </a:prstGeom>
        </p:spPr>
        <p:txBody>
          <a:bodyPr vert="horz" lIns="91440" tIns="45720" rIns="91440" bIns="45720" rtlCol="0" anchor="ctr"/>
          <a:lstStyle>
            <a:lvl1pPr algn="l">
              <a:defRPr sz="1867" cap="all">
                <a:solidFill>
                  <a:schemeClr val="tx1">
                    <a:tint val="75000"/>
                  </a:schemeClr>
                </a:solidFill>
              </a:defRPr>
            </a:lvl1pPr>
          </a:lstStyle>
          <a:p>
            <a:pPr defTabSz="609585"/>
            <a:r>
              <a:rPr lang="en-US">
                <a:solidFill>
                  <a:prstClr val="black">
                    <a:tint val="75000"/>
                  </a:prstClr>
                </a:solidFill>
              </a:rPr>
              <a:t>Department of University Marketing</a:t>
            </a:r>
            <a:endParaRPr lang="en-US" dirty="0">
              <a:solidFill>
                <a:prstClr val="black">
                  <a:tint val="75000"/>
                </a:prstClr>
              </a:solidFill>
            </a:endParaRPr>
          </a:p>
        </p:txBody>
      </p:sp>
    </p:spTree>
    <p:extLst>
      <p:ext uri="{BB962C8B-B14F-4D97-AF65-F5344CB8AC3E}">
        <p14:creationId xmlns:p14="http://schemas.microsoft.com/office/powerpoint/2010/main" val="835652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565937"/>
            <a:ext cx="7315200" cy="566739"/>
          </a:xfrm>
        </p:spPr>
        <p:txBody>
          <a:bodyPr anchor="b"/>
          <a:lstStyle>
            <a:lvl1pPr algn="l">
              <a:defRPr sz="2667" b="1" i="0">
                <a:latin typeface="Rockwell"/>
                <a:cs typeface="Rockwell"/>
              </a:defRPr>
            </a:lvl1pPr>
          </a:lstStyle>
          <a:p>
            <a:r>
              <a:rPr lang="en-US"/>
              <a:t>Click to edit Master title style</a:t>
            </a:r>
          </a:p>
        </p:txBody>
      </p:sp>
      <p:sp>
        <p:nvSpPr>
          <p:cNvPr id="3" name="Picture Placeholder 2"/>
          <p:cNvSpPr>
            <a:spLocks noGrp="1"/>
          </p:cNvSpPr>
          <p:nvPr>
            <p:ph type="pic" idx="1"/>
          </p:nvPr>
        </p:nvSpPr>
        <p:spPr>
          <a:xfrm>
            <a:off x="2389717" y="451139"/>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Drag picture to placeholder or click icon to add</a:t>
            </a:r>
          </a:p>
        </p:txBody>
      </p:sp>
      <p:sp>
        <p:nvSpPr>
          <p:cNvPr id="4" name="Text Placeholder 3"/>
          <p:cNvSpPr>
            <a:spLocks noGrp="1"/>
          </p:cNvSpPr>
          <p:nvPr>
            <p:ph type="body" sz="half" idx="2"/>
          </p:nvPr>
        </p:nvSpPr>
        <p:spPr>
          <a:xfrm>
            <a:off x="2389717" y="5132679"/>
            <a:ext cx="7315200" cy="709324"/>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Footer Placeholder 5"/>
          <p:cNvSpPr>
            <a:spLocks noGrp="1"/>
          </p:cNvSpPr>
          <p:nvPr>
            <p:ph type="ftr" sz="quarter" idx="3"/>
          </p:nvPr>
        </p:nvSpPr>
        <p:spPr>
          <a:xfrm>
            <a:off x="2374573" y="6304864"/>
            <a:ext cx="8628331" cy="365125"/>
          </a:xfrm>
          <a:prstGeom prst="rect">
            <a:avLst/>
          </a:prstGeom>
        </p:spPr>
        <p:txBody>
          <a:bodyPr vert="horz" lIns="91440" tIns="45720" rIns="91440" bIns="45720" rtlCol="0" anchor="ctr"/>
          <a:lstStyle>
            <a:lvl1pPr algn="l">
              <a:defRPr sz="1867" cap="all">
                <a:solidFill>
                  <a:schemeClr val="tx1">
                    <a:tint val="75000"/>
                  </a:schemeClr>
                </a:solidFill>
              </a:defRPr>
            </a:lvl1pPr>
          </a:lstStyle>
          <a:p>
            <a:pPr defTabSz="609585"/>
            <a:r>
              <a:rPr lang="en-US">
                <a:solidFill>
                  <a:prstClr val="black">
                    <a:tint val="75000"/>
                  </a:prstClr>
                </a:solidFill>
              </a:rPr>
              <a:t>Department of University Marketing</a:t>
            </a:r>
            <a:endParaRPr lang="en-US" dirty="0">
              <a:solidFill>
                <a:prstClr val="black">
                  <a:tint val="75000"/>
                </a:prstClr>
              </a:solidFill>
            </a:endParaRPr>
          </a:p>
        </p:txBody>
      </p:sp>
    </p:spTree>
    <p:extLst>
      <p:ext uri="{BB962C8B-B14F-4D97-AF65-F5344CB8AC3E}">
        <p14:creationId xmlns:p14="http://schemas.microsoft.com/office/powerpoint/2010/main" val="331753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219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0" y="6124917"/>
            <a:ext cx="12192000" cy="73308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spc="133" dirty="0">
              <a:solidFill>
                <a:prstClr val="white"/>
              </a:solidFill>
            </a:endParaRPr>
          </a:p>
        </p:txBody>
      </p:sp>
    </p:spTree>
    <p:extLst>
      <p:ext uri="{BB962C8B-B14F-4D97-AF65-F5344CB8AC3E}">
        <p14:creationId xmlns:p14="http://schemas.microsoft.com/office/powerpoint/2010/main" val="842755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09585" rtl="0" eaLnBrk="1" latinLnBrk="0" hangingPunct="1">
        <a:spcBef>
          <a:spcPct val="0"/>
        </a:spcBef>
        <a:buNone/>
        <a:defRPr sz="5600" b="1" i="0" kern="1200">
          <a:solidFill>
            <a:schemeClr val="accent1"/>
          </a:solidFill>
          <a:latin typeface="Rockwell"/>
          <a:ea typeface="+mj-ea"/>
          <a:cs typeface="Rockwell"/>
        </a:defRPr>
      </a:lvl1pPr>
    </p:titleStyle>
    <p:bodyStyle>
      <a:lvl1pPr marL="457189" indent="-457189" algn="l" defTabSz="609585" rtl="0" eaLnBrk="1" latinLnBrk="0" hangingPunct="1">
        <a:spcBef>
          <a:spcPct val="20000"/>
        </a:spcBef>
        <a:buFont typeface="Arial"/>
        <a:buChar char="•"/>
        <a:defRPr sz="4267" kern="1200">
          <a:solidFill>
            <a:schemeClr val="bg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bg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bg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bg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219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0" y="6124917"/>
            <a:ext cx="12192000" cy="73308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spc="133" dirty="0">
              <a:solidFill>
                <a:prstClr val="white"/>
              </a:solidFill>
            </a:endParaRPr>
          </a:p>
        </p:txBody>
      </p:sp>
      <p:pic>
        <p:nvPicPr>
          <p:cNvPr id="16" name="Picture 15" descr="PSLH.png"/>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1383584" y="6124917"/>
            <a:ext cx="808416" cy="733087"/>
          </a:xfrm>
          <a:prstGeom prst="rect">
            <a:avLst/>
          </a:prstGeom>
        </p:spPr>
      </p:pic>
      <p:pic>
        <p:nvPicPr>
          <p:cNvPr id="9" name="Picture 8" descr="PSLH.png"/>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11383584" y="6124917"/>
            <a:ext cx="808416" cy="733087"/>
          </a:xfrm>
          <a:prstGeom prst="rect">
            <a:avLst/>
          </a:prstGeom>
        </p:spPr>
      </p:pic>
      <p:pic>
        <p:nvPicPr>
          <p:cNvPr id="10" name="Picture 9" descr="PSUrev_sht285.ai"/>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609601" y="6065693"/>
            <a:ext cx="1450623" cy="792307"/>
          </a:xfrm>
          <a:prstGeom prst="rect">
            <a:avLst/>
          </a:prstGeom>
        </p:spPr>
      </p:pic>
      <p:sp>
        <p:nvSpPr>
          <p:cNvPr id="6" name="Footer Placeholder 5"/>
          <p:cNvSpPr>
            <a:spLocks noGrp="1"/>
          </p:cNvSpPr>
          <p:nvPr>
            <p:ph type="ftr" sz="quarter" idx="3"/>
          </p:nvPr>
        </p:nvSpPr>
        <p:spPr>
          <a:xfrm>
            <a:off x="2101747" y="6304864"/>
            <a:ext cx="8470287" cy="365125"/>
          </a:xfrm>
          <a:prstGeom prst="rect">
            <a:avLst/>
          </a:prstGeom>
        </p:spPr>
        <p:txBody>
          <a:bodyPr vert="horz" lIns="91440" tIns="45720" rIns="91440" bIns="45720" rtlCol="0" anchor="ctr"/>
          <a:lstStyle>
            <a:lvl1pPr algn="l">
              <a:defRPr sz="1867" cap="all">
                <a:solidFill>
                  <a:schemeClr val="tx1">
                    <a:tint val="75000"/>
                  </a:schemeClr>
                </a:solidFill>
              </a:defRPr>
            </a:lvl1pPr>
          </a:lstStyle>
          <a:p>
            <a:pPr defTabSz="609585"/>
            <a:r>
              <a:rPr lang="en-US">
                <a:solidFill>
                  <a:prstClr val="black">
                    <a:tint val="75000"/>
                  </a:prstClr>
                </a:solidFill>
              </a:rPr>
              <a:t>Department of University Marketing</a:t>
            </a:r>
            <a:endParaRPr lang="en-US" dirty="0">
              <a:solidFill>
                <a:prstClr val="black">
                  <a:tint val="75000"/>
                </a:prstClr>
              </a:solidFill>
            </a:endParaRPr>
          </a:p>
        </p:txBody>
      </p:sp>
    </p:spTree>
    <p:extLst>
      <p:ext uri="{BB962C8B-B14F-4D97-AF65-F5344CB8AC3E}">
        <p14:creationId xmlns:p14="http://schemas.microsoft.com/office/powerpoint/2010/main" val="1754647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609585" rtl="0" eaLnBrk="1" latinLnBrk="0" hangingPunct="1">
        <a:spcBef>
          <a:spcPct val="0"/>
        </a:spcBef>
        <a:buNone/>
        <a:defRPr sz="5600" b="1" i="0" kern="1200">
          <a:solidFill>
            <a:schemeClr val="accent1"/>
          </a:solidFill>
          <a:latin typeface="Rockwell"/>
          <a:ea typeface="+mj-ea"/>
          <a:cs typeface="Rockwell"/>
        </a:defRPr>
      </a:lvl1pPr>
    </p:titleStyle>
    <p:bodyStyle>
      <a:lvl1pPr marL="457189" indent="-457189" algn="l" defTabSz="609585" rtl="0" eaLnBrk="1" latinLnBrk="0" hangingPunct="1">
        <a:spcBef>
          <a:spcPct val="20000"/>
        </a:spcBef>
        <a:buFont typeface="Arial"/>
        <a:buChar char="•"/>
        <a:defRPr sz="4267" kern="1200">
          <a:solidFill>
            <a:schemeClr val="bg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bg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bg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bg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bg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16E155-B61A-43C3-A187-8837FC9E553B}"/>
              </a:ext>
            </a:extLst>
          </p:cNvPr>
          <p:cNvSpPr/>
          <p:nvPr/>
        </p:nvSpPr>
        <p:spPr>
          <a:xfrm>
            <a:off x="0" y="5736770"/>
            <a:ext cx="12192000" cy="1121229"/>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68926" y="339378"/>
            <a:ext cx="11282800" cy="1470025"/>
          </a:xfrm>
        </p:spPr>
        <p:txBody>
          <a:bodyPr>
            <a:normAutofit/>
          </a:bodyPr>
          <a:lstStyle/>
          <a:p>
            <a:pPr algn="ctr"/>
            <a:r>
              <a:rPr lang="en-US" sz="4400" dirty="0"/>
              <a:t>Key Trends Key Actions</a:t>
            </a:r>
            <a:br>
              <a:rPr lang="en-US" sz="4400" dirty="0"/>
            </a:br>
            <a:r>
              <a:rPr lang="en-US" sz="4400" dirty="0"/>
              <a:t>REVISITED</a:t>
            </a:r>
          </a:p>
        </p:txBody>
      </p:sp>
      <p:sp>
        <p:nvSpPr>
          <p:cNvPr id="3" name="Subtitle 2"/>
          <p:cNvSpPr>
            <a:spLocks noGrp="1"/>
          </p:cNvSpPr>
          <p:nvPr>
            <p:ph type="subTitle" idx="1"/>
          </p:nvPr>
        </p:nvSpPr>
        <p:spPr>
          <a:xfrm>
            <a:off x="1993294" y="2266949"/>
            <a:ext cx="8634065" cy="2569211"/>
          </a:xfrm>
        </p:spPr>
        <p:txBody>
          <a:bodyPr>
            <a:normAutofit/>
          </a:bodyPr>
          <a:lstStyle/>
          <a:p>
            <a:endParaRPr lang="en-US" sz="2400" b="1" dirty="0"/>
          </a:p>
          <a:p>
            <a:pPr algn="ctr"/>
            <a:endParaRPr lang="en-US" sz="2400" b="1" dirty="0"/>
          </a:p>
        </p:txBody>
      </p:sp>
      <p:pic>
        <p:nvPicPr>
          <p:cNvPr id="6" name="Picture 5" descr="PS_HOR_REV_CMYK_2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976" y="5979253"/>
            <a:ext cx="2008961" cy="633594"/>
          </a:xfrm>
          <a:prstGeom prst="rect">
            <a:avLst/>
          </a:prstGeom>
        </p:spPr>
      </p:pic>
      <p:sp>
        <p:nvSpPr>
          <p:cNvPr id="5" name="Subtitle 2">
            <a:extLst>
              <a:ext uri="{FF2B5EF4-FFF2-40B4-BE49-F238E27FC236}">
                <a16:creationId xmlns:a16="http://schemas.microsoft.com/office/drawing/2014/main" id="{81F2763E-8239-42B4-82FF-E2C59D8AD3C9}"/>
              </a:ext>
            </a:extLst>
          </p:cNvPr>
          <p:cNvSpPr txBox="1">
            <a:spLocks/>
          </p:cNvSpPr>
          <p:nvPr/>
        </p:nvSpPr>
        <p:spPr>
          <a:xfrm>
            <a:off x="1742923" y="4661989"/>
            <a:ext cx="9381506" cy="1439126"/>
          </a:xfrm>
          <a:prstGeom prst="rect">
            <a:avLst/>
          </a:prstGeom>
        </p:spPr>
        <p:txBody>
          <a:bodyPr vert="horz" lIns="91440" tIns="45720" rIns="91440" bIns="45720" rtlCol="0">
            <a:normAutofit/>
          </a:bodyPr>
          <a:lstStyle>
            <a:lvl1pPr marL="0" indent="0" algn="l" defTabSz="609585" rtl="0" eaLnBrk="1" latinLnBrk="0" hangingPunct="1">
              <a:spcBef>
                <a:spcPct val="20000"/>
              </a:spcBef>
              <a:buFont typeface="Arial"/>
              <a:buNone/>
              <a:defRPr sz="2933" kern="1200">
                <a:solidFill>
                  <a:schemeClr val="bg1"/>
                </a:solidFill>
                <a:latin typeface="+mn-lt"/>
                <a:ea typeface="+mn-ea"/>
                <a:cs typeface="+mn-cs"/>
              </a:defRPr>
            </a:lvl1pPr>
            <a:lvl2pPr marL="609585" indent="0" algn="ctr" defTabSz="609585" rtl="0" eaLnBrk="1" latinLnBrk="0" hangingPunct="1">
              <a:spcBef>
                <a:spcPct val="20000"/>
              </a:spcBef>
              <a:buFont typeface="Arial"/>
              <a:buNone/>
              <a:defRPr sz="3733" kern="1200">
                <a:solidFill>
                  <a:schemeClr val="tx1">
                    <a:tint val="75000"/>
                  </a:schemeClr>
                </a:solidFill>
                <a:latin typeface="+mn-lt"/>
                <a:ea typeface="+mn-ea"/>
                <a:cs typeface="+mn-cs"/>
              </a:defRPr>
            </a:lvl2pPr>
            <a:lvl3pPr marL="1219170" indent="0" algn="ctr" defTabSz="609585" rtl="0" eaLnBrk="1" latinLnBrk="0" hangingPunct="1">
              <a:spcBef>
                <a:spcPct val="20000"/>
              </a:spcBef>
              <a:buFont typeface="Arial"/>
              <a:buNone/>
              <a:defRPr sz="3200" kern="1200">
                <a:solidFill>
                  <a:schemeClr val="tx1">
                    <a:tint val="75000"/>
                  </a:schemeClr>
                </a:solidFill>
                <a:latin typeface="+mn-lt"/>
                <a:ea typeface="+mn-ea"/>
                <a:cs typeface="+mn-cs"/>
              </a:defRPr>
            </a:lvl3pPr>
            <a:lvl4pPr marL="182875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4pPr>
            <a:lvl5pPr marL="243833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5pPr>
            <a:lvl6pPr marL="3047924"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6pPr>
            <a:lvl7pPr marL="3657509"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7pPr>
            <a:lvl8pPr marL="4267093"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8pPr>
            <a:lvl9pPr marL="4876678" indent="0" algn="ctr" defTabSz="609585" rtl="0" eaLnBrk="1" latinLnBrk="0" hangingPunct="1">
              <a:spcBef>
                <a:spcPct val="20000"/>
              </a:spcBef>
              <a:buFont typeface="Arial"/>
              <a:buNone/>
              <a:defRPr sz="2667" kern="1200">
                <a:solidFill>
                  <a:schemeClr val="tx1">
                    <a:tint val="75000"/>
                  </a:schemeClr>
                </a:solidFill>
                <a:latin typeface="+mn-lt"/>
                <a:ea typeface="+mn-ea"/>
                <a:cs typeface="+mn-cs"/>
              </a:defRPr>
            </a:lvl9pPr>
          </a:lstStyle>
          <a:p>
            <a:pPr algn="ctr"/>
            <a:r>
              <a:rPr lang="en-US" sz="2400" dirty="0"/>
              <a:t>A Discussion with the Academic Leadership Forum</a:t>
            </a:r>
          </a:p>
          <a:p>
            <a:pPr algn="ctr"/>
            <a:r>
              <a:rPr lang="en-US" sz="2400" dirty="0"/>
              <a:t>November 17, 2020</a:t>
            </a:r>
          </a:p>
        </p:txBody>
      </p:sp>
      <p:pic>
        <p:nvPicPr>
          <p:cNvPr id="4" name="Picture 3">
            <a:extLst>
              <a:ext uri="{FF2B5EF4-FFF2-40B4-BE49-F238E27FC236}">
                <a16:creationId xmlns:a16="http://schemas.microsoft.com/office/drawing/2014/main" id="{0F44F0EA-DB33-4E4B-8180-F5D638F822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809403"/>
            <a:ext cx="12192000" cy="2732484"/>
          </a:xfrm>
          <a:prstGeom prst="rect">
            <a:avLst/>
          </a:prstGeom>
        </p:spPr>
      </p:pic>
    </p:spTree>
    <p:extLst>
      <p:ext uri="{BB962C8B-B14F-4D97-AF65-F5344CB8AC3E}">
        <p14:creationId xmlns:p14="http://schemas.microsoft.com/office/powerpoint/2010/main" val="115793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0743" y="1244203"/>
            <a:ext cx="9904057" cy="5293757"/>
          </a:xfrm>
          <a:prstGeom prst="rect">
            <a:avLst/>
          </a:prstGeom>
          <a:noFill/>
        </p:spPr>
        <p:txBody>
          <a:bodyPr wrap="square" rtlCol="0">
            <a:spAutoFit/>
          </a:bodyPr>
          <a:lstStyle/>
          <a:p>
            <a:pPr defTabSz="609585">
              <a:spcBef>
                <a:spcPts val="600"/>
              </a:spcBef>
            </a:pPr>
            <a:r>
              <a:rPr lang="en-US" sz="2800" dirty="0">
                <a:solidFill>
                  <a:prstClr val="black"/>
                </a:solidFill>
              </a:rPr>
              <a:t>Penn State needs to:</a:t>
            </a:r>
          </a:p>
          <a:p>
            <a:pPr marL="1066785" lvl="1" indent="-609585" defTabSz="609585">
              <a:spcBef>
                <a:spcPts val="600"/>
              </a:spcBef>
              <a:buFont typeface="Arial" panose="020B0604020202020204" pitchFamily="34" charset="0"/>
              <a:buChar char="•"/>
            </a:pPr>
            <a:r>
              <a:rPr lang="en-US" sz="2800" dirty="0">
                <a:solidFill>
                  <a:prstClr val="black"/>
                </a:solidFill>
              </a:rPr>
              <a:t>Focus on flexibility – “meet you where you are.” </a:t>
            </a:r>
          </a:p>
          <a:p>
            <a:pPr marL="1066785" lvl="1" indent="-609585" defTabSz="609585">
              <a:spcBef>
                <a:spcPts val="600"/>
              </a:spcBef>
              <a:buFont typeface="Arial" panose="020B0604020202020204" pitchFamily="34" charset="0"/>
              <a:buChar char="•"/>
            </a:pPr>
            <a:r>
              <a:rPr lang="en-US" sz="2800" dirty="0">
                <a:solidFill>
                  <a:prstClr val="black"/>
                </a:solidFill>
              </a:rPr>
              <a:t>Focus on those thinking “locally” to drive Commonwealth Campus enrollment.</a:t>
            </a:r>
          </a:p>
          <a:p>
            <a:pPr marL="1066785" lvl="1" indent="-609585" defTabSz="609585">
              <a:spcBef>
                <a:spcPts val="600"/>
              </a:spcBef>
              <a:buFont typeface="Arial" panose="020B0604020202020204" pitchFamily="34" charset="0"/>
              <a:buChar char="•"/>
            </a:pPr>
            <a:r>
              <a:rPr lang="en-US" sz="2800" dirty="0">
                <a:solidFill>
                  <a:prstClr val="black"/>
                </a:solidFill>
              </a:rPr>
              <a:t>Double-down on our “fit” – provide unprecedented access </a:t>
            </a:r>
            <a:br>
              <a:rPr lang="en-US" sz="2800" dirty="0">
                <a:solidFill>
                  <a:prstClr val="black"/>
                </a:solidFill>
              </a:rPr>
            </a:br>
            <a:r>
              <a:rPr lang="en-US" sz="2800" dirty="0">
                <a:solidFill>
                  <a:prstClr val="black"/>
                </a:solidFill>
              </a:rPr>
              <a:t>to students, faculty and space virtually.</a:t>
            </a:r>
          </a:p>
          <a:p>
            <a:pPr marL="1066785" lvl="1" indent="-609585" defTabSz="609585">
              <a:spcBef>
                <a:spcPts val="600"/>
              </a:spcBef>
              <a:buFont typeface="Arial" panose="020B0604020202020204" pitchFamily="34" charset="0"/>
              <a:buChar char="•"/>
            </a:pPr>
            <a:r>
              <a:rPr lang="en-US" sz="2800" dirty="0">
                <a:solidFill>
                  <a:prstClr val="black"/>
                </a:solidFill>
              </a:rPr>
              <a:t>Proactive communication on what we are doing and how we are moving forward.</a:t>
            </a:r>
          </a:p>
          <a:p>
            <a:pPr marL="1066785" lvl="1" indent="-609585" defTabSz="609585">
              <a:spcBef>
                <a:spcPts val="600"/>
              </a:spcBef>
              <a:buFont typeface="Arial" panose="020B0604020202020204" pitchFamily="34" charset="0"/>
              <a:buChar char="•"/>
            </a:pPr>
            <a:r>
              <a:rPr lang="en-US" sz="2800" dirty="0">
                <a:solidFill>
                  <a:prstClr val="black"/>
                </a:solidFill>
              </a:rPr>
              <a:t>Focus on career outcomes (e.g. recruiter surveys rank us 5</a:t>
            </a:r>
            <a:r>
              <a:rPr lang="en-US" sz="2800" baseline="30000" dirty="0">
                <a:solidFill>
                  <a:prstClr val="black"/>
                </a:solidFill>
              </a:rPr>
              <a:t>th</a:t>
            </a:r>
            <a:r>
              <a:rPr lang="en-US" sz="2800" dirty="0">
                <a:solidFill>
                  <a:prstClr val="black"/>
                </a:solidFill>
              </a:rPr>
              <a:t>; tied with MIT).</a:t>
            </a:r>
          </a:p>
          <a:p>
            <a:pPr marL="609585" indent="-609585" defTabSz="609585">
              <a:spcBef>
                <a:spcPts val="600"/>
              </a:spcBef>
              <a:buFont typeface="Arial" panose="020B0604020202020204" pitchFamily="34" charset="0"/>
              <a:buChar char="•"/>
            </a:pPr>
            <a:endParaRPr lang="en-US" sz="2800" dirty="0">
              <a:solidFill>
                <a:prstClr val="black"/>
              </a:solidFill>
            </a:endParaRPr>
          </a:p>
        </p:txBody>
      </p:sp>
      <p:sp>
        <p:nvSpPr>
          <p:cNvPr id="7" name="Title 1"/>
          <p:cNvSpPr>
            <a:spLocks noGrp="1"/>
          </p:cNvSpPr>
          <p:nvPr>
            <p:ph type="title"/>
          </p:nvPr>
        </p:nvSpPr>
        <p:spPr>
          <a:xfrm>
            <a:off x="217714" y="197257"/>
            <a:ext cx="11582400" cy="1143000"/>
          </a:xfrm>
        </p:spPr>
        <p:txBody>
          <a:bodyPr>
            <a:normAutofit/>
          </a:bodyPr>
          <a:lstStyle/>
          <a:p>
            <a:r>
              <a:rPr lang="en-US" sz="4400" dirty="0"/>
              <a:t>Strategies Moving Forward</a:t>
            </a:r>
          </a:p>
        </p:txBody>
      </p:sp>
      <p:pic>
        <p:nvPicPr>
          <p:cNvPr id="5" name="Picture 4" descr="PS_HOR_REV_CMYK_2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
        <p:nvSpPr>
          <p:cNvPr id="6" name="Footer Placeholder 5"/>
          <p:cNvSpPr>
            <a:spLocks noGrp="1"/>
          </p:cNvSpPr>
          <p:nvPr/>
        </p:nvSpPr>
        <p:spPr>
          <a:xfrm>
            <a:off x="2552373" y="6189150"/>
            <a:ext cx="8470287" cy="486833"/>
          </a:xfrm>
          <a:prstGeom prst="rect">
            <a:avLst/>
          </a:prstGeom>
        </p:spPr>
        <p:txBody>
          <a:bodyPr vert="horz" lIns="121920" tIns="60960" rIns="121920" bIns="6096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67" dirty="0">
              <a:solidFill>
                <a:prstClr val="black">
                  <a:tint val="75000"/>
                </a:prstClr>
              </a:solidFill>
            </a:endParaRPr>
          </a:p>
        </p:txBody>
      </p:sp>
    </p:spTree>
    <p:extLst>
      <p:ext uri="{BB962C8B-B14F-4D97-AF65-F5344CB8AC3E}">
        <p14:creationId xmlns:p14="http://schemas.microsoft.com/office/powerpoint/2010/main" val="4124030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9430F7A-0361-431F-8FD8-535046E952EB}"/>
              </a:ext>
            </a:extLst>
          </p:cNvPr>
          <p:cNvSpPr txBox="1">
            <a:spLocks/>
          </p:cNvSpPr>
          <p:nvPr/>
        </p:nvSpPr>
        <p:spPr>
          <a:xfrm>
            <a:off x="434050" y="1196203"/>
            <a:ext cx="11323899" cy="1143000"/>
          </a:xfrm>
          <a:prstGeom prst="rect">
            <a:avLst/>
          </a:prstGeom>
        </p:spPr>
        <p:txBody>
          <a:bodyPr vert="horz" lIns="91440" tIns="45720" rIns="91440" bIns="45720" rtlCol="0" anchor="ctr">
            <a:noAutofit/>
          </a:bodyPr>
          <a:lstStyle>
            <a:lvl1pPr algn="l" defTabSz="609585" rtl="0" eaLnBrk="1" latinLnBrk="0" hangingPunct="1">
              <a:spcBef>
                <a:spcPct val="0"/>
              </a:spcBef>
              <a:buNone/>
              <a:defRPr sz="5600" b="1" i="0" kern="1200">
                <a:solidFill>
                  <a:schemeClr val="accent1"/>
                </a:solidFill>
                <a:latin typeface="Rockwell"/>
                <a:ea typeface="+mj-ea"/>
                <a:cs typeface="Rockwell"/>
              </a:defRPr>
            </a:lvl1pPr>
          </a:lstStyle>
          <a:p>
            <a:pPr algn="ctr" defTabSz="914400">
              <a:spcBef>
                <a:spcPts val="1200"/>
              </a:spcBef>
              <a:defRPr/>
            </a:pPr>
            <a:r>
              <a:rPr lang="en-US" sz="4800" dirty="0">
                <a:solidFill>
                  <a:srgbClr val="629DD1"/>
                </a:solidFill>
                <a:latin typeface="Rockwell" panose="02060603020205020403" pitchFamily="18" charset="0"/>
                <a:ea typeface="+mn-ea"/>
                <a:cs typeface="+mn-cs"/>
              </a:rPr>
              <a:t>Key Trends</a:t>
            </a:r>
            <a:r>
              <a:rPr lang="en-US" sz="4800" dirty="0"/>
              <a:t> — Financial</a:t>
            </a:r>
            <a:endParaRPr lang="en-US" sz="4800" dirty="0">
              <a:solidFill>
                <a:srgbClr val="629DD1"/>
              </a:solidFill>
              <a:latin typeface="Rockwell" panose="02060603020205020403" pitchFamily="18" charset="0"/>
              <a:ea typeface="+mn-ea"/>
              <a:cs typeface="+mn-cs"/>
            </a:endParaRPr>
          </a:p>
        </p:txBody>
      </p:sp>
      <p:pic>
        <p:nvPicPr>
          <p:cNvPr id="2" name="Picture 1">
            <a:extLst>
              <a:ext uri="{FF2B5EF4-FFF2-40B4-BE49-F238E27FC236}">
                <a16:creationId xmlns:a16="http://schemas.microsoft.com/office/drawing/2014/main" id="{4DB0C6D1-3DED-45E0-9FF1-0546492F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87" y="2377303"/>
            <a:ext cx="3739367" cy="2103394"/>
          </a:xfrm>
          <a:prstGeom prst="rect">
            <a:avLst/>
          </a:prstGeom>
        </p:spPr>
      </p:pic>
      <p:pic>
        <p:nvPicPr>
          <p:cNvPr id="3" name="Picture 2">
            <a:extLst>
              <a:ext uri="{FF2B5EF4-FFF2-40B4-BE49-F238E27FC236}">
                <a16:creationId xmlns:a16="http://schemas.microsoft.com/office/drawing/2014/main" id="{A480A98B-9A37-41DE-91A0-F7BE08DE19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8349" y="2419756"/>
            <a:ext cx="4008222" cy="2647269"/>
          </a:xfrm>
          <a:prstGeom prst="rect">
            <a:avLst/>
          </a:prstGeom>
        </p:spPr>
      </p:pic>
      <p:pic>
        <p:nvPicPr>
          <p:cNvPr id="4" name="Picture 3">
            <a:extLst>
              <a:ext uri="{FF2B5EF4-FFF2-40B4-BE49-F238E27FC236}">
                <a16:creationId xmlns:a16="http://schemas.microsoft.com/office/drawing/2014/main" id="{3F84E683-CD8A-4E15-916A-469999000F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4150" y="2419756"/>
            <a:ext cx="3972906" cy="2330878"/>
          </a:xfrm>
          <a:prstGeom prst="rect">
            <a:avLst/>
          </a:prstGeom>
        </p:spPr>
      </p:pic>
      <p:pic>
        <p:nvPicPr>
          <p:cNvPr id="7" name="Picture 6" descr="PS_HOR_REV_CMYK_2C.eps">
            <a:extLst>
              <a:ext uri="{FF2B5EF4-FFF2-40B4-BE49-F238E27FC236}">
                <a16:creationId xmlns:a16="http://schemas.microsoft.com/office/drawing/2014/main" id="{0F519ACD-1AC4-4895-B150-CD0E16995B8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Tree>
    <p:extLst>
      <p:ext uri="{BB962C8B-B14F-4D97-AF65-F5344CB8AC3E}">
        <p14:creationId xmlns:p14="http://schemas.microsoft.com/office/powerpoint/2010/main" val="2095761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10627" y="1286191"/>
            <a:ext cx="10412033" cy="5216813"/>
          </a:xfrm>
          <a:prstGeom prst="rect">
            <a:avLst/>
          </a:prstGeom>
          <a:noFill/>
        </p:spPr>
        <p:txBody>
          <a:bodyPr wrap="square" rtlCol="0">
            <a:spAutoFit/>
          </a:bodyPr>
          <a:lstStyle/>
          <a:p>
            <a:pPr marL="609585" indent="-609585" defTabSz="609585">
              <a:spcBef>
                <a:spcPts val="600"/>
              </a:spcBef>
              <a:buFont typeface="Arial" panose="020B0604020202020204" pitchFamily="34" charset="0"/>
              <a:buChar char="•"/>
            </a:pPr>
            <a:r>
              <a:rPr lang="en-US" sz="2800" dirty="0">
                <a:solidFill>
                  <a:prstClr val="black"/>
                </a:solidFill>
              </a:rPr>
              <a:t>Financial ranking organizations place 1/3 of all colleges and universities as unsustainable (another quarter at risk).</a:t>
            </a:r>
          </a:p>
          <a:p>
            <a:pPr marL="609585" indent="-609585" defTabSz="609585">
              <a:spcBef>
                <a:spcPts val="600"/>
              </a:spcBef>
              <a:buFont typeface="Arial" panose="020B0604020202020204" pitchFamily="34" charset="0"/>
              <a:buChar char="•"/>
            </a:pPr>
            <a:r>
              <a:rPr lang="en-US" sz="2800" dirty="0">
                <a:solidFill>
                  <a:prstClr val="black"/>
                </a:solidFill>
              </a:rPr>
              <a:t>Small schools most problematic: enrollment demographically controlled; 40% have fewer than 1,000 students; 80% have fewer than 5,000 students (800 schools have critical finances).</a:t>
            </a:r>
          </a:p>
          <a:p>
            <a:pPr marL="609585" indent="-609585" defTabSz="609585">
              <a:spcBef>
                <a:spcPts val="600"/>
              </a:spcBef>
              <a:buFont typeface="Arial" panose="020B0604020202020204" pitchFamily="34" charset="0"/>
              <a:buChar char="•"/>
            </a:pPr>
            <a:r>
              <a:rPr lang="en-US" sz="2800" dirty="0">
                <a:solidFill>
                  <a:prstClr val="black"/>
                </a:solidFill>
              </a:rPr>
              <a:t>State flagships and well-heeled privates: the most robust.</a:t>
            </a:r>
          </a:p>
          <a:p>
            <a:pPr marL="609585" indent="-609585" defTabSz="609585">
              <a:spcBef>
                <a:spcPts val="600"/>
              </a:spcBef>
              <a:buFont typeface="Arial" panose="020B0604020202020204" pitchFamily="34" charset="0"/>
              <a:buChar char="•"/>
            </a:pPr>
            <a:r>
              <a:rPr lang="en-US" sz="2800" dirty="0">
                <a:solidFill>
                  <a:prstClr val="black"/>
                </a:solidFill>
              </a:rPr>
              <a:t>State funding is predicted to continue to decline.</a:t>
            </a:r>
          </a:p>
          <a:p>
            <a:pPr marL="609585" indent="-609585" defTabSz="609585">
              <a:spcBef>
                <a:spcPts val="600"/>
              </a:spcBef>
              <a:buFont typeface="Arial" panose="020B0604020202020204" pitchFamily="34" charset="0"/>
              <a:buChar char="•"/>
            </a:pPr>
            <a:r>
              <a:rPr lang="en-US" sz="2800" dirty="0">
                <a:solidFill>
                  <a:prstClr val="black"/>
                </a:solidFill>
              </a:rPr>
              <a:t>Forbes most recent report (Nov. 2019) has financial conditions deteriorating. D financial grade colleges have increased by 61% since 2013.</a:t>
            </a:r>
          </a:p>
          <a:p>
            <a:pPr marL="609585" indent="-609585" defTabSz="609585">
              <a:spcBef>
                <a:spcPts val="600"/>
              </a:spcBef>
              <a:buFont typeface="Arial" panose="020B0604020202020204" pitchFamily="34" charset="0"/>
              <a:buChar char="•"/>
            </a:pPr>
            <a:endParaRPr lang="en-US" sz="2800" dirty="0">
              <a:solidFill>
                <a:prstClr val="black"/>
              </a:solidFill>
            </a:endParaRPr>
          </a:p>
        </p:txBody>
      </p:sp>
      <p:sp>
        <p:nvSpPr>
          <p:cNvPr id="7" name="Title 1"/>
          <p:cNvSpPr>
            <a:spLocks noGrp="1"/>
          </p:cNvSpPr>
          <p:nvPr>
            <p:ph type="title"/>
          </p:nvPr>
        </p:nvSpPr>
        <p:spPr>
          <a:xfrm>
            <a:off x="195943" y="354996"/>
            <a:ext cx="11582400" cy="1143000"/>
          </a:xfrm>
        </p:spPr>
        <p:txBody>
          <a:bodyPr>
            <a:normAutofit/>
          </a:bodyPr>
          <a:lstStyle/>
          <a:p>
            <a:r>
              <a:rPr lang="en-US" sz="4200" dirty="0"/>
              <a:t>National Financial Trends — Pre-Pandemic</a:t>
            </a:r>
          </a:p>
        </p:txBody>
      </p:sp>
      <p:pic>
        <p:nvPicPr>
          <p:cNvPr id="5" name="Picture 4" descr="PS_HOR_REV_CMYK_2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
        <p:nvSpPr>
          <p:cNvPr id="6" name="Footer Placeholder 5"/>
          <p:cNvSpPr>
            <a:spLocks noGrp="1"/>
          </p:cNvSpPr>
          <p:nvPr/>
        </p:nvSpPr>
        <p:spPr>
          <a:xfrm>
            <a:off x="2552373" y="6189150"/>
            <a:ext cx="8470287" cy="486833"/>
          </a:xfrm>
          <a:prstGeom prst="rect">
            <a:avLst/>
          </a:prstGeom>
        </p:spPr>
        <p:txBody>
          <a:bodyPr vert="horz" lIns="121920" tIns="60960" rIns="121920" bIns="6096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67" dirty="0">
              <a:solidFill>
                <a:prstClr val="black">
                  <a:tint val="75000"/>
                </a:prstClr>
              </a:solidFill>
            </a:endParaRPr>
          </a:p>
        </p:txBody>
      </p:sp>
    </p:spTree>
    <p:extLst>
      <p:ext uri="{BB962C8B-B14F-4D97-AF65-F5344CB8AC3E}">
        <p14:creationId xmlns:p14="http://schemas.microsoft.com/office/powerpoint/2010/main" val="1878654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10627" y="1233709"/>
            <a:ext cx="10884687" cy="4431983"/>
          </a:xfrm>
          <a:prstGeom prst="rect">
            <a:avLst/>
          </a:prstGeom>
          <a:noFill/>
        </p:spPr>
        <p:txBody>
          <a:bodyPr wrap="square" rtlCol="0">
            <a:spAutoFit/>
          </a:bodyPr>
          <a:lstStyle/>
          <a:p>
            <a:pPr marL="609585" indent="-609585" defTabSz="609585">
              <a:spcBef>
                <a:spcPts val="600"/>
              </a:spcBef>
              <a:buFont typeface="Arial" panose="020B0604020202020204" pitchFamily="34" charset="0"/>
              <a:buChar char="•"/>
            </a:pPr>
            <a:r>
              <a:rPr lang="en-US" sz="2800" dirty="0">
                <a:solidFill>
                  <a:prstClr val="black"/>
                </a:solidFill>
              </a:rPr>
              <a:t>Forbes estimates pandemic impact on higher ed exceeded </a:t>
            </a:r>
            <a:br>
              <a:rPr lang="en-US" sz="2800" dirty="0">
                <a:solidFill>
                  <a:prstClr val="black"/>
                </a:solidFill>
              </a:rPr>
            </a:br>
            <a:r>
              <a:rPr lang="en-US" sz="2800" dirty="0">
                <a:solidFill>
                  <a:prstClr val="black"/>
                </a:solidFill>
              </a:rPr>
              <a:t>$120 billion by the start of the semester – not built into any university plan.</a:t>
            </a:r>
          </a:p>
          <a:p>
            <a:pPr marL="609585" indent="-609585" defTabSz="609585">
              <a:spcBef>
                <a:spcPts val="600"/>
              </a:spcBef>
              <a:buFont typeface="Arial" panose="020B0604020202020204" pitchFamily="34" charset="0"/>
              <a:buChar char="•"/>
            </a:pPr>
            <a:r>
              <a:rPr lang="en-US" sz="2800" dirty="0">
                <a:solidFill>
                  <a:prstClr val="black"/>
                </a:solidFill>
              </a:rPr>
              <a:t>Cost-cutting measures have become common.</a:t>
            </a:r>
          </a:p>
          <a:p>
            <a:pPr marL="609585" indent="-609585" defTabSz="609585">
              <a:spcBef>
                <a:spcPts val="600"/>
              </a:spcBef>
              <a:buFont typeface="Arial" panose="020B0604020202020204" pitchFamily="34" charset="0"/>
              <a:buChar char="•"/>
            </a:pPr>
            <a:r>
              <a:rPr lang="en-US" sz="2800" dirty="0">
                <a:solidFill>
                  <a:prstClr val="black"/>
                </a:solidFill>
              </a:rPr>
              <a:t>Dependency on enrollment growth appears even more problematic.</a:t>
            </a:r>
          </a:p>
          <a:p>
            <a:pPr marL="609585" indent="-609585" defTabSz="609585">
              <a:spcBef>
                <a:spcPts val="600"/>
              </a:spcBef>
              <a:buFont typeface="Arial" panose="020B0604020202020204" pitchFamily="34" charset="0"/>
              <a:buChar char="•"/>
            </a:pPr>
            <a:r>
              <a:rPr lang="en-US" sz="2800" dirty="0">
                <a:solidFill>
                  <a:prstClr val="black"/>
                </a:solidFill>
              </a:rPr>
              <a:t>Overwhelmingly, colleges and universities went “remote.”</a:t>
            </a:r>
          </a:p>
          <a:p>
            <a:pPr marL="609585" indent="-609585" defTabSz="609585">
              <a:spcBef>
                <a:spcPts val="600"/>
              </a:spcBef>
              <a:buFont typeface="Arial" panose="020B0604020202020204" pitchFamily="34" charset="0"/>
              <a:buChar char="•"/>
            </a:pPr>
            <a:r>
              <a:rPr lang="en-US" sz="2800" dirty="0">
                <a:solidFill>
                  <a:prstClr val="black"/>
                </a:solidFill>
              </a:rPr>
              <a:t>Pandemic revealed a lack of innovation in higher ed.</a:t>
            </a:r>
          </a:p>
          <a:p>
            <a:pPr marL="609585" indent="-609585" defTabSz="609585">
              <a:spcBef>
                <a:spcPts val="600"/>
              </a:spcBef>
              <a:buFont typeface="Arial" panose="020B0604020202020204" pitchFamily="34" charset="0"/>
              <a:buChar char="•"/>
            </a:pPr>
            <a:r>
              <a:rPr lang="en-US" sz="2800" dirty="0">
                <a:solidFill>
                  <a:prstClr val="black"/>
                </a:solidFill>
              </a:rPr>
              <a:t>Students believe online education delivers less quality and value.</a:t>
            </a:r>
          </a:p>
          <a:p>
            <a:pPr marL="609585" indent="-609585" defTabSz="609585">
              <a:spcBef>
                <a:spcPts val="600"/>
              </a:spcBef>
              <a:buFont typeface="Arial" panose="020B0604020202020204" pitchFamily="34" charset="0"/>
              <a:buChar char="•"/>
            </a:pPr>
            <a:r>
              <a:rPr lang="en-US" sz="2800" dirty="0">
                <a:solidFill>
                  <a:prstClr val="black"/>
                </a:solidFill>
              </a:rPr>
              <a:t>Loss of liquidity.</a:t>
            </a:r>
          </a:p>
        </p:txBody>
      </p:sp>
      <p:sp>
        <p:nvSpPr>
          <p:cNvPr id="7" name="Title 1"/>
          <p:cNvSpPr>
            <a:spLocks noGrp="1"/>
          </p:cNvSpPr>
          <p:nvPr>
            <p:ph type="title"/>
          </p:nvPr>
        </p:nvSpPr>
        <p:spPr>
          <a:xfrm>
            <a:off x="560743" y="138751"/>
            <a:ext cx="11332029" cy="1143000"/>
          </a:xfrm>
        </p:spPr>
        <p:txBody>
          <a:bodyPr>
            <a:normAutofit fontScale="90000"/>
          </a:bodyPr>
          <a:lstStyle/>
          <a:p>
            <a:r>
              <a:rPr lang="en-US" sz="4800" dirty="0"/>
              <a:t>Pandemic’s Toll on Higher Ed Finances</a:t>
            </a:r>
          </a:p>
        </p:txBody>
      </p:sp>
      <p:pic>
        <p:nvPicPr>
          <p:cNvPr id="5" name="Picture 4" descr="PS_HOR_REV_CMYK_2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
        <p:nvSpPr>
          <p:cNvPr id="6" name="Footer Placeholder 5"/>
          <p:cNvSpPr>
            <a:spLocks noGrp="1"/>
          </p:cNvSpPr>
          <p:nvPr/>
        </p:nvSpPr>
        <p:spPr>
          <a:xfrm>
            <a:off x="2552373" y="6189150"/>
            <a:ext cx="8470287" cy="486833"/>
          </a:xfrm>
          <a:prstGeom prst="rect">
            <a:avLst/>
          </a:prstGeom>
        </p:spPr>
        <p:txBody>
          <a:bodyPr vert="horz" lIns="121920" tIns="60960" rIns="121920" bIns="6096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67" dirty="0">
              <a:solidFill>
                <a:prstClr val="black">
                  <a:tint val="75000"/>
                </a:prstClr>
              </a:solidFill>
            </a:endParaRPr>
          </a:p>
        </p:txBody>
      </p:sp>
    </p:spTree>
    <p:extLst>
      <p:ext uri="{BB962C8B-B14F-4D97-AF65-F5344CB8AC3E}">
        <p14:creationId xmlns:p14="http://schemas.microsoft.com/office/powerpoint/2010/main" val="1724055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0743" y="1660151"/>
            <a:ext cx="10716857" cy="4355038"/>
          </a:xfrm>
          <a:prstGeom prst="rect">
            <a:avLst/>
          </a:prstGeom>
          <a:noFill/>
        </p:spPr>
        <p:txBody>
          <a:bodyPr wrap="square" rtlCol="0">
            <a:spAutoFit/>
          </a:bodyPr>
          <a:lstStyle/>
          <a:p>
            <a:pPr marL="609585" indent="-609585" defTabSz="609585">
              <a:spcBef>
                <a:spcPts val="600"/>
              </a:spcBef>
              <a:buFont typeface="Arial" panose="020B0604020202020204" pitchFamily="34" charset="0"/>
              <a:buChar char="•"/>
            </a:pPr>
            <a:r>
              <a:rPr lang="en-US" sz="2800" dirty="0">
                <a:solidFill>
                  <a:prstClr val="black"/>
                </a:solidFill>
              </a:rPr>
              <a:t>Focus on recruitment.</a:t>
            </a:r>
          </a:p>
          <a:p>
            <a:pPr marL="609585" indent="-609585" defTabSz="609585">
              <a:spcBef>
                <a:spcPts val="600"/>
              </a:spcBef>
              <a:buFont typeface="Arial" panose="020B0604020202020204" pitchFamily="34" charset="0"/>
              <a:buChar char="•"/>
            </a:pPr>
            <a:r>
              <a:rPr lang="en-US" sz="2800" dirty="0">
                <a:solidFill>
                  <a:prstClr val="black"/>
                </a:solidFill>
              </a:rPr>
              <a:t>Tuition taskforce.</a:t>
            </a:r>
          </a:p>
          <a:p>
            <a:pPr marL="609585" indent="-609585" defTabSz="609585">
              <a:spcBef>
                <a:spcPts val="600"/>
              </a:spcBef>
              <a:buFont typeface="Arial" panose="020B0604020202020204" pitchFamily="34" charset="0"/>
              <a:buChar char="•"/>
            </a:pPr>
            <a:r>
              <a:rPr lang="en-US" sz="2800" dirty="0">
                <a:solidFill>
                  <a:prstClr val="black"/>
                </a:solidFill>
              </a:rPr>
              <a:t>SIMBA replaced Penn State’s </a:t>
            </a:r>
            <a:r>
              <a:rPr lang="en-US" sz="2800">
                <a:solidFill>
                  <a:prstClr val="black"/>
                </a:solidFill>
              </a:rPr>
              <a:t>legacy systems.</a:t>
            </a:r>
            <a:endParaRPr lang="en-US" sz="2800" dirty="0">
              <a:solidFill>
                <a:prstClr val="black"/>
              </a:solidFill>
            </a:endParaRPr>
          </a:p>
          <a:p>
            <a:pPr marL="609585" indent="-609585" defTabSz="609585">
              <a:spcBef>
                <a:spcPts val="600"/>
              </a:spcBef>
              <a:buFont typeface="Arial" panose="020B0604020202020204" pitchFamily="34" charset="0"/>
              <a:buChar char="•"/>
            </a:pPr>
            <a:r>
              <a:rPr lang="en-US" sz="2800" dirty="0">
                <a:solidFill>
                  <a:prstClr val="black"/>
                </a:solidFill>
              </a:rPr>
              <a:t>Focus on retention to graduation–becoming key financial factor– a student retained is a student we don’t have to recruit. </a:t>
            </a:r>
          </a:p>
          <a:p>
            <a:pPr marL="609585" indent="-609585" defTabSz="609585">
              <a:spcBef>
                <a:spcPts val="600"/>
              </a:spcBef>
              <a:buFont typeface="Arial" panose="020B0604020202020204" pitchFamily="34" charset="0"/>
              <a:buChar char="•"/>
            </a:pPr>
            <a:r>
              <a:rPr lang="en-US" sz="2800" dirty="0">
                <a:solidFill>
                  <a:prstClr val="black"/>
                </a:solidFill>
              </a:rPr>
              <a:t>Substantial efforts to create efficiencies and savings for innovation and affordability. Huron savings approach–Penn State’s leadership commitment to the Board.  </a:t>
            </a:r>
          </a:p>
          <a:p>
            <a:pPr defTabSz="609585">
              <a:spcBef>
                <a:spcPts val="600"/>
              </a:spcBef>
            </a:pPr>
            <a:endParaRPr lang="en-US" sz="2800" dirty="0">
              <a:solidFill>
                <a:prstClr val="black"/>
              </a:solidFill>
            </a:endParaRPr>
          </a:p>
        </p:txBody>
      </p:sp>
      <p:sp>
        <p:nvSpPr>
          <p:cNvPr id="7" name="Title 1"/>
          <p:cNvSpPr>
            <a:spLocks noGrp="1"/>
          </p:cNvSpPr>
          <p:nvPr>
            <p:ph type="title"/>
          </p:nvPr>
        </p:nvSpPr>
        <p:spPr>
          <a:xfrm>
            <a:off x="609600" y="290728"/>
            <a:ext cx="10972800" cy="1143000"/>
          </a:xfrm>
        </p:spPr>
        <p:txBody>
          <a:bodyPr>
            <a:normAutofit fontScale="90000"/>
          </a:bodyPr>
          <a:lstStyle/>
          <a:p>
            <a:r>
              <a:rPr lang="en-US" sz="4800" dirty="0"/>
              <a:t>Penn State’s Pre-Pandemic Actions to Ensure Financial Stability</a:t>
            </a:r>
          </a:p>
        </p:txBody>
      </p:sp>
      <p:pic>
        <p:nvPicPr>
          <p:cNvPr id="5" name="Picture 4" descr="PS_HOR_REV_CMYK_2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
        <p:nvSpPr>
          <p:cNvPr id="6" name="Footer Placeholder 5"/>
          <p:cNvSpPr>
            <a:spLocks noGrp="1"/>
          </p:cNvSpPr>
          <p:nvPr/>
        </p:nvSpPr>
        <p:spPr>
          <a:xfrm>
            <a:off x="2552373" y="6189150"/>
            <a:ext cx="8470287" cy="486833"/>
          </a:xfrm>
          <a:prstGeom prst="rect">
            <a:avLst/>
          </a:prstGeom>
        </p:spPr>
        <p:txBody>
          <a:bodyPr vert="horz" lIns="121920" tIns="60960" rIns="121920" bIns="6096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67" dirty="0">
              <a:solidFill>
                <a:prstClr val="black">
                  <a:tint val="75000"/>
                </a:prstClr>
              </a:solidFill>
            </a:endParaRPr>
          </a:p>
        </p:txBody>
      </p:sp>
    </p:spTree>
    <p:extLst>
      <p:ext uri="{BB962C8B-B14F-4D97-AF65-F5344CB8AC3E}">
        <p14:creationId xmlns:p14="http://schemas.microsoft.com/office/powerpoint/2010/main" val="3664031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10627" y="1253069"/>
            <a:ext cx="10484093" cy="5216813"/>
          </a:xfrm>
          <a:prstGeom prst="rect">
            <a:avLst/>
          </a:prstGeom>
          <a:noFill/>
        </p:spPr>
        <p:txBody>
          <a:bodyPr wrap="square" rtlCol="0">
            <a:spAutoFit/>
          </a:bodyPr>
          <a:lstStyle/>
          <a:p>
            <a:pPr marL="609585" indent="-609585" defTabSz="609585">
              <a:spcBef>
                <a:spcPts val="600"/>
              </a:spcBef>
              <a:buFont typeface="Arial" panose="020B0604020202020204" pitchFamily="34" charset="0"/>
              <a:buChar char="•"/>
            </a:pPr>
            <a:r>
              <a:rPr lang="en-US" sz="2800" dirty="0">
                <a:solidFill>
                  <a:prstClr val="black"/>
                </a:solidFill>
              </a:rPr>
              <a:t>Plan for a budget that cannot be balanced by reliance on traditional out-of-state students who are increasingly financially challenged. Will pendulum swing even more to international, </a:t>
            </a:r>
            <a:br>
              <a:rPr lang="en-US" sz="2800" dirty="0">
                <a:solidFill>
                  <a:prstClr val="black"/>
                </a:solidFill>
              </a:rPr>
            </a:br>
            <a:r>
              <a:rPr lang="en-US" sz="2800" dirty="0">
                <a:solidFill>
                  <a:prstClr val="black"/>
                </a:solidFill>
              </a:rPr>
              <a:t>but are they less likely to come?</a:t>
            </a:r>
          </a:p>
          <a:p>
            <a:pPr marL="609585" indent="-609585" defTabSz="609585">
              <a:spcBef>
                <a:spcPts val="600"/>
              </a:spcBef>
              <a:buFont typeface="Arial" panose="020B0604020202020204" pitchFamily="34" charset="0"/>
              <a:buChar char="•"/>
            </a:pPr>
            <a:r>
              <a:rPr lang="en-US" sz="2800" dirty="0">
                <a:solidFill>
                  <a:prstClr val="black"/>
                </a:solidFill>
              </a:rPr>
              <a:t>Started early on extensive cost-cutting measures – hiring chills, salary freezes, unit budget cuts, etc. </a:t>
            </a:r>
          </a:p>
          <a:p>
            <a:pPr marL="609585" indent="-609585" defTabSz="609585">
              <a:spcBef>
                <a:spcPts val="600"/>
              </a:spcBef>
              <a:buFont typeface="Arial" panose="020B0604020202020204" pitchFamily="34" charset="0"/>
              <a:buChar char="•"/>
            </a:pPr>
            <a:r>
              <a:rPr lang="en-US" sz="2800" dirty="0">
                <a:solidFill>
                  <a:prstClr val="black"/>
                </a:solidFill>
              </a:rPr>
              <a:t>Innovation dollars sacrificed for financial stability.</a:t>
            </a:r>
          </a:p>
          <a:p>
            <a:pPr marL="609585" indent="-609585" defTabSz="609585">
              <a:spcBef>
                <a:spcPts val="600"/>
              </a:spcBef>
              <a:buFont typeface="Arial" panose="020B0604020202020204" pitchFamily="34" charset="0"/>
              <a:buChar char="•"/>
            </a:pPr>
            <a:r>
              <a:rPr lang="en-US" sz="2800" dirty="0">
                <a:solidFill>
                  <a:prstClr val="black"/>
                </a:solidFill>
              </a:rPr>
              <a:t>Accelerated investment in the vibrancy of online/remote education, building upon Penn State foundations and expertise.</a:t>
            </a:r>
          </a:p>
          <a:p>
            <a:pPr marL="609585" indent="-609585" defTabSz="609585">
              <a:spcBef>
                <a:spcPts val="600"/>
              </a:spcBef>
              <a:buFont typeface="Arial" panose="020B0604020202020204" pitchFamily="34" charset="0"/>
              <a:buChar char="•"/>
            </a:pPr>
            <a:r>
              <a:rPr lang="en-US" sz="2800" dirty="0">
                <a:solidFill>
                  <a:prstClr val="black"/>
                </a:solidFill>
              </a:rPr>
              <a:t>Strong efforts to protect our enrollment.</a:t>
            </a:r>
          </a:p>
          <a:p>
            <a:pPr defTabSz="609585">
              <a:spcBef>
                <a:spcPts val="600"/>
              </a:spcBef>
            </a:pPr>
            <a:endParaRPr lang="en-US" sz="2800" dirty="0">
              <a:solidFill>
                <a:prstClr val="black"/>
              </a:solidFill>
            </a:endParaRPr>
          </a:p>
        </p:txBody>
      </p:sp>
      <p:sp>
        <p:nvSpPr>
          <p:cNvPr id="7" name="Title 1"/>
          <p:cNvSpPr>
            <a:spLocks noGrp="1"/>
          </p:cNvSpPr>
          <p:nvPr>
            <p:ph type="title"/>
          </p:nvPr>
        </p:nvSpPr>
        <p:spPr>
          <a:xfrm>
            <a:off x="560743" y="150674"/>
            <a:ext cx="11876315" cy="1143000"/>
          </a:xfrm>
        </p:spPr>
        <p:txBody>
          <a:bodyPr>
            <a:noAutofit/>
          </a:bodyPr>
          <a:lstStyle/>
          <a:p>
            <a:r>
              <a:rPr lang="en-US" sz="4400" dirty="0"/>
              <a:t>Penn State’s Strategies Since Pandemic</a:t>
            </a:r>
          </a:p>
        </p:txBody>
      </p:sp>
      <p:pic>
        <p:nvPicPr>
          <p:cNvPr id="5" name="Picture 4" descr="PS_HOR_REV_CMYK_2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
        <p:nvSpPr>
          <p:cNvPr id="6" name="Footer Placeholder 5"/>
          <p:cNvSpPr>
            <a:spLocks noGrp="1"/>
          </p:cNvSpPr>
          <p:nvPr/>
        </p:nvSpPr>
        <p:spPr>
          <a:xfrm>
            <a:off x="2552373" y="6189150"/>
            <a:ext cx="8470287" cy="486833"/>
          </a:xfrm>
          <a:prstGeom prst="rect">
            <a:avLst/>
          </a:prstGeom>
        </p:spPr>
        <p:txBody>
          <a:bodyPr vert="horz" lIns="121920" tIns="60960" rIns="121920" bIns="6096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67" dirty="0">
              <a:solidFill>
                <a:prstClr val="black">
                  <a:tint val="75000"/>
                </a:prstClr>
              </a:solidFill>
            </a:endParaRPr>
          </a:p>
        </p:txBody>
      </p:sp>
    </p:spTree>
    <p:extLst>
      <p:ext uri="{BB962C8B-B14F-4D97-AF65-F5344CB8AC3E}">
        <p14:creationId xmlns:p14="http://schemas.microsoft.com/office/powerpoint/2010/main" val="795526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9430F7A-0361-431F-8FD8-535046E952EB}"/>
              </a:ext>
            </a:extLst>
          </p:cNvPr>
          <p:cNvSpPr txBox="1">
            <a:spLocks/>
          </p:cNvSpPr>
          <p:nvPr/>
        </p:nvSpPr>
        <p:spPr>
          <a:xfrm>
            <a:off x="434050" y="1196203"/>
            <a:ext cx="11323899" cy="1143000"/>
          </a:xfrm>
          <a:prstGeom prst="rect">
            <a:avLst/>
          </a:prstGeom>
        </p:spPr>
        <p:txBody>
          <a:bodyPr vert="horz" lIns="91440" tIns="45720" rIns="91440" bIns="45720" rtlCol="0" anchor="ctr">
            <a:noAutofit/>
          </a:bodyPr>
          <a:lstStyle>
            <a:lvl1pPr algn="l" defTabSz="609585" rtl="0" eaLnBrk="1" latinLnBrk="0" hangingPunct="1">
              <a:spcBef>
                <a:spcPct val="0"/>
              </a:spcBef>
              <a:buNone/>
              <a:defRPr sz="5600" b="1" i="0" kern="1200">
                <a:solidFill>
                  <a:schemeClr val="accent1"/>
                </a:solidFill>
                <a:latin typeface="Rockwell"/>
                <a:ea typeface="+mj-ea"/>
                <a:cs typeface="Rockwell"/>
              </a:defRPr>
            </a:lvl1pPr>
          </a:lstStyle>
          <a:p>
            <a:pPr algn="ctr" defTabSz="914400">
              <a:spcBef>
                <a:spcPts val="1200"/>
              </a:spcBef>
              <a:defRPr/>
            </a:pPr>
            <a:r>
              <a:rPr lang="en-US" sz="4800" dirty="0">
                <a:solidFill>
                  <a:srgbClr val="629DD1"/>
                </a:solidFill>
                <a:latin typeface="Rockwell" panose="02060603020205020403" pitchFamily="18" charset="0"/>
                <a:ea typeface="+mn-ea"/>
                <a:cs typeface="+mn-cs"/>
              </a:rPr>
              <a:t>Key Trends</a:t>
            </a:r>
            <a:r>
              <a:rPr lang="en-US" sz="4800" dirty="0"/>
              <a:t> — Faculty</a:t>
            </a:r>
            <a:endParaRPr lang="en-US" sz="4800" dirty="0">
              <a:solidFill>
                <a:srgbClr val="629DD1"/>
              </a:solidFill>
              <a:latin typeface="Rockwell" panose="02060603020205020403" pitchFamily="18" charset="0"/>
              <a:ea typeface="+mn-ea"/>
              <a:cs typeface="+mn-cs"/>
            </a:endParaRPr>
          </a:p>
        </p:txBody>
      </p:sp>
      <p:pic>
        <p:nvPicPr>
          <p:cNvPr id="2050" name="Picture 2" descr="A man wearing a mask, hard hat, and safety glasses gestures to outdoor water pools in a screenshot of a YouTube video.">
            <a:extLst>
              <a:ext uri="{FF2B5EF4-FFF2-40B4-BE49-F238E27FC236}">
                <a16:creationId xmlns:a16="http://schemas.microsoft.com/office/drawing/2014/main" id="{31C7E517-55A4-4FEF-B483-8B6E77942CB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8364" y="2511129"/>
            <a:ext cx="4018207" cy="22457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2B4001B-1CD9-4ADB-BE79-2D6E4A773E24}"/>
              </a:ext>
            </a:extLst>
          </p:cNvPr>
          <p:cNvPicPr>
            <a:picLocks noChangeAspect="1"/>
          </p:cNvPicPr>
          <p:nvPr/>
        </p:nvPicPr>
        <p:blipFill>
          <a:blip r:embed="rId3"/>
          <a:stretch>
            <a:fillRect/>
          </a:stretch>
        </p:blipFill>
        <p:spPr>
          <a:xfrm>
            <a:off x="4267023" y="2511129"/>
            <a:ext cx="4180292" cy="2557719"/>
          </a:xfrm>
          <a:prstGeom prst="rect">
            <a:avLst/>
          </a:prstGeom>
        </p:spPr>
      </p:pic>
      <p:pic>
        <p:nvPicPr>
          <p:cNvPr id="7" name="Picture 6">
            <a:extLst>
              <a:ext uri="{FF2B5EF4-FFF2-40B4-BE49-F238E27FC236}">
                <a16:creationId xmlns:a16="http://schemas.microsoft.com/office/drawing/2014/main" id="{80F22646-9124-48DB-A1AD-873A7B577C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94263" y="2511128"/>
            <a:ext cx="3366290" cy="2245731"/>
          </a:xfrm>
          <a:prstGeom prst="rect">
            <a:avLst/>
          </a:prstGeom>
        </p:spPr>
      </p:pic>
      <p:pic>
        <p:nvPicPr>
          <p:cNvPr id="8" name="Picture 7" descr="PS_HOR_REV_CMYK_2C.eps">
            <a:extLst>
              <a:ext uri="{FF2B5EF4-FFF2-40B4-BE49-F238E27FC236}">
                <a16:creationId xmlns:a16="http://schemas.microsoft.com/office/drawing/2014/main" id="{C9214B4E-CA2B-4FED-B426-A33771AE371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Tree>
    <p:extLst>
      <p:ext uri="{BB962C8B-B14F-4D97-AF65-F5344CB8AC3E}">
        <p14:creationId xmlns:p14="http://schemas.microsoft.com/office/powerpoint/2010/main" val="3599516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10627" y="1325017"/>
            <a:ext cx="10971773" cy="5170646"/>
          </a:xfrm>
          <a:prstGeom prst="rect">
            <a:avLst/>
          </a:prstGeom>
          <a:noFill/>
        </p:spPr>
        <p:txBody>
          <a:bodyPr wrap="square" rtlCol="0">
            <a:spAutoFit/>
          </a:bodyPr>
          <a:lstStyle/>
          <a:p>
            <a:pPr marL="609585" indent="-609585" defTabSz="609585">
              <a:spcBef>
                <a:spcPts val="1200"/>
              </a:spcBef>
              <a:buFont typeface="Arial" panose="020B0604020202020204" pitchFamily="34" charset="0"/>
              <a:buChar char="•"/>
            </a:pPr>
            <a:r>
              <a:rPr lang="en-US" sz="2800" dirty="0">
                <a:solidFill>
                  <a:prstClr val="black"/>
                </a:solidFill>
              </a:rPr>
              <a:t>Faculty are aging: at least 25% of tenured and tenure-track professors are approaching 70. Renewal of the faculty is more challenging than ever.</a:t>
            </a:r>
          </a:p>
          <a:p>
            <a:pPr marL="609585" indent="-609585" defTabSz="609585">
              <a:spcBef>
                <a:spcPts val="1200"/>
              </a:spcBef>
              <a:buFont typeface="Arial" panose="020B0604020202020204" pitchFamily="34" charset="0"/>
              <a:buChar char="•"/>
            </a:pPr>
            <a:r>
              <a:rPr lang="en-US" sz="2800" dirty="0">
                <a:solidFill>
                  <a:prstClr val="black"/>
                </a:solidFill>
              </a:rPr>
              <a:t>Institutional response: hire part-time and non-tenure track </a:t>
            </a:r>
            <a:br>
              <a:rPr lang="en-US" sz="2800" dirty="0">
                <a:solidFill>
                  <a:prstClr val="black"/>
                </a:solidFill>
              </a:rPr>
            </a:br>
            <a:r>
              <a:rPr lang="en-US" sz="2800" dirty="0">
                <a:solidFill>
                  <a:prstClr val="black"/>
                </a:solidFill>
              </a:rPr>
              <a:t>(In 1969, 80% tenured; now, less than 1/3). But does high use of adjuncts result in decreased student success?</a:t>
            </a:r>
          </a:p>
          <a:p>
            <a:pPr marL="609585" indent="-609585" defTabSz="609585">
              <a:spcBef>
                <a:spcPts val="1200"/>
              </a:spcBef>
              <a:buFont typeface="Arial" panose="020B0604020202020204" pitchFamily="34" charset="0"/>
              <a:buChar char="•"/>
            </a:pPr>
            <a:r>
              <a:rPr lang="en-US" sz="2800" dirty="0">
                <a:solidFill>
                  <a:prstClr val="black"/>
                </a:solidFill>
              </a:rPr>
              <a:t>Emergence of mission faculty; mission support–preceptors as well as TA’s; coupled with instructional designers (if you can afford it).</a:t>
            </a:r>
          </a:p>
          <a:p>
            <a:pPr marL="609585" indent="-609585" defTabSz="609585">
              <a:spcBef>
                <a:spcPts val="1200"/>
              </a:spcBef>
              <a:buFont typeface="Arial" panose="020B0604020202020204" pitchFamily="34" charset="0"/>
              <a:buChar char="•"/>
            </a:pPr>
            <a:r>
              <a:rPr lang="en-US" sz="2800" dirty="0">
                <a:solidFill>
                  <a:prstClr val="black"/>
                </a:solidFill>
              </a:rPr>
              <a:t>Does shared governance become a burden? </a:t>
            </a:r>
          </a:p>
          <a:p>
            <a:pPr marL="609585" indent="-609585" defTabSz="609585">
              <a:spcBef>
                <a:spcPts val="1200"/>
              </a:spcBef>
              <a:buFont typeface="Arial" panose="020B0604020202020204" pitchFamily="34" charset="0"/>
              <a:buChar char="•"/>
            </a:pPr>
            <a:endParaRPr lang="en-US" sz="2800" dirty="0">
              <a:solidFill>
                <a:prstClr val="black"/>
              </a:solidFill>
            </a:endParaRPr>
          </a:p>
        </p:txBody>
      </p:sp>
      <p:sp>
        <p:nvSpPr>
          <p:cNvPr id="7" name="Title 1"/>
          <p:cNvSpPr>
            <a:spLocks noGrp="1"/>
          </p:cNvSpPr>
          <p:nvPr>
            <p:ph type="title"/>
          </p:nvPr>
        </p:nvSpPr>
        <p:spPr>
          <a:xfrm>
            <a:off x="194916" y="182017"/>
            <a:ext cx="11386457" cy="1143000"/>
          </a:xfrm>
        </p:spPr>
        <p:txBody>
          <a:bodyPr>
            <a:noAutofit/>
          </a:bodyPr>
          <a:lstStyle/>
          <a:p>
            <a:r>
              <a:rPr lang="en-US" sz="4400" dirty="0"/>
              <a:t>National Faculty Trends—Pre-Pandemic</a:t>
            </a:r>
          </a:p>
        </p:txBody>
      </p:sp>
      <p:pic>
        <p:nvPicPr>
          <p:cNvPr id="5" name="Picture 4" descr="PS_HOR_REV_CMYK_2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
        <p:nvSpPr>
          <p:cNvPr id="6" name="Footer Placeholder 5"/>
          <p:cNvSpPr>
            <a:spLocks noGrp="1"/>
          </p:cNvSpPr>
          <p:nvPr/>
        </p:nvSpPr>
        <p:spPr>
          <a:xfrm>
            <a:off x="2552373" y="6189150"/>
            <a:ext cx="8470287" cy="486833"/>
          </a:xfrm>
          <a:prstGeom prst="rect">
            <a:avLst/>
          </a:prstGeom>
        </p:spPr>
        <p:txBody>
          <a:bodyPr vert="horz" lIns="121920" tIns="60960" rIns="121920" bIns="6096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67" dirty="0">
              <a:solidFill>
                <a:prstClr val="black">
                  <a:tint val="75000"/>
                </a:prstClr>
              </a:solidFill>
            </a:endParaRPr>
          </a:p>
        </p:txBody>
      </p:sp>
    </p:spTree>
    <p:extLst>
      <p:ext uri="{BB962C8B-B14F-4D97-AF65-F5344CB8AC3E}">
        <p14:creationId xmlns:p14="http://schemas.microsoft.com/office/powerpoint/2010/main" val="1287938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01035"/>
            <a:ext cx="11470640" cy="1143000"/>
          </a:xfrm>
        </p:spPr>
        <p:txBody>
          <a:bodyPr>
            <a:noAutofit/>
          </a:bodyPr>
          <a:lstStyle/>
          <a:p>
            <a:r>
              <a:rPr lang="en-US" sz="3200" dirty="0"/>
              <a:t>Number of faculty in degree-granting postsecondary institutions, by employment status: Selected years, fall 1999 through fall 2018</a:t>
            </a:r>
          </a:p>
        </p:txBody>
      </p:sp>
      <p:sp>
        <p:nvSpPr>
          <p:cNvPr id="9" name="Rectangle 8"/>
          <p:cNvSpPr/>
          <p:nvPr/>
        </p:nvSpPr>
        <p:spPr>
          <a:xfrm>
            <a:off x="102781" y="5725277"/>
            <a:ext cx="12089219" cy="276999"/>
          </a:xfrm>
          <a:prstGeom prst="rect">
            <a:avLst/>
          </a:prstGeom>
        </p:spPr>
        <p:txBody>
          <a:bodyPr wrap="square">
            <a:spAutoFit/>
          </a:bodyPr>
          <a:lstStyle/>
          <a:p>
            <a:r>
              <a:rPr lang="en-US" sz="1200" dirty="0">
                <a:solidFill>
                  <a:srgbClr val="595959"/>
                </a:solidFill>
                <a:latin typeface="verdana" panose="020B0604030504040204" pitchFamily="34" charset="0"/>
              </a:rPr>
              <a:t>SOURCE: U.S. Department of Education, National Center for Education Statistics, Integrated Postsecondary Education Data System (IPEDS)</a:t>
            </a:r>
            <a:endParaRPr lang="en-US" sz="1200" dirty="0"/>
          </a:p>
        </p:txBody>
      </p:sp>
      <p:pic>
        <p:nvPicPr>
          <p:cNvPr id="11" name="Picture 10" descr="PS_HOR_REV_CMYK_2C.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
        <p:nvSpPr>
          <p:cNvPr id="3" name="AutoShape 2" descr="Figure 1. Number of faculty in degree-granting postsecondary institutions, by employment status: Selected years, fall 1999 through fall 2018">
            <a:extLst>
              <a:ext uri="{FF2B5EF4-FFF2-40B4-BE49-F238E27FC236}">
                <a16:creationId xmlns:a16="http://schemas.microsoft.com/office/drawing/2014/main" id="{46C4E40A-3977-4FA8-86CD-33A4E0FD47C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AE3E3D23-E5E7-40C2-908D-894F54CEF1AE}"/>
              </a:ext>
            </a:extLst>
          </p:cNvPr>
          <p:cNvSpPr/>
          <p:nvPr/>
        </p:nvSpPr>
        <p:spPr>
          <a:xfrm>
            <a:off x="9218077" y="1937772"/>
            <a:ext cx="2973923" cy="2677656"/>
          </a:xfrm>
          <a:prstGeom prst="rect">
            <a:avLst/>
          </a:prstGeom>
        </p:spPr>
        <p:txBody>
          <a:bodyPr wrap="square">
            <a:spAutoFit/>
          </a:bodyPr>
          <a:lstStyle/>
          <a:p>
            <a:r>
              <a:rPr lang="en-US" sz="2400" b="0" i="0" dirty="0">
                <a:solidFill>
                  <a:srgbClr val="000000"/>
                </a:solidFill>
                <a:effectLst/>
                <a:latin typeface="Arial" panose="020B0604020202020204" pitchFamily="34" charset="0"/>
              </a:rPr>
              <a:t>In fall 2018, of the 1.5 million faculty in degree-granting postsecondary institutions, 54% were full-time and 46% were part-time.</a:t>
            </a:r>
            <a:endParaRPr lang="en-US" sz="2400" dirty="0"/>
          </a:p>
        </p:txBody>
      </p:sp>
      <p:pic>
        <p:nvPicPr>
          <p:cNvPr id="19" name="Picture 18" descr="Chart, line chart&#10;&#10;Description automatically generated">
            <a:extLst>
              <a:ext uri="{FF2B5EF4-FFF2-40B4-BE49-F238E27FC236}">
                <a16:creationId xmlns:a16="http://schemas.microsoft.com/office/drawing/2014/main" id="{C61BE562-05E2-452C-B070-DDA22D1ED8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8143" y="1628951"/>
            <a:ext cx="8790570" cy="3885014"/>
          </a:xfrm>
          <a:prstGeom prst="rect">
            <a:avLst/>
          </a:prstGeom>
        </p:spPr>
      </p:pic>
    </p:spTree>
    <p:extLst>
      <p:ext uri="{BB962C8B-B14F-4D97-AF65-F5344CB8AC3E}">
        <p14:creationId xmlns:p14="http://schemas.microsoft.com/office/powerpoint/2010/main" val="1866186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1" y="1382645"/>
            <a:ext cx="10546080" cy="4708981"/>
          </a:xfrm>
          <a:prstGeom prst="rect">
            <a:avLst/>
          </a:prstGeom>
          <a:noFill/>
        </p:spPr>
        <p:txBody>
          <a:bodyPr wrap="square" rtlCol="0">
            <a:spAutoFit/>
          </a:bodyPr>
          <a:lstStyle/>
          <a:p>
            <a:pPr marL="609585" indent="-609585" defTabSz="609585">
              <a:spcBef>
                <a:spcPts val="600"/>
              </a:spcBef>
              <a:buFont typeface="Arial" panose="020B0604020202020204" pitchFamily="34" charset="0"/>
              <a:buChar char="•"/>
            </a:pPr>
            <a:r>
              <a:rPr lang="en-US" sz="2800" dirty="0">
                <a:solidFill>
                  <a:prstClr val="black"/>
                </a:solidFill>
              </a:rPr>
              <a:t>47% tenured or tenure-track; adjuncts only 6% of credit hours.</a:t>
            </a:r>
          </a:p>
          <a:p>
            <a:pPr marL="609585" indent="-609585" defTabSz="609585">
              <a:spcBef>
                <a:spcPts val="600"/>
              </a:spcBef>
              <a:buFont typeface="Arial" panose="020B0604020202020204" pitchFamily="34" charset="0"/>
              <a:buChar char="•"/>
            </a:pPr>
            <a:r>
              <a:rPr lang="en-US" sz="2800" dirty="0">
                <a:solidFill>
                  <a:prstClr val="black"/>
                </a:solidFill>
              </a:rPr>
              <a:t>Voluntary Retirement Program was an opportunity to add young faculty (202 faculty) with $14M in savings from faculty and staff positions.</a:t>
            </a:r>
          </a:p>
          <a:p>
            <a:pPr marL="609585" indent="-609585" defTabSz="609585">
              <a:spcBef>
                <a:spcPts val="600"/>
              </a:spcBef>
              <a:buFont typeface="Arial" panose="020B0604020202020204" pitchFamily="34" charset="0"/>
              <a:buChar char="•"/>
            </a:pPr>
            <a:r>
              <a:rPr lang="en-US" sz="2800" dirty="0">
                <a:solidFill>
                  <a:prstClr val="black"/>
                </a:solidFill>
              </a:rPr>
              <a:t>End of college/campus recycling associated with significant shift </a:t>
            </a:r>
            <a:br>
              <a:rPr lang="en-US" sz="2800" dirty="0">
                <a:solidFill>
                  <a:prstClr val="black"/>
                </a:solidFill>
              </a:rPr>
            </a:br>
            <a:r>
              <a:rPr lang="en-US" sz="2800" dirty="0">
                <a:solidFill>
                  <a:prstClr val="black"/>
                </a:solidFill>
              </a:rPr>
              <a:t>to non-tenure track (restarted because of pandemic).</a:t>
            </a:r>
          </a:p>
          <a:p>
            <a:pPr marL="609585" indent="-609585" defTabSz="609585">
              <a:spcBef>
                <a:spcPts val="600"/>
              </a:spcBef>
              <a:buFont typeface="Arial" panose="020B0604020202020204" pitchFamily="34" charset="0"/>
              <a:buChar char="•"/>
            </a:pPr>
            <a:r>
              <a:rPr lang="en-US" sz="2800" dirty="0">
                <a:solidFill>
                  <a:prstClr val="black"/>
                </a:solidFill>
              </a:rPr>
              <a:t>Philanthropy providing endowments to support new faculty hires: Digital Innovation, Transformative Experiences, Impact the World themes.</a:t>
            </a:r>
          </a:p>
          <a:p>
            <a:pPr marL="609585" indent="-609585" defTabSz="609585">
              <a:spcBef>
                <a:spcPts val="600"/>
              </a:spcBef>
              <a:buFont typeface="Arial" panose="020B0604020202020204" pitchFamily="34" charset="0"/>
              <a:buChar char="•"/>
            </a:pPr>
            <a:r>
              <a:rPr lang="en-US" sz="2800" dirty="0">
                <a:solidFill>
                  <a:prstClr val="black"/>
                </a:solidFill>
              </a:rPr>
              <a:t>Strategic funding of technical and support staff.</a:t>
            </a:r>
          </a:p>
        </p:txBody>
      </p:sp>
      <p:sp>
        <p:nvSpPr>
          <p:cNvPr id="7" name="Title 1"/>
          <p:cNvSpPr>
            <a:spLocks noGrp="1"/>
          </p:cNvSpPr>
          <p:nvPr>
            <p:ph type="title"/>
          </p:nvPr>
        </p:nvSpPr>
        <p:spPr>
          <a:xfrm>
            <a:off x="609600" y="168808"/>
            <a:ext cx="10972800" cy="1143000"/>
          </a:xfrm>
        </p:spPr>
        <p:txBody>
          <a:bodyPr>
            <a:normAutofit/>
          </a:bodyPr>
          <a:lstStyle/>
          <a:p>
            <a:r>
              <a:rPr lang="en-US" sz="4400" dirty="0"/>
              <a:t>Penn State Actions—Continuing</a:t>
            </a:r>
          </a:p>
        </p:txBody>
      </p:sp>
      <p:pic>
        <p:nvPicPr>
          <p:cNvPr id="5" name="Picture 4" descr="PS_HOR_REV_CMYK_2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
        <p:nvSpPr>
          <p:cNvPr id="6" name="Footer Placeholder 5"/>
          <p:cNvSpPr>
            <a:spLocks noGrp="1"/>
          </p:cNvSpPr>
          <p:nvPr/>
        </p:nvSpPr>
        <p:spPr>
          <a:xfrm>
            <a:off x="2552373" y="6189150"/>
            <a:ext cx="8470287" cy="486833"/>
          </a:xfrm>
          <a:prstGeom prst="rect">
            <a:avLst/>
          </a:prstGeom>
        </p:spPr>
        <p:txBody>
          <a:bodyPr vert="horz" lIns="121920" tIns="60960" rIns="121920" bIns="6096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67" dirty="0">
              <a:solidFill>
                <a:prstClr val="black">
                  <a:tint val="75000"/>
                </a:prstClr>
              </a:solidFill>
            </a:endParaRPr>
          </a:p>
        </p:txBody>
      </p:sp>
    </p:spTree>
    <p:extLst>
      <p:ext uri="{BB962C8B-B14F-4D97-AF65-F5344CB8AC3E}">
        <p14:creationId xmlns:p14="http://schemas.microsoft.com/office/powerpoint/2010/main" val="663399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80000" y="1649025"/>
            <a:ext cx="11074554" cy="3559949"/>
          </a:xfrm>
          <a:prstGeom prst="rect">
            <a:avLst/>
          </a:prstGeom>
          <a:noFill/>
        </p:spPr>
        <p:txBody>
          <a:bodyPr wrap="square" rtlCol="0">
            <a:spAutoFit/>
          </a:bodyPr>
          <a:lstStyle/>
          <a:p>
            <a:pPr defTabSz="609585">
              <a:spcBef>
                <a:spcPts val="800"/>
              </a:spcBef>
            </a:pPr>
            <a:r>
              <a:rPr lang="en-US" sz="3200" dirty="0">
                <a:solidFill>
                  <a:prstClr val="black"/>
                </a:solidFill>
              </a:rPr>
              <a:t>How has COVID-19 affected Key Trends and Strategies in:</a:t>
            </a:r>
          </a:p>
          <a:p>
            <a:pPr marL="457200" indent="-457200" defTabSz="609585">
              <a:spcBef>
                <a:spcPts val="800"/>
              </a:spcBef>
              <a:buFont typeface="Arial" panose="020B0604020202020204" pitchFamily="34" charset="0"/>
              <a:buChar char="•"/>
            </a:pPr>
            <a:r>
              <a:rPr lang="en-US" sz="3200" dirty="0">
                <a:solidFill>
                  <a:prstClr val="black"/>
                </a:solidFill>
              </a:rPr>
              <a:t>Enrollment</a:t>
            </a:r>
          </a:p>
          <a:p>
            <a:pPr marL="457200" indent="-457200" defTabSz="609585">
              <a:spcBef>
                <a:spcPts val="800"/>
              </a:spcBef>
              <a:buFont typeface="Arial" panose="020B0604020202020204" pitchFamily="34" charset="0"/>
              <a:buChar char="•"/>
            </a:pPr>
            <a:r>
              <a:rPr lang="en-US" sz="3200" dirty="0">
                <a:solidFill>
                  <a:prstClr val="black"/>
                </a:solidFill>
              </a:rPr>
              <a:t>Financial</a:t>
            </a:r>
          </a:p>
          <a:p>
            <a:pPr marL="457200" indent="-457200" defTabSz="609585">
              <a:spcBef>
                <a:spcPts val="800"/>
              </a:spcBef>
              <a:buFont typeface="Arial" panose="020B0604020202020204" pitchFamily="34" charset="0"/>
              <a:buChar char="•"/>
            </a:pPr>
            <a:r>
              <a:rPr lang="en-US" sz="3200" dirty="0">
                <a:solidFill>
                  <a:prstClr val="black"/>
                </a:solidFill>
              </a:rPr>
              <a:t>Faculty</a:t>
            </a:r>
          </a:p>
          <a:p>
            <a:pPr marL="457200" indent="-457200" defTabSz="609585">
              <a:spcBef>
                <a:spcPts val="800"/>
              </a:spcBef>
              <a:buFont typeface="Arial" panose="020B0604020202020204" pitchFamily="34" charset="0"/>
              <a:buChar char="•"/>
            </a:pPr>
            <a:r>
              <a:rPr lang="en-US" sz="3200" dirty="0">
                <a:solidFill>
                  <a:prstClr val="black"/>
                </a:solidFill>
              </a:rPr>
              <a:t>Research </a:t>
            </a:r>
          </a:p>
          <a:p>
            <a:pPr marL="457200" indent="-457200" defTabSz="609585">
              <a:spcBef>
                <a:spcPts val="800"/>
              </a:spcBef>
              <a:buFont typeface="Arial" panose="020B0604020202020204" pitchFamily="34" charset="0"/>
              <a:buChar char="•"/>
            </a:pPr>
            <a:r>
              <a:rPr lang="en-US" sz="3200" dirty="0">
                <a:solidFill>
                  <a:prstClr val="black"/>
                </a:solidFill>
              </a:rPr>
              <a:t>Future of Learning</a:t>
            </a:r>
            <a:endParaRPr lang="en-US" sz="2800" dirty="0">
              <a:solidFill>
                <a:prstClr val="black"/>
              </a:solidFill>
            </a:endParaRPr>
          </a:p>
        </p:txBody>
      </p:sp>
      <p:sp>
        <p:nvSpPr>
          <p:cNvPr id="7" name="Title 1"/>
          <p:cNvSpPr>
            <a:spLocks noGrp="1"/>
          </p:cNvSpPr>
          <p:nvPr>
            <p:ph type="title"/>
          </p:nvPr>
        </p:nvSpPr>
        <p:spPr>
          <a:xfrm>
            <a:off x="338183" y="311048"/>
            <a:ext cx="11723913" cy="1143000"/>
          </a:xfrm>
        </p:spPr>
        <p:txBody>
          <a:bodyPr>
            <a:normAutofit/>
          </a:bodyPr>
          <a:lstStyle/>
          <a:p>
            <a:r>
              <a:rPr lang="en-US" sz="4400" dirty="0"/>
              <a:t>Presentation Overview</a:t>
            </a:r>
          </a:p>
        </p:txBody>
      </p:sp>
      <p:pic>
        <p:nvPicPr>
          <p:cNvPr id="5" name="Picture 4" descr="PS_HOR_REV_CMYK_2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
        <p:nvSpPr>
          <p:cNvPr id="6" name="Footer Placeholder 5"/>
          <p:cNvSpPr>
            <a:spLocks noGrp="1"/>
          </p:cNvSpPr>
          <p:nvPr/>
        </p:nvSpPr>
        <p:spPr>
          <a:xfrm>
            <a:off x="2552373" y="6189150"/>
            <a:ext cx="8470287" cy="486833"/>
          </a:xfrm>
          <a:prstGeom prst="rect">
            <a:avLst/>
          </a:prstGeom>
        </p:spPr>
        <p:txBody>
          <a:bodyPr vert="horz" lIns="121920" tIns="60960" rIns="121920" bIns="6096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67" dirty="0">
              <a:solidFill>
                <a:prstClr val="black">
                  <a:tint val="75000"/>
                </a:prstClr>
              </a:solidFill>
            </a:endParaRPr>
          </a:p>
        </p:txBody>
      </p:sp>
    </p:spTree>
    <p:extLst>
      <p:ext uri="{BB962C8B-B14F-4D97-AF65-F5344CB8AC3E}">
        <p14:creationId xmlns:p14="http://schemas.microsoft.com/office/powerpoint/2010/main" val="729111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9430F7A-0361-431F-8FD8-535046E952EB}"/>
              </a:ext>
            </a:extLst>
          </p:cNvPr>
          <p:cNvSpPr txBox="1">
            <a:spLocks/>
          </p:cNvSpPr>
          <p:nvPr/>
        </p:nvSpPr>
        <p:spPr>
          <a:xfrm>
            <a:off x="434050" y="1196203"/>
            <a:ext cx="11323899" cy="1143000"/>
          </a:xfrm>
          <a:prstGeom prst="rect">
            <a:avLst/>
          </a:prstGeom>
        </p:spPr>
        <p:txBody>
          <a:bodyPr vert="horz" lIns="91440" tIns="45720" rIns="91440" bIns="45720" rtlCol="0" anchor="ctr">
            <a:noAutofit/>
          </a:bodyPr>
          <a:lstStyle>
            <a:lvl1pPr algn="l" defTabSz="609585" rtl="0" eaLnBrk="1" latinLnBrk="0" hangingPunct="1">
              <a:spcBef>
                <a:spcPct val="0"/>
              </a:spcBef>
              <a:buNone/>
              <a:defRPr sz="5600" b="1" i="0" kern="1200">
                <a:solidFill>
                  <a:schemeClr val="accent1"/>
                </a:solidFill>
                <a:latin typeface="Rockwell"/>
                <a:ea typeface="+mj-ea"/>
                <a:cs typeface="Rockwell"/>
              </a:defRPr>
            </a:lvl1pPr>
          </a:lstStyle>
          <a:p>
            <a:pPr algn="ctr" defTabSz="914400">
              <a:spcBef>
                <a:spcPts val="1200"/>
              </a:spcBef>
              <a:defRPr/>
            </a:pPr>
            <a:r>
              <a:rPr lang="en-US" sz="4800" dirty="0">
                <a:solidFill>
                  <a:srgbClr val="629DD1"/>
                </a:solidFill>
                <a:latin typeface="Rockwell" panose="02060603020205020403" pitchFamily="18" charset="0"/>
                <a:ea typeface="+mn-ea"/>
                <a:cs typeface="+mn-cs"/>
              </a:rPr>
              <a:t>Key Trends </a:t>
            </a:r>
            <a:r>
              <a:rPr lang="en-US" sz="4800" dirty="0"/>
              <a:t>— </a:t>
            </a:r>
            <a:r>
              <a:rPr lang="en-US" sz="4800" dirty="0">
                <a:solidFill>
                  <a:srgbClr val="629DD1"/>
                </a:solidFill>
                <a:latin typeface="Rockwell" panose="02060603020205020403" pitchFamily="18" charset="0"/>
                <a:ea typeface="+mn-ea"/>
                <a:cs typeface="+mn-cs"/>
              </a:rPr>
              <a:t>Research</a:t>
            </a:r>
          </a:p>
        </p:txBody>
      </p:sp>
      <p:pic>
        <p:nvPicPr>
          <p:cNvPr id="4098" name="Picture 2" descr="Subject using VFF">
            <a:extLst>
              <a:ext uri="{FF2B5EF4-FFF2-40B4-BE49-F238E27FC236}">
                <a16:creationId xmlns:a16="http://schemas.microsoft.com/office/drawing/2014/main" id="{5A294019-00A0-41B2-8053-5133957A98D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86330" y="2709726"/>
            <a:ext cx="3641319" cy="242632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 graduate student wearing a mask looks through a microscope.">
            <a:extLst>
              <a:ext uri="{FF2B5EF4-FFF2-40B4-BE49-F238E27FC236}">
                <a16:creationId xmlns:a16="http://schemas.microsoft.com/office/drawing/2014/main" id="{9D529B46-D8F5-409B-9158-35E0FFFC773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9250" y="2709726"/>
            <a:ext cx="3637207" cy="24263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542DB12-38D3-4983-B247-0FF49374E2B3}"/>
              </a:ext>
            </a:extLst>
          </p:cNvPr>
          <p:cNvPicPr>
            <a:picLocks noChangeAspect="1"/>
          </p:cNvPicPr>
          <p:nvPr/>
        </p:nvPicPr>
        <p:blipFill>
          <a:blip r:embed="rId4"/>
          <a:stretch>
            <a:fillRect/>
          </a:stretch>
        </p:blipFill>
        <p:spPr>
          <a:xfrm>
            <a:off x="7647522" y="2709726"/>
            <a:ext cx="4338457" cy="2426322"/>
          </a:xfrm>
          <a:prstGeom prst="rect">
            <a:avLst/>
          </a:prstGeom>
        </p:spPr>
      </p:pic>
      <p:pic>
        <p:nvPicPr>
          <p:cNvPr id="3" name="Picture 2" descr="PS_HOR_REV_CMYK_2C.eps">
            <a:extLst>
              <a:ext uri="{FF2B5EF4-FFF2-40B4-BE49-F238E27FC236}">
                <a16:creationId xmlns:a16="http://schemas.microsoft.com/office/drawing/2014/main" id="{8904E9D7-77C1-487D-9D51-7CBEBA73A8F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Tree>
    <p:extLst>
      <p:ext uri="{BB962C8B-B14F-4D97-AF65-F5344CB8AC3E}">
        <p14:creationId xmlns:p14="http://schemas.microsoft.com/office/powerpoint/2010/main" val="2428102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1505396"/>
            <a:ext cx="11114013" cy="3847207"/>
          </a:xfrm>
          <a:prstGeom prst="rect">
            <a:avLst/>
          </a:prstGeom>
          <a:noFill/>
        </p:spPr>
        <p:txBody>
          <a:bodyPr wrap="square" rtlCol="0">
            <a:spAutoFit/>
          </a:bodyPr>
          <a:lstStyle/>
          <a:p>
            <a:pPr marL="609585" indent="-609585" defTabSz="609585">
              <a:spcBef>
                <a:spcPts val="600"/>
              </a:spcBef>
              <a:buFont typeface="Arial" panose="020B0604020202020204" pitchFamily="34" charset="0"/>
              <a:buChar char="•"/>
            </a:pPr>
            <a:r>
              <a:rPr lang="en-US" sz="2800" dirty="0">
                <a:solidFill>
                  <a:prstClr val="black"/>
                </a:solidFill>
              </a:rPr>
              <a:t>Considerable downward pressure on federal support.</a:t>
            </a:r>
          </a:p>
          <a:p>
            <a:pPr marL="609585" indent="-609585" defTabSz="609585">
              <a:spcBef>
                <a:spcPts val="600"/>
              </a:spcBef>
              <a:buFont typeface="Arial" panose="020B0604020202020204" pitchFamily="34" charset="0"/>
              <a:buChar char="•"/>
            </a:pPr>
            <a:r>
              <a:rPr lang="en-US" sz="2800" dirty="0">
                <a:solidFill>
                  <a:prstClr val="black"/>
                </a:solidFill>
              </a:rPr>
              <a:t>Post-recession: Flat to declining federal support except in areas perceived as having more direct impact (e.g. NIH, computer science).</a:t>
            </a:r>
          </a:p>
          <a:p>
            <a:pPr marL="609585" indent="-609585" defTabSz="609585">
              <a:spcBef>
                <a:spcPts val="600"/>
              </a:spcBef>
              <a:buFont typeface="Arial" panose="020B0604020202020204" pitchFamily="34" charset="0"/>
              <a:buChar char="•"/>
            </a:pPr>
            <a:r>
              <a:rPr lang="en-US" sz="2800" dirty="0">
                <a:solidFill>
                  <a:prstClr val="black"/>
                </a:solidFill>
              </a:rPr>
              <a:t>1960: Feds 73% of university support – now 60%; corporate sponsorship 3% to 6%; universities 10% to 20%.</a:t>
            </a:r>
          </a:p>
          <a:p>
            <a:pPr marL="609585" indent="-609585" defTabSz="609585">
              <a:spcBef>
                <a:spcPts val="600"/>
              </a:spcBef>
              <a:buFont typeface="Arial" panose="020B0604020202020204" pitchFamily="34" charset="0"/>
              <a:buChar char="•"/>
            </a:pPr>
            <a:r>
              <a:rPr lang="en-US" sz="2800" dirty="0">
                <a:solidFill>
                  <a:prstClr val="black"/>
                </a:solidFill>
              </a:rPr>
              <a:t>Research universities flat or slight increase; smaller educational institutions flat or decrease.</a:t>
            </a:r>
          </a:p>
          <a:p>
            <a:pPr marL="609585" indent="-609585" defTabSz="609585">
              <a:spcBef>
                <a:spcPts val="600"/>
              </a:spcBef>
              <a:buFont typeface="Arial" panose="020B0604020202020204" pitchFamily="34" charset="0"/>
              <a:buChar char="•"/>
            </a:pPr>
            <a:endParaRPr lang="en-US" sz="2800" dirty="0">
              <a:solidFill>
                <a:prstClr val="black"/>
              </a:solidFill>
            </a:endParaRPr>
          </a:p>
        </p:txBody>
      </p:sp>
      <p:sp>
        <p:nvSpPr>
          <p:cNvPr id="7" name="Title 1"/>
          <p:cNvSpPr>
            <a:spLocks noGrp="1"/>
          </p:cNvSpPr>
          <p:nvPr>
            <p:ph type="title"/>
          </p:nvPr>
        </p:nvSpPr>
        <p:spPr>
          <a:xfrm>
            <a:off x="609600" y="221794"/>
            <a:ext cx="10972800" cy="1143000"/>
          </a:xfrm>
        </p:spPr>
        <p:txBody>
          <a:bodyPr>
            <a:normAutofit/>
          </a:bodyPr>
          <a:lstStyle/>
          <a:p>
            <a:r>
              <a:rPr lang="en-US" sz="4400" dirty="0"/>
              <a:t>National Research Funding Trends</a:t>
            </a:r>
          </a:p>
        </p:txBody>
      </p:sp>
      <p:pic>
        <p:nvPicPr>
          <p:cNvPr id="5" name="Picture 4" descr="PS_HOR_REV_CMYK_2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
        <p:nvSpPr>
          <p:cNvPr id="6" name="Footer Placeholder 5"/>
          <p:cNvSpPr>
            <a:spLocks noGrp="1"/>
          </p:cNvSpPr>
          <p:nvPr/>
        </p:nvSpPr>
        <p:spPr>
          <a:xfrm>
            <a:off x="2552373" y="6189150"/>
            <a:ext cx="8470287" cy="486833"/>
          </a:xfrm>
          <a:prstGeom prst="rect">
            <a:avLst/>
          </a:prstGeom>
        </p:spPr>
        <p:txBody>
          <a:bodyPr vert="horz" lIns="121920" tIns="60960" rIns="121920" bIns="6096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67" dirty="0">
              <a:solidFill>
                <a:prstClr val="black">
                  <a:tint val="75000"/>
                </a:prstClr>
              </a:solidFill>
            </a:endParaRPr>
          </a:p>
        </p:txBody>
      </p:sp>
    </p:spTree>
    <p:extLst>
      <p:ext uri="{BB962C8B-B14F-4D97-AF65-F5344CB8AC3E}">
        <p14:creationId xmlns:p14="http://schemas.microsoft.com/office/powerpoint/2010/main" val="1733085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0743" y="1630396"/>
            <a:ext cx="10971773" cy="3339376"/>
          </a:xfrm>
          <a:prstGeom prst="rect">
            <a:avLst/>
          </a:prstGeom>
          <a:noFill/>
        </p:spPr>
        <p:txBody>
          <a:bodyPr wrap="square" rtlCol="0">
            <a:spAutoFit/>
          </a:bodyPr>
          <a:lstStyle/>
          <a:p>
            <a:pPr marL="609585" indent="-609585" defTabSz="609585">
              <a:spcBef>
                <a:spcPts val="600"/>
              </a:spcBef>
              <a:buFont typeface="Arial" panose="020B0604020202020204" pitchFamily="34" charset="0"/>
              <a:buChar char="•"/>
            </a:pPr>
            <a:r>
              <a:rPr lang="en-US" sz="2800" dirty="0">
                <a:solidFill>
                  <a:prstClr val="black"/>
                </a:solidFill>
              </a:rPr>
              <a:t>AAU reports that the research university response to the pandemic has built a stronger degree of trust that is bi-partisan.</a:t>
            </a:r>
          </a:p>
          <a:p>
            <a:pPr marL="609585" indent="-609585" defTabSz="609585">
              <a:spcBef>
                <a:spcPts val="600"/>
              </a:spcBef>
              <a:buFont typeface="Arial" panose="020B0604020202020204" pitchFamily="34" charset="0"/>
              <a:buChar char="•"/>
            </a:pPr>
            <a:r>
              <a:rPr lang="en-US" sz="2800" dirty="0">
                <a:solidFill>
                  <a:prstClr val="black"/>
                </a:solidFill>
              </a:rPr>
              <a:t>Pandemic has demonstrated the importance of interdisciplinary research.</a:t>
            </a:r>
          </a:p>
          <a:p>
            <a:pPr marL="609585" indent="-609585" defTabSz="609585">
              <a:spcBef>
                <a:spcPts val="600"/>
              </a:spcBef>
              <a:buFont typeface="Arial" panose="020B0604020202020204" pitchFamily="34" charset="0"/>
              <a:buChar char="•"/>
            </a:pPr>
            <a:r>
              <a:rPr lang="en-US" sz="2800" dirty="0">
                <a:solidFill>
                  <a:prstClr val="black"/>
                </a:solidFill>
              </a:rPr>
              <a:t>Opportunity to leverage that trust by continuing to focus on enduring problems. </a:t>
            </a:r>
          </a:p>
          <a:p>
            <a:pPr marL="609585" indent="-609585" defTabSz="609585">
              <a:spcBef>
                <a:spcPts val="600"/>
              </a:spcBef>
              <a:buFont typeface="Arial" panose="020B0604020202020204" pitchFamily="34" charset="0"/>
              <a:buChar char="•"/>
            </a:pPr>
            <a:endParaRPr lang="en-US" sz="2800" dirty="0">
              <a:solidFill>
                <a:prstClr val="black"/>
              </a:solidFill>
            </a:endParaRPr>
          </a:p>
        </p:txBody>
      </p:sp>
      <p:sp>
        <p:nvSpPr>
          <p:cNvPr id="7" name="Title 1"/>
          <p:cNvSpPr>
            <a:spLocks noGrp="1"/>
          </p:cNvSpPr>
          <p:nvPr>
            <p:ph type="title"/>
          </p:nvPr>
        </p:nvSpPr>
        <p:spPr>
          <a:xfrm>
            <a:off x="304800" y="375636"/>
            <a:ext cx="11582400" cy="1143000"/>
          </a:xfrm>
        </p:spPr>
        <p:txBody>
          <a:bodyPr>
            <a:normAutofit/>
          </a:bodyPr>
          <a:lstStyle/>
          <a:p>
            <a:r>
              <a:rPr lang="en-US" sz="4600" dirty="0"/>
              <a:t>Pandemic’s Impact on Research</a:t>
            </a:r>
          </a:p>
        </p:txBody>
      </p:sp>
      <p:pic>
        <p:nvPicPr>
          <p:cNvPr id="5" name="Picture 4" descr="PS_HOR_REV_CMYK_2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
        <p:nvSpPr>
          <p:cNvPr id="6" name="Footer Placeholder 5"/>
          <p:cNvSpPr>
            <a:spLocks noGrp="1"/>
          </p:cNvSpPr>
          <p:nvPr/>
        </p:nvSpPr>
        <p:spPr>
          <a:xfrm>
            <a:off x="2552373" y="6189150"/>
            <a:ext cx="8470287" cy="486833"/>
          </a:xfrm>
          <a:prstGeom prst="rect">
            <a:avLst/>
          </a:prstGeom>
        </p:spPr>
        <p:txBody>
          <a:bodyPr vert="horz" lIns="121920" tIns="60960" rIns="121920" bIns="6096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67" dirty="0">
              <a:solidFill>
                <a:prstClr val="black">
                  <a:tint val="75000"/>
                </a:prstClr>
              </a:solidFill>
            </a:endParaRPr>
          </a:p>
        </p:txBody>
      </p:sp>
    </p:spTree>
    <p:extLst>
      <p:ext uri="{BB962C8B-B14F-4D97-AF65-F5344CB8AC3E}">
        <p14:creationId xmlns:p14="http://schemas.microsoft.com/office/powerpoint/2010/main" val="2563890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1549394"/>
            <a:ext cx="10786715" cy="4278094"/>
          </a:xfrm>
          <a:prstGeom prst="rect">
            <a:avLst/>
          </a:prstGeom>
          <a:noFill/>
        </p:spPr>
        <p:txBody>
          <a:bodyPr wrap="square" rtlCol="0">
            <a:spAutoFit/>
          </a:bodyPr>
          <a:lstStyle/>
          <a:p>
            <a:pPr marL="609585" indent="-609585" defTabSz="609585">
              <a:spcBef>
                <a:spcPts val="600"/>
              </a:spcBef>
              <a:buFont typeface="Arial" panose="020B0604020202020204" pitchFamily="34" charset="0"/>
              <a:buChar char="•"/>
            </a:pPr>
            <a:r>
              <a:rPr lang="en-US" sz="2800" dirty="0">
                <a:solidFill>
                  <a:prstClr val="black"/>
                </a:solidFill>
              </a:rPr>
              <a:t>Focus on global issues– energy, water and food security; human health; economic development (Impact the World themes).  </a:t>
            </a:r>
          </a:p>
          <a:p>
            <a:pPr marL="609585" indent="-609585" defTabSz="609585">
              <a:spcBef>
                <a:spcPts val="600"/>
              </a:spcBef>
              <a:buFont typeface="Arial" panose="020B0604020202020204" pitchFamily="34" charset="0"/>
              <a:buChar char="•"/>
            </a:pPr>
            <a:r>
              <a:rPr lang="en-US" sz="2800" dirty="0">
                <a:solidFill>
                  <a:prstClr val="black"/>
                </a:solidFill>
              </a:rPr>
              <a:t>Focus on national needs (AI, additive manufacturing, 5G, opioid epidemic, child maltreatment). </a:t>
            </a:r>
          </a:p>
          <a:p>
            <a:pPr marL="609585" indent="-609585" defTabSz="609585">
              <a:spcBef>
                <a:spcPts val="600"/>
              </a:spcBef>
              <a:buFont typeface="Arial" panose="020B0604020202020204" pitchFamily="34" charset="0"/>
              <a:buChar char="•"/>
            </a:pPr>
            <a:r>
              <a:rPr lang="en-US" sz="2800" dirty="0">
                <a:solidFill>
                  <a:prstClr val="black"/>
                </a:solidFill>
              </a:rPr>
              <a:t>Importance of interdisciplinary investments.</a:t>
            </a:r>
          </a:p>
          <a:p>
            <a:pPr marL="609585" indent="-609585" defTabSz="609585">
              <a:spcBef>
                <a:spcPts val="600"/>
              </a:spcBef>
              <a:buFont typeface="Arial" panose="020B0604020202020204" pitchFamily="34" charset="0"/>
              <a:buChar char="•"/>
            </a:pPr>
            <a:r>
              <a:rPr lang="en-US" sz="2800" dirty="0">
                <a:solidFill>
                  <a:prstClr val="black"/>
                </a:solidFill>
              </a:rPr>
              <a:t>Continued growth in research expenditures (up over 4% and exceeding $1.0 billion for the first time in our history).</a:t>
            </a:r>
          </a:p>
          <a:p>
            <a:pPr marL="609585" indent="-609585" defTabSz="609585">
              <a:spcBef>
                <a:spcPts val="600"/>
              </a:spcBef>
              <a:buFont typeface="Arial" panose="020B0604020202020204" pitchFamily="34" charset="0"/>
              <a:buChar char="•"/>
            </a:pPr>
            <a:r>
              <a:rPr lang="en-US" sz="2800" dirty="0">
                <a:solidFill>
                  <a:prstClr val="black"/>
                </a:solidFill>
              </a:rPr>
              <a:t>Diverse research portfolio receives funding from all 15 Federal agencies.</a:t>
            </a:r>
          </a:p>
        </p:txBody>
      </p:sp>
      <p:sp>
        <p:nvSpPr>
          <p:cNvPr id="7" name="Title 1"/>
          <p:cNvSpPr>
            <a:spLocks noGrp="1"/>
          </p:cNvSpPr>
          <p:nvPr>
            <p:ph type="title"/>
          </p:nvPr>
        </p:nvSpPr>
        <p:spPr>
          <a:xfrm>
            <a:off x="479463" y="406394"/>
            <a:ext cx="11375571" cy="1143000"/>
          </a:xfrm>
        </p:spPr>
        <p:txBody>
          <a:bodyPr>
            <a:normAutofit/>
          </a:bodyPr>
          <a:lstStyle/>
          <a:p>
            <a:r>
              <a:rPr lang="en-US" sz="4400" dirty="0"/>
              <a:t>Penn State Actions Taken—Continuing </a:t>
            </a:r>
          </a:p>
        </p:txBody>
      </p:sp>
      <p:pic>
        <p:nvPicPr>
          <p:cNvPr id="5" name="Picture 4" descr="PS_HOR_REV_CMYK_2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
        <p:nvSpPr>
          <p:cNvPr id="6" name="Footer Placeholder 5"/>
          <p:cNvSpPr>
            <a:spLocks noGrp="1"/>
          </p:cNvSpPr>
          <p:nvPr/>
        </p:nvSpPr>
        <p:spPr>
          <a:xfrm>
            <a:off x="2552373" y="6189150"/>
            <a:ext cx="8470287" cy="486833"/>
          </a:xfrm>
          <a:prstGeom prst="rect">
            <a:avLst/>
          </a:prstGeom>
        </p:spPr>
        <p:txBody>
          <a:bodyPr vert="horz" lIns="121920" tIns="60960" rIns="121920" bIns="6096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67" dirty="0">
              <a:solidFill>
                <a:prstClr val="black">
                  <a:tint val="75000"/>
                </a:prstClr>
              </a:solidFill>
            </a:endParaRPr>
          </a:p>
        </p:txBody>
      </p:sp>
    </p:spTree>
    <p:extLst>
      <p:ext uri="{BB962C8B-B14F-4D97-AF65-F5344CB8AC3E}">
        <p14:creationId xmlns:p14="http://schemas.microsoft.com/office/powerpoint/2010/main" val="3222281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0743" y="1818635"/>
            <a:ext cx="10786715" cy="2831544"/>
          </a:xfrm>
          <a:prstGeom prst="rect">
            <a:avLst/>
          </a:prstGeom>
          <a:noFill/>
        </p:spPr>
        <p:txBody>
          <a:bodyPr wrap="square" rtlCol="0">
            <a:spAutoFit/>
          </a:bodyPr>
          <a:lstStyle/>
          <a:p>
            <a:pPr marL="609585" indent="-609585" defTabSz="609585">
              <a:spcBef>
                <a:spcPts val="600"/>
              </a:spcBef>
              <a:buFont typeface="Arial" panose="020B0604020202020204" pitchFamily="34" charset="0"/>
              <a:buChar char="•"/>
            </a:pPr>
            <a:r>
              <a:rPr lang="en-US" sz="2800" dirty="0">
                <a:solidFill>
                  <a:prstClr val="black"/>
                </a:solidFill>
              </a:rPr>
              <a:t>Rapidly shifted labs and research to study COVID-19 to contribute to the national effort.</a:t>
            </a:r>
          </a:p>
          <a:p>
            <a:pPr marL="609585" indent="-609585" defTabSz="609585">
              <a:spcBef>
                <a:spcPts val="600"/>
              </a:spcBef>
              <a:buFont typeface="Arial" panose="020B0604020202020204" pitchFamily="34" charset="0"/>
              <a:buChar char="•"/>
            </a:pPr>
            <a:r>
              <a:rPr lang="en-US" sz="2800" dirty="0">
                <a:solidFill>
                  <a:prstClr val="black"/>
                </a:solidFill>
              </a:rPr>
              <a:t>Contributed PPE to hospitals and medical personnel when there were national shortages.</a:t>
            </a:r>
          </a:p>
          <a:p>
            <a:pPr marL="609585" indent="-609585" defTabSz="609585">
              <a:spcBef>
                <a:spcPts val="600"/>
              </a:spcBef>
              <a:buFont typeface="Arial" panose="020B0604020202020204" pitchFamily="34" charset="0"/>
              <a:buChar char="•"/>
            </a:pPr>
            <a:r>
              <a:rPr lang="en-US" sz="2800" dirty="0">
                <a:solidFill>
                  <a:prstClr val="black"/>
                </a:solidFill>
              </a:rPr>
              <a:t>Focusing on safety, while enabling research personnel and students to continue their research. </a:t>
            </a:r>
          </a:p>
        </p:txBody>
      </p:sp>
      <p:sp>
        <p:nvSpPr>
          <p:cNvPr id="7" name="Title 1"/>
          <p:cNvSpPr>
            <a:spLocks noGrp="1"/>
          </p:cNvSpPr>
          <p:nvPr>
            <p:ph type="title"/>
          </p:nvPr>
        </p:nvSpPr>
        <p:spPr>
          <a:xfrm>
            <a:off x="560743" y="351688"/>
            <a:ext cx="10972800" cy="1143000"/>
          </a:xfrm>
        </p:spPr>
        <p:txBody>
          <a:bodyPr>
            <a:normAutofit fontScale="90000"/>
          </a:bodyPr>
          <a:lstStyle/>
          <a:p>
            <a:r>
              <a:rPr lang="en-US" sz="4800" dirty="0"/>
              <a:t>Some Specific Penn State Actions Taken Since the Pandemic</a:t>
            </a:r>
          </a:p>
        </p:txBody>
      </p:sp>
      <p:pic>
        <p:nvPicPr>
          <p:cNvPr id="5" name="Picture 4" descr="PS_HOR_REV_CMYK_2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
        <p:nvSpPr>
          <p:cNvPr id="6" name="Footer Placeholder 5"/>
          <p:cNvSpPr>
            <a:spLocks noGrp="1"/>
          </p:cNvSpPr>
          <p:nvPr/>
        </p:nvSpPr>
        <p:spPr>
          <a:xfrm>
            <a:off x="2552373" y="6189150"/>
            <a:ext cx="8470287" cy="486833"/>
          </a:xfrm>
          <a:prstGeom prst="rect">
            <a:avLst/>
          </a:prstGeom>
        </p:spPr>
        <p:txBody>
          <a:bodyPr vert="horz" lIns="121920" tIns="60960" rIns="121920" bIns="6096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67" dirty="0">
              <a:solidFill>
                <a:prstClr val="black">
                  <a:tint val="75000"/>
                </a:prstClr>
              </a:solidFill>
            </a:endParaRPr>
          </a:p>
        </p:txBody>
      </p:sp>
    </p:spTree>
    <p:extLst>
      <p:ext uri="{BB962C8B-B14F-4D97-AF65-F5344CB8AC3E}">
        <p14:creationId xmlns:p14="http://schemas.microsoft.com/office/powerpoint/2010/main" val="1156009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9430F7A-0361-431F-8FD8-535046E952EB}"/>
              </a:ext>
            </a:extLst>
          </p:cNvPr>
          <p:cNvSpPr txBox="1">
            <a:spLocks/>
          </p:cNvSpPr>
          <p:nvPr/>
        </p:nvSpPr>
        <p:spPr>
          <a:xfrm>
            <a:off x="434050" y="1196203"/>
            <a:ext cx="11323899" cy="1143000"/>
          </a:xfrm>
          <a:prstGeom prst="rect">
            <a:avLst/>
          </a:prstGeom>
        </p:spPr>
        <p:txBody>
          <a:bodyPr vert="horz" lIns="91440" tIns="45720" rIns="91440" bIns="45720" rtlCol="0" anchor="ctr">
            <a:noAutofit/>
          </a:bodyPr>
          <a:lstStyle>
            <a:lvl1pPr algn="l" defTabSz="609585" rtl="0" eaLnBrk="1" latinLnBrk="0" hangingPunct="1">
              <a:spcBef>
                <a:spcPct val="0"/>
              </a:spcBef>
              <a:buNone/>
              <a:defRPr sz="5600" b="1" i="0" kern="1200">
                <a:solidFill>
                  <a:schemeClr val="accent1"/>
                </a:solidFill>
                <a:latin typeface="Rockwell"/>
                <a:ea typeface="+mj-ea"/>
                <a:cs typeface="Rockwell"/>
              </a:defRPr>
            </a:lvl1pPr>
          </a:lstStyle>
          <a:p>
            <a:pPr algn="ctr" defTabSz="914400">
              <a:spcBef>
                <a:spcPts val="1200"/>
              </a:spcBef>
              <a:defRPr/>
            </a:pPr>
            <a:r>
              <a:rPr lang="en-US" sz="4800" dirty="0">
                <a:solidFill>
                  <a:srgbClr val="629DD1"/>
                </a:solidFill>
                <a:latin typeface="Rockwell" panose="02060603020205020403" pitchFamily="18" charset="0"/>
                <a:ea typeface="+mn-ea"/>
                <a:cs typeface="+mn-cs"/>
              </a:rPr>
              <a:t>Key Trends</a:t>
            </a:r>
            <a:r>
              <a:rPr lang="en-US" sz="4800" dirty="0"/>
              <a:t> — </a:t>
            </a:r>
            <a:r>
              <a:rPr lang="en-US" sz="4800" dirty="0">
                <a:solidFill>
                  <a:srgbClr val="629DD1"/>
                </a:solidFill>
                <a:latin typeface="Rockwell" panose="02060603020205020403" pitchFamily="18" charset="0"/>
                <a:ea typeface="+mn-ea"/>
                <a:cs typeface="+mn-cs"/>
              </a:rPr>
              <a:t>Future of Learning</a:t>
            </a:r>
          </a:p>
        </p:txBody>
      </p:sp>
      <p:pic>
        <p:nvPicPr>
          <p:cNvPr id="2" name="Picture 1">
            <a:extLst>
              <a:ext uri="{FF2B5EF4-FFF2-40B4-BE49-F238E27FC236}">
                <a16:creationId xmlns:a16="http://schemas.microsoft.com/office/drawing/2014/main" id="{5C56CC25-4DDF-4274-AF73-ACA9A2A2D37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1363" y="2817400"/>
            <a:ext cx="3048000" cy="2562532"/>
          </a:xfrm>
          <a:prstGeom prst="rect">
            <a:avLst/>
          </a:prstGeom>
        </p:spPr>
      </p:pic>
      <p:pic>
        <p:nvPicPr>
          <p:cNvPr id="3074" name="Picture 2" descr="CarlosM-6">
            <a:extLst>
              <a:ext uri="{FF2B5EF4-FFF2-40B4-BE49-F238E27FC236}">
                <a16:creationId xmlns:a16="http://schemas.microsoft.com/office/drawing/2014/main" id="{D6F1DC82-A78D-4871-BFB7-DC38B9CEF22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81249" y="2817400"/>
            <a:ext cx="3866453" cy="25625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6C22CE3-F803-4B85-8DA8-92A673D660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6012" y="2817400"/>
            <a:ext cx="3648588" cy="2552541"/>
          </a:xfrm>
          <a:prstGeom prst="rect">
            <a:avLst/>
          </a:prstGeom>
        </p:spPr>
      </p:pic>
      <p:pic>
        <p:nvPicPr>
          <p:cNvPr id="4" name="Picture 3" descr="PS_HOR_REV_CMYK_2C.eps">
            <a:extLst>
              <a:ext uri="{FF2B5EF4-FFF2-40B4-BE49-F238E27FC236}">
                <a16:creationId xmlns:a16="http://schemas.microsoft.com/office/drawing/2014/main" id="{E67DC344-325F-4C7C-A739-1CFD8F79A5B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Tree>
    <p:extLst>
      <p:ext uri="{BB962C8B-B14F-4D97-AF65-F5344CB8AC3E}">
        <p14:creationId xmlns:p14="http://schemas.microsoft.com/office/powerpoint/2010/main" val="1342281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1402804"/>
            <a:ext cx="11153005" cy="4052391"/>
          </a:xfrm>
          <a:prstGeom prst="rect">
            <a:avLst/>
          </a:prstGeom>
          <a:noFill/>
        </p:spPr>
        <p:txBody>
          <a:bodyPr wrap="square" rtlCol="0">
            <a:spAutoFit/>
          </a:bodyPr>
          <a:lstStyle/>
          <a:p>
            <a:pPr marL="609585" indent="-609585" defTabSz="609585">
              <a:spcBef>
                <a:spcPts val="800"/>
              </a:spcBef>
              <a:buFont typeface="Arial" panose="020B0604020202020204" pitchFamily="34" charset="0"/>
              <a:buChar char="•"/>
            </a:pPr>
            <a:r>
              <a:rPr lang="en-US" sz="2800" dirty="0">
                <a:solidFill>
                  <a:prstClr val="black"/>
                </a:solidFill>
              </a:rPr>
              <a:t>Upward mobility: High School 4%; AAU College 45%.</a:t>
            </a:r>
          </a:p>
          <a:p>
            <a:pPr marL="609585" indent="-609585" defTabSz="609585">
              <a:spcBef>
                <a:spcPts val="800"/>
              </a:spcBef>
              <a:buFont typeface="Arial" panose="020B0604020202020204" pitchFamily="34" charset="0"/>
              <a:buChar char="•"/>
            </a:pPr>
            <a:r>
              <a:rPr lang="en-US" sz="2800" dirty="0">
                <a:solidFill>
                  <a:prstClr val="black"/>
                </a:solidFill>
              </a:rPr>
              <a:t>Rapid automation/“Jetson’s lifestyle”: College education even more important to achieve high salaries.</a:t>
            </a:r>
          </a:p>
          <a:p>
            <a:pPr marL="609585" indent="-609585" defTabSz="609585">
              <a:spcBef>
                <a:spcPts val="800"/>
              </a:spcBef>
              <a:buFont typeface="Arial" panose="020B0604020202020204" pitchFamily="34" charset="0"/>
              <a:buChar char="•"/>
            </a:pPr>
            <a:r>
              <a:rPr lang="en-US" sz="2800" dirty="0">
                <a:solidFill>
                  <a:prstClr val="black"/>
                </a:solidFill>
              </a:rPr>
              <a:t>Cognitive, intrapersonal, and interpersonal skills key to career success (role of internships plus other engagement). </a:t>
            </a:r>
          </a:p>
          <a:p>
            <a:pPr marL="609585" indent="-609585" defTabSz="609585">
              <a:spcBef>
                <a:spcPts val="800"/>
              </a:spcBef>
              <a:buFont typeface="Arial" panose="020B0604020202020204" pitchFamily="34" charset="0"/>
              <a:buChar char="•"/>
            </a:pPr>
            <a:r>
              <a:rPr lang="en-US" sz="2800" dirty="0">
                <a:solidFill>
                  <a:prstClr val="black"/>
                </a:solidFill>
              </a:rPr>
              <a:t>Learning through failure vs. learning by syllabus.</a:t>
            </a:r>
          </a:p>
          <a:p>
            <a:pPr marL="609585" indent="-609585" defTabSz="609585">
              <a:spcBef>
                <a:spcPts val="800"/>
              </a:spcBef>
              <a:buFont typeface="Arial" panose="020B0604020202020204" pitchFamily="34" charset="0"/>
              <a:buChar char="•"/>
            </a:pPr>
            <a:r>
              <a:rPr lang="en-US" sz="2800" dirty="0">
                <a:solidFill>
                  <a:prstClr val="black"/>
                </a:solidFill>
              </a:rPr>
              <a:t>Competency-based, badge-based; stacked credentials.</a:t>
            </a:r>
          </a:p>
          <a:p>
            <a:pPr marL="609585" indent="-609585" defTabSz="609585">
              <a:spcBef>
                <a:spcPts val="800"/>
              </a:spcBef>
              <a:buFont typeface="Arial" panose="020B0604020202020204" pitchFamily="34" charset="0"/>
              <a:buChar char="•"/>
            </a:pPr>
            <a:r>
              <a:rPr lang="en-US" sz="2800" dirty="0">
                <a:solidFill>
                  <a:prstClr val="black"/>
                </a:solidFill>
              </a:rPr>
              <a:t>Data analytics in the classroom.</a:t>
            </a:r>
            <a:endParaRPr lang="en-US" sz="2400" dirty="0">
              <a:solidFill>
                <a:prstClr val="black"/>
              </a:solidFill>
            </a:endParaRPr>
          </a:p>
        </p:txBody>
      </p:sp>
      <p:sp>
        <p:nvSpPr>
          <p:cNvPr id="7" name="Title 1"/>
          <p:cNvSpPr>
            <a:spLocks noGrp="1"/>
          </p:cNvSpPr>
          <p:nvPr>
            <p:ph type="title"/>
          </p:nvPr>
        </p:nvSpPr>
        <p:spPr>
          <a:xfrm>
            <a:off x="609600" y="168808"/>
            <a:ext cx="10972800" cy="1143000"/>
          </a:xfrm>
        </p:spPr>
        <p:txBody>
          <a:bodyPr>
            <a:normAutofit/>
          </a:bodyPr>
          <a:lstStyle/>
          <a:p>
            <a:r>
              <a:rPr lang="en-US" sz="4400" dirty="0"/>
              <a:t>Future of Learning—Pre-Pandemic</a:t>
            </a:r>
          </a:p>
        </p:txBody>
      </p:sp>
      <p:pic>
        <p:nvPicPr>
          <p:cNvPr id="5" name="Picture 4" descr="PS_HOR_REV_CMYK_2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
        <p:nvSpPr>
          <p:cNvPr id="6" name="Footer Placeholder 5"/>
          <p:cNvSpPr>
            <a:spLocks noGrp="1"/>
          </p:cNvSpPr>
          <p:nvPr/>
        </p:nvSpPr>
        <p:spPr>
          <a:xfrm>
            <a:off x="2552373" y="6189150"/>
            <a:ext cx="8470287" cy="486833"/>
          </a:xfrm>
          <a:prstGeom prst="rect">
            <a:avLst/>
          </a:prstGeom>
        </p:spPr>
        <p:txBody>
          <a:bodyPr vert="horz" lIns="121920" tIns="60960" rIns="121920" bIns="6096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67" dirty="0">
              <a:solidFill>
                <a:prstClr val="black">
                  <a:tint val="75000"/>
                </a:prstClr>
              </a:solidFill>
            </a:endParaRPr>
          </a:p>
        </p:txBody>
      </p:sp>
    </p:spTree>
    <p:extLst>
      <p:ext uri="{BB962C8B-B14F-4D97-AF65-F5344CB8AC3E}">
        <p14:creationId xmlns:p14="http://schemas.microsoft.com/office/powerpoint/2010/main" val="1231436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100" dirty="0"/>
              <a:t>Four Key Trends</a:t>
            </a:r>
            <a:br>
              <a:rPr lang="en-US" dirty="0"/>
            </a:br>
            <a:r>
              <a:rPr lang="en-US" sz="3600" i="1" dirty="0"/>
              <a:t>From the Berlin School of Creative Leadership</a:t>
            </a:r>
            <a:endParaRPr lang="en-US" sz="2700" i="1" dirty="0"/>
          </a:p>
        </p:txBody>
      </p:sp>
      <p:sp>
        <p:nvSpPr>
          <p:cNvPr id="3" name="Content Placeholder 2"/>
          <p:cNvSpPr>
            <a:spLocks noGrp="1"/>
          </p:cNvSpPr>
          <p:nvPr>
            <p:ph idx="1"/>
          </p:nvPr>
        </p:nvSpPr>
        <p:spPr>
          <a:xfrm>
            <a:off x="446921" y="1817832"/>
            <a:ext cx="10972799" cy="4219083"/>
          </a:xfrm>
        </p:spPr>
        <p:txBody>
          <a:bodyPr>
            <a:normAutofit/>
          </a:bodyPr>
          <a:lstStyle/>
          <a:p>
            <a:pPr marL="0" indent="0">
              <a:spcBef>
                <a:spcPts val="600"/>
              </a:spcBef>
              <a:buNone/>
            </a:pPr>
            <a:r>
              <a:rPr lang="en-US" sz="2800" dirty="0">
                <a:solidFill>
                  <a:schemeClr val="tx1"/>
                </a:solidFill>
              </a:rPr>
              <a:t>1) The </a:t>
            </a:r>
            <a:r>
              <a:rPr lang="en-US" sz="2800" i="1" dirty="0">
                <a:solidFill>
                  <a:schemeClr val="tx1"/>
                </a:solidFill>
              </a:rPr>
              <a:t>unbundling</a:t>
            </a:r>
            <a:r>
              <a:rPr lang="en-US" sz="2800" dirty="0">
                <a:solidFill>
                  <a:schemeClr val="tx1"/>
                </a:solidFill>
              </a:rPr>
              <a:t> of education--more competency-based approaches.</a:t>
            </a:r>
          </a:p>
          <a:p>
            <a:pPr marL="0" indent="0">
              <a:spcBef>
                <a:spcPts val="600"/>
              </a:spcBef>
              <a:buNone/>
            </a:pPr>
            <a:r>
              <a:rPr lang="en-US" sz="2800" dirty="0">
                <a:solidFill>
                  <a:schemeClr val="tx1"/>
                </a:solidFill>
              </a:rPr>
              <a:t>2) </a:t>
            </a:r>
            <a:r>
              <a:rPr lang="en-US" sz="2800" i="1" dirty="0">
                <a:solidFill>
                  <a:schemeClr val="tx1"/>
                </a:solidFill>
              </a:rPr>
              <a:t>Personalization--</a:t>
            </a:r>
            <a:r>
              <a:rPr lang="en-US" sz="2800" dirty="0">
                <a:solidFill>
                  <a:schemeClr val="tx1"/>
                </a:solidFill>
              </a:rPr>
              <a:t>through technology and other resources. </a:t>
            </a:r>
          </a:p>
          <a:p>
            <a:pPr marL="0" indent="0">
              <a:spcBef>
                <a:spcPts val="600"/>
              </a:spcBef>
              <a:buNone/>
            </a:pPr>
            <a:r>
              <a:rPr lang="en-US" sz="2800" dirty="0">
                <a:solidFill>
                  <a:schemeClr val="tx1"/>
                </a:solidFill>
              </a:rPr>
              <a:t>3) </a:t>
            </a:r>
            <a:r>
              <a:rPr lang="en-US" sz="2800" i="1" dirty="0">
                <a:solidFill>
                  <a:schemeClr val="tx1"/>
                </a:solidFill>
              </a:rPr>
              <a:t>Continuous </a:t>
            </a:r>
            <a:r>
              <a:rPr lang="en-US" sz="2800" dirty="0">
                <a:solidFill>
                  <a:schemeClr val="tx1"/>
                </a:solidFill>
              </a:rPr>
              <a:t>education--transcending time, place, and the traditional 'bundles' of requirements.</a:t>
            </a:r>
          </a:p>
          <a:p>
            <a:pPr marL="0" indent="0">
              <a:spcBef>
                <a:spcPts val="600"/>
              </a:spcBef>
              <a:buNone/>
            </a:pPr>
            <a:r>
              <a:rPr lang="en-US" sz="2800" dirty="0">
                <a:solidFill>
                  <a:schemeClr val="tx1"/>
                </a:solidFill>
              </a:rPr>
              <a:t>4) </a:t>
            </a:r>
            <a:r>
              <a:rPr lang="en-US" sz="2800" i="1" dirty="0">
                <a:solidFill>
                  <a:schemeClr val="tx1"/>
                </a:solidFill>
              </a:rPr>
              <a:t>Creativity orientation</a:t>
            </a:r>
            <a:r>
              <a:rPr lang="en-US" sz="2800" dirty="0">
                <a:solidFill>
                  <a:schemeClr val="tx1"/>
                </a:solidFill>
              </a:rPr>
              <a:t>--commitment to integrate arts and humanity-minded learning with more technical and critical thinking skills.</a:t>
            </a:r>
          </a:p>
          <a:p>
            <a:pPr marL="0" indent="0">
              <a:spcBef>
                <a:spcPts val="600"/>
              </a:spcBef>
              <a:buNone/>
            </a:pPr>
            <a:endParaRPr lang="en-US" sz="2800" dirty="0"/>
          </a:p>
        </p:txBody>
      </p:sp>
      <p:pic>
        <p:nvPicPr>
          <p:cNvPr id="6" name="Picture 5" descr="PS_HOR_REV_CMYK_2C.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Tree>
    <p:extLst>
      <p:ext uri="{BB962C8B-B14F-4D97-AF65-F5344CB8AC3E}">
        <p14:creationId xmlns:p14="http://schemas.microsoft.com/office/powerpoint/2010/main" val="1648991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29395" y="1311808"/>
            <a:ext cx="11153005" cy="3847207"/>
          </a:xfrm>
          <a:prstGeom prst="rect">
            <a:avLst/>
          </a:prstGeom>
          <a:noFill/>
        </p:spPr>
        <p:txBody>
          <a:bodyPr wrap="square" rtlCol="0">
            <a:spAutoFit/>
          </a:bodyPr>
          <a:lstStyle/>
          <a:p>
            <a:pPr marL="609585" indent="-609585" defTabSz="609585">
              <a:spcBef>
                <a:spcPts val="600"/>
              </a:spcBef>
              <a:buFont typeface="Arial" panose="020B0604020202020204" pitchFamily="34" charset="0"/>
              <a:buChar char="•"/>
            </a:pPr>
            <a:r>
              <a:rPr lang="en-US" sz="2800" dirty="0">
                <a:solidFill>
                  <a:prstClr val="black"/>
                </a:solidFill>
              </a:rPr>
              <a:t>“Open concept” for courses across the university to allow for seamless progress toward degree.</a:t>
            </a:r>
          </a:p>
          <a:p>
            <a:pPr marL="609585" indent="-609585" defTabSz="609585">
              <a:spcBef>
                <a:spcPts val="600"/>
              </a:spcBef>
              <a:buFont typeface="Arial" panose="020B0604020202020204" pitchFamily="34" charset="0"/>
              <a:buChar char="•"/>
            </a:pPr>
            <a:r>
              <a:rPr lang="en-US" sz="2800" dirty="0">
                <a:solidFill>
                  <a:prstClr val="black"/>
                </a:solidFill>
              </a:rPr>
              <a:t>Strategic Plan focus: priorities including Digital Innovation and Transformative Experiences (requires major investment).</a:t>
            </a:r>
          </a:p>
          <a:p>
            <a:pPr marL="609585" indent="-609585" defTabSz="609585">
              <a:spcBef>
                <a:spcPts val="600"/>
              </a:spcBef>
              <a:buFont typeface="Arial" panose="020B0604020202020204" pitchFamily="34" charset="0"/>
              <a:buChar char="•"/>
            </a:pPr>
            <a:r>
              <a:rPr lang="en-US" sz="2800" dirty="0">
                <a:solidFill>
                  <a:prstClr val="black"/>
                </a:solidFill>
              </a:rPr>
              <a:t>Living laboratories.</a:t>
            </a:r>
          </a:p>
          <a:p>
            <a:pPr marL="609585" indent="-609585" defTabSz="609585">
              <a:spcBef>
                <a:spcPts val="600"/>
              </a:spcBef>
              <a:buFont typeface="Arial" panose="020B0604020202020204" pitchFamily="34" charset="0"/>
              <a:buChar char="•"/>
            </a:pPr>
            <a:r>
              <a:rPr lang="en-US" sz="2800" dirty="0">
                <a:solidFill>
                  <a:prstClr val="black"/>
                </a:solidFill>
              </a:rPr>
              <a:t>Invent Penn State.</a:t>
            </a:r>
          </a:p>
          <a:p>
            <a:pPr marL="609585" indent="-609585" defTabSz="609585">
              <a:spcBef>
                <a:spcPts val="600"/>
              </a:spcBef>
              <a:buFont typeface="Arial" panose="020B0604020202020204" pitchFamily="34" charset="0"/>
              <a:buChar char="•"/>
            </a:pPr>
            <a:r>
              <a:rPr lang="en-US" sz="2800" dirty="0">
                <a:solidFill>
                  <a:prstClr val="black"/>
                </a:solidFill>
              </a:rPr>
              <a:t>One Penn State 2025: Penn State as your university for life. Highly accessible portal. Breadth of opportunities. Responsive to needs.</a:t>
            </a:r>
          </a:p>
        </p:txBody>
      </p:sp>
      <p:sp>
        <p:nvSpPr>
          <p:cNvPr id="7" name="Title 1"/>
          <p:cNvSpPr>
            <a:spLocks noGrp="1"/>
          </p:cNvSpPr>
          <p:nvPr>
            <p:ph type="title"/>
          </p:nvPr>
        </p:nvSpPr>
        <p:spPr>
          <a:xfrm>
            <a:off x="609600" y="212159"/>
            <a:ext cx="10972800" cy="1143000"/>
          </a:xfrm>
        </p:spPr>
        <p:txBody>
          <a:bodyPr>
            <a:normAutofit/>
          </a:bodyPr>
          <a:lstStyle/>
          <a:p>
            <a:r>
              <a:rPr lang="en-US" sz="4400" dirty="0"/>
              <a:t>Penn State Actions—Pre-Pandemic</a:t>
            </a:r>
          </a:p>
        </p:txBody>
      </p:sp>
      <p:pic>
        <p:nvPicPr>
          <p:cNvPr id="5" name="Picture 4" descr="PS_HOR_REV_CMYK_2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
        <p:nvSpPr>
          <p:cNvPr id="6" name="Footer Placeholder 5"/>
          <p:cNvSpPr>
            <a:spLocks noGrp="1"/>
          </p:cNvSpPr>
          <p:nvPr/>
        </p:nvSpPr>
        <p:spPr>
          <a:xfrm>
            <a:off x="2552373" y="6189150"/>
            <a:ext cx="8470287" cy="486833"/>
          </a:xfrm>
          <a:prstGeom prst="rect">
            <a:avLst/>
          </a:prstGeom>
        </p:spPr>
        <p:txBody>
          <a:bodyPr vert="horz" lIns="121920" tIns="60960" rIns="121920" bIns="6096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67" dirty="0">
              <a:solidFill>
                <a:prstClr val="black">
                  <a:tint val="75000"/>
                </a:prstClr>
              </a:solidFill>
            </a:endParaRPr>
          </a:p>
        </p:txBody>
      </p:sp>
    </p:spTree>
    <p:extLst>
      <p:ext uri="{BB962C8B-B14F-4D97-AF65-F5344CB8AC3E}">
        <p14:creationId xmlns:p14="http://schemas.microsoft.com/office/powerpoint/2010/main" val="22641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1333296"/>
            <a:ext cx="10495280" cy="3339376"/>
          </a:xfrm>
          <a:prstGeom prst="rect">
            <a:avLst/>
          </a:prstGeom>
          <a:noFill/>
        </p:spPr>
        <p:txBody>
          <a:bodyPr wrap="square" rtlCol="0">
            <a:spAutoFit/>
          </a:bodyPr>
          <a:lstStyle/>
          <a:p>
            <a:pPr defTabSz="609585">
              <a:spcBef>
                <a:spcPts val="600"/>
              </a:spcBef>
            </a:pPr>
            <a:r>
              <a:rPr lang="en-US" sz="2800" dirty="0">
                <a:solidFill>
                  <a:prstClr val="black"/>
                </a:solidFill>
              </a:rPr>
              <a:t>Whitman Insight Strategies – Penn State analysis</a:t>
            </a:r>
          </a:p>
          <a:p>
            <a:pPr marL="1066785" lvl="1" indent="-609585" defTabSz="609585">
              <a:spcBef>
                <a:spcPts val="600"/>
              </a:spcBef>
              <a:buFont typeface="Arial" panose="020B0604020202020204" pitchFamily="34" charset="0"/>
              <a:buChar char="•"/>
            </a:pPr>
            <a:r>
              <a:rPr lang="en-US" sz="2800" dirty="0">
                <a:solidFill>
                  <a:prstClr val="black"/>
                </a:solidFill>
              </a:rPr>
              <a:t>Students are concerned about the value and quality of online.</a:t>
            </a:r>
          </a:p>
          <a:p>
            <a:pPr marL="1066785" lvl="1" indent="-609585" defTabSz="609585">
              <a:spcBef>
                <a:spcPts val="600"/>
              </a:spcBef>
              <a:buFont typeface="Arial" panose="020B0604020202020204" pitchFamily="34" charset="0"/>
              <a:buChar char="•"/>
            </a:pPr>
            <a:r>
              <a:rPr lang="en-US" sz="2800" dirty="0">
                <a:solidFill>
                  <a:prstClr val="black"/>
                </a:solidFill>
              </a:rPr>
              <a:t>Students want the college experience: Socialization, extracurriculars, sports, living away from parents.</a:t>
            </a:r>
          </a:p>
          <a:p>
            <a:pPr marL="1066785" lvl="1" indent="-609585" defTabSz="609585">
              <a:spcBef>
                <a:spcPts val="600"/>
              </a:spcBef>
              <a:buFont typeface="Arial" panose="020B0604020202020204" pitchFamily="34" charset="0"/>
              <a:buChar char="•"/>
            </a:pPr>
            <a:r>
              <a:rPr lang="en-US" sz="2800" dirty="0">
                <a:solidFill>
                  <a:prstClr val="black"/>
                </a:solidFill>
              </a:rPr>
              <a:t>By a large margin, students want a combination of in-person and online instruction: The college experience with flexibility  and choices.</a:t>
            </a:r>
          </a:p>
        </p:txBody>
      </p:sp>
      <p:sp>
        <p:nvSpPr>
          <p:cNvPr id="7" name="Title 1"/>
          <p:cNvSpPr>
            <a:spLocks noGrp="1"/>
          </p:cNvSpPr>
          <p:nvPr>
            <p:ph type="title"/>
          </p:nvPr>
        </p:nvSpPr>
        <p:spPr>
          <a:xfrm>
            <a:off x="609600" y="168808"/>
            <a:ext cx="10972800" cy="1143000"/>
          </a:xfrm>
        </p:spPr>
        <p:txBody>
          <a:bodyPr>
            <a:normAutofit/>
          </a:bodyPr>
          <a:lstStyle/>
          <a:p>
            <a:r>
              <a:rPr lang="en-US" sz="4400" dirty="0"/>
              <a:t>Pandemic’s Toll on Learning</a:t>
            </a:r>
          </a:p>
        </p:txBody>
      </p:sp>
      <p:pic>
        <p:nvPicPr>
          <p:cNvPr id="5" name="Picture 4" descr="PS_HOR_REV_CMYK_2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
        <p:nvSpPr>
          <p:cNvPr id="6" name="Footer Placeholder 5"/>
          <p:cNvSpPr>
            <a:spLocks noGrp="1"/>
          </p:cNvSpPr>
          <p:nvPr/>
        </p:nvSpPr>
        <p:spPr>
          <a:xfrm>
            <a:off x="2552373" y="6189150"/>
            <a:ext cx="8470287" cy="486833"/>
          </a:xfrm>
          <a:prstGeom prst="rect">
            <a:avLst/>
          </a:prstGeom>
        </p:spPr>
        <p:txBody>
          <a:bodyPr vert="horz" lIns="121920" tIns="60960" rIns="121920" bIns="6096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67" dirty="0">
              <a:solidFill>
                <a:prstClr val="black">
                  <a:tint val="75000"/>
                </a:prstClr>
              </a:solidFill>
            </a:endParaRPr>
          </a:p>
        </p:txBody>
      </p:sp>
    </p:spTree>
    <p:extLst>
      <p:ext uri="{BB962C8B-B14F-4D97-AF65-F5344CB8AC3E}">
        <p14:creationId xmlns:p14="http://schemas.microsoft.com/office/powerpoint/2010/main" val="1336080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9430F7A-0361-431F-8FD8-535046E952EB}"/>
              </a:ext>
            </a:extLst>
          </p:cNvPr>
          <p:cNvSpPr txBox="1">
            <a:spLocks/>
          </p:cNvSpPr>
          <p:nvPr/>
        </p:nvSpPr>
        <p:spPr>
          <a:xfrm>
            <a:off x="434050" y="1196203"/>
            <a:ext cx="11323899" cy="1143000"/>
          </a:xfrm>
          <a:prstGeom prst="rect">
            <a:avLst/>
          </a:prstGeom>
        </p:spPr>
        <p:txBody>
          <a:bodyPr vert="horz" lIns="91440" tIns="45720" rIns="91440" bIns="45720" rtlCol="0" anchor="ctr">
            <a:noAutofit/>
          </a:bodyPr>
          <a:lstStyle>
            <a:lvl1pPr algn="l" defTabSz="609585" rtl="0" eaLnBrk="1" latinLnBrk="0" hangingPunct="1">
              <a:spcBef>
                <a:spcPct val="0"/>
              </a:spcBef>
              <a:buNone/>
              <a:defRPr sz="5600" b="1" i="0" kern="1200">
                <a:solidFill>
                  <a:schemeClr val="accent1"/>
                </a:solidFill>
                <a:latin typeface="Rockwell"/>
                <a:ea typeface="+mj-ea"/>
                <a:cs typeface="Rockwell"/>
              </a:defRPr>
            </a:lvl1pPr>
          </a:lstStyle>
          <a:p>
            <a:pPr algn="ctr" defTabSz="914400">
              <a:spcBef>
                <a:spcPts val="1200"/>
              </a:spcBef>
              <a:defRPr/>
            </a:pPr>
            <a:r>
              <a:rPr lang="en-US" sz="4800" dirty="0">
                <a:solidFill>
                  <a:srgbClr val="629DD1"/>
                </a:solidFill>
                <a:latin typeface="Rockwell" panose="02060603020205020403" pitchFamily="18" charset="0"/>
                <a:ea typeface="+mn-ea"/>
                <a:cs typeface="+mn-cs"/>
              </a:rPr>
              <a:t>Key Trends</a:t>
            </a:r>
            <a:r>
              <a:rPr lang="en-US" sz="4800" dirty="0"/>
              <a:t> — Enrollment</a:t>
            </a:r>
            <a:endParaRPr lang="en-US" sz="4800" dirty="0">
              <a:solidFill>
                <a:srgbClr val="629DD1"/>
              </a:solidFill>
              <a:latin typeface="Rockwell" panose="02060603020205020403" pitchFamily="18" charset="0"/>
              <a:ea typeface="+mn-ea"/>
              <a:cs typeface="+mn-cs"/>
            </a:endParaRPr>
          </a:p>
        </p:txBody>
      </p:sp>
      <p:pic>
        <p:nvPicPr>
          <p:cNvPr id="3" name="Picture 2">
            <a:extLst>
              <a:ext uri="{FF2B5EF4-FFF2-40B4-BE49-F238E27FC236}">
                <a16:creationId xmlns:a16="http://schemas.microsoft.com/office/drawing/2014/main" id="{9234CFF0-C2DE-4608-8B1B-C16BB1EA79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19460" y="2655289"/>
            <a:ext cx="3239998" cy="2776208"/>
          </a:xfrm>
          <a:prstGeom prst="rect">
            <a:avLst/>
          </a:prstGeom>
        </p:spPr>
      </p:pic>
      <p:pic>
        <p:nvPicPr>
          <p:cNvPr id="4" name="Picture 3">
            <a:extLst>
              <a:ext uri="{FF2B5EF4-FFF2-40B4-BE49-F238E27FC236}">
                <a16:creationId xmlns:a16="http://schemas.microsoft.com/office/drawing/2014/main" id="{308584C8-5131-4862-83CC-38D190F36F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5839" y="2655289"/>
            <a:ext cx="4166413" cy="2776208"/>
          </a:xfrm>
          <a:prstGeom prst="rect">
            <a:avLst/>
          </a:prstGeom>
        </p:spPr>
      </p:pic>
      <p:pic>
        <p:nvPicPr>
          <p:cNvPr id="8" name="Picture 7">
            <a:extLst>
              <a:ext uri="{FF2B5EF4-FFF2-40B4-BE49-F238E27FC236}">
                <a16:creationId xmlns:a16="http://schemas.microsoft.com/office/drawing/2014/main" id="{3ADEED75-9278-4001-A712-E30F6A67A2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94587" y="2655289"/>
            <a:ext cx="3982538" cy="3047124"/>
          </a:xfrm>
          <a:prstGeom prst="rect">
            <a:avLst/>
          </a:prstGeom>
        </p:spPr>
      </p:pic>
      <p:pic>
        <p:nvPicPr>
          <p:cNvPr id="9" name="Picture 8" descr="PS_HOR_REV_CMYK_2C.eps">
            <a:extLst>
              <a:ext uri="{FF2B5EF4-FFF2-40B4-BE49-F238E27FC236}">
                <a16:creationId xmlns:a16="http://schemas.microsoft.com/office/drawing/2014/main" id="{E96211A4-2EEB-4E73-A69C-AEE3055B7DF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Tree>
    <p:extLst>
      <p:ext uri="{BB962C8B-B14F-4D97-AF65-F5344CB8AC3E}">
        <p14:creationId xmlns:p14="http://schemas.microsoft.com/office/powerpoint/2010/main" val="4215204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1310744"/>
            <a:ext cx="10819373" cy="2451953"/>
          </a:xfrm>
          <a:prstGeom prst="rect">
            <a:avLst/>
          </a:prstGeom>
          <a:noFill/>
        </p:spPr>
        <p:txBody>
          <a:bodyPr wrap="square" rtlCol="0">
            <a:spAutoFit/>
          </a:bodyPr>
          <a:lstStyle/>
          <a:p>
            <a:pPr marL="609585" indent="-609585" defTabSz="609585">
              <a:spcBef>
                <a:spcPts val="800"/>
              </a:spcBef>
              <a:buFont typeface="Arial" panose="020B0604020202020204" pitchFamily="34" charset="0"/>
              <a:buChar char="•"/>
            </a:pPr>
            <a:r>
              <a:rPr lang="en-US" sz="2800" dirty="0">
                <a:solidFill>
                  <a:prstClr val="black"/>
                </a:solidFill>
              </a:rPr>
              <a:t>Analysis of outcomes are driving decisions.</a:t>
            </a:r>
          </a:p>
          <a:p>
            <a:pPr marL="609585" indent="-609585" defTabSz="609585">
              <a:spcBef>
                <a:spcPts val="800"/>
              </a:spcBef>
              <a:buFont typeface="Arial" panose="020B0604020202020204" pitchFamily="34" charset="0"/>
              <a:buChar char="•"/>
            </a:pPr>
            <a:r>
              <a:rPr lang="en-US" sz="2800" dirty="0">
                <a:solidFill>
                  <a:prstClr val="black"/>
                </a:solidFill>
              </a:rPr>
              <a:t>Focusing on “meeting students where they are” with in-person, hybrid, remote synchronous, and remote asynchronous classes.</a:t>
            </a:r>
          </a:p>
          <a:p>
            <a:pPr marL="609585" indent="-609585" defTabSz="609585">
              <a:spcBef>
                <a:spcPts val="800"/>
              </a:spcBef>
              <a:buFont typeface="Arial" panose="020B0604020202020204" pitchFamily="34" charset="0"/>
              <a:buChar char="•"/>
            </a:pPr>
            <a:r>
              <a:rPr lang="en-US" sz="2800" dirty="0">
                <a:solidFill>
                  <a:prstClr val="black"/>
                </a:solidFill>
              </a:rPr>
              <a:t>Accelerating opportunities and resources to enable remote teaching at a high level.</a:t>
            </a:r>
          </a:p>
        </p:txBody>
      </p:sp>
      <p:sp>
        <p:nvSpPr>
          <p:cNvPr id="7" name="Title 1"/>
          <p:cNvSpPr>
            <a:spLocks noGrp="1"/>
          </p:cNvSpPr>
          <p:nvPr>
            <p:ph type="title"/>
          </p:nvPr>
        </p:nvSpPr>
        <p:spPr>
          <a:xfrm>
            <a:off x="609600" y="168808"/>
            <a:ext cx="10972800" cy="1143000"/>
          </a:xfrm>
        </p:spPr>
        <p:txBody>
          <a:bodyPr>
            <a:normAutofit/>
          </a:bodyPr>
          <a:lstStyle/>
          <a:p>
            <a:r>
              <a:rPr lang="en-US" sz="4400" dirty="0"/>
              <a:t>Penn State Strategies Moving Forward</a:t>
            </a:r>
          </a:p>
        </p:txBody>
      </p:sp>
      <p:pic>
        <p:nvPicPr>
          <p:cNvPr id="5" name="Picture 4" descr="PS_HOR_REV_CMYK_2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
        <p:nvSpPr>
          <p:cNvPr id="6" name="Footer Placeholder 5"/>
          <p:cNvSpPr>
            <a:spLocks noGrp="1"/>
          </p:cNvSpPr>
          <p:nvPr/>
        </p:nvSpPr>
        <p:spPr>
          <a:xfrm>
            <a:off x="2552373" y="6189150"/>
            <a:ext cx="8470287" cy="486833"/>
          </a:xfrm>
          <a:prstGeom prst="rect">
            <a:avLst/>
          </a:prstGeom>
        </p:spPr>
        <p:txBody>
          <a:bodyPr vert="horz" lIns="121920" tIns="60960" rIns="121920" bIns="6096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67" dirty="0">
              <a:solidFill>
                <a:prstClr val="black">
                  <a:tint val="75000"/>
                </a:prstClr>
              </a:solidFill>
            </a:endParaRPr>
          </a:p>
        </p:txBody>
      </p:sp>
    </p:spTree>
    <p:extLst>
      <p:ext uri="{BB962C8B-B14F-4D97-AF65-F5344CB8AC3E}">
        <p14:creationId xmlns:p14="http://schemas.microsoft.com/office/powerpoint/2010/main" val="2296167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1311808"/>
            <a:ext cx="11153005" cy="4380686"/>
          </a:xfrm>
          <a:prstGeom prst="rect">
            <a:avLst/>
          </a:prstGeom>
          <a:noFill/>
        </p:spPr>
        <p:txBody>
          <a:bodyPr wrap="square" rtlCol="0">
            <a:spAutoFit/>
          </a:bodyPr>
          <a:lstStyle/>
          <a:p>
            <a:pPr marL="609585" indent="-609585" defTabSz="609585">
              <a:spcBef>
                <a:spcPts val="800"/>
              </a:spcBef>
              <a:buFont typeface="Arial" panose="020B0604020202020204" pitchFamily="34" charset="0"/>
              <a:buChar char="•"/>
            </a:pPr>
            <a:r>
              <a:rPr lang="en-US" sz="2800" dirty="0">
                <a:solidFill>
                  <a:prstClr val="black"/>
                </a:solidFill>
              </a:rPr>
              <a:t>The pandemic has accelerated many of the trends in higher ed.</a:t>
            </a:r>
          </a:p>
          <a:p>
            <a:pPr marL="609585" indent="-609585" defTabSz="609585">
              <a:spcBef>
                <a:spcPts val="800"/>
              </a:spcBef>
              <a:buFont typeface="Arial" panose="020B0604020202020204" pitchFamily="34" charset="0"/>
              <a:buChar char="•"/>
            </a:pPr>
            <a:r>
              <a:rPr lang="en-US" sz="2800" dirty="0">
                <a:solidFill>
                  <a:prstClr val="black"/>
                </a:solidFill>
              </a:rPr>
              <a:t>Financial strain is exacerbated by the pandemic coupled with demographic changes and decreasing support for public higher education.</a:t>
            </a:r>
          </a:p>
          <a:p>
            <a:pPr marL="609585" indent="-609585" defTabSz="609585">
              <a:spcBef>
                <a:spcPts val="800"/>
              </a:spcBef>
              <a:buFont typeface="Arial" panose="020B0604020202020204" pitchFamily="34" charset="0"/>
              <a:buChar char="•"/>
            </a:pPr>
            <a:r>
              <a:rPr lang="en-US" sz="2800" dirty="0">
                <a:solidFill>
                  <a:prstClr val="black"/>
                </a:solidFill>
              </a:rPr>
              <a:t>Predictions indicate robust outcomes for public flagships (research points to need for flexibility, career success, support programs, fit, etc.—strategies already in place at Penn State that we can amplify). </a:t>
            </a:r>
          </a:p>
          <a:p>
            <a:pPr marL="609585" indent="-609585" defTabSz="609585">
              <a:spcBef>
                <a:spcPts val="800"/>
              </a:spcBef>
              <a:buFont typeface="Arial" panose="020B0604020202020204" pitchFamily="34" charset="0"/>
              <a:buChar char="•"/>
            </a:pPr>
            <a:r>
              <a:rPr lang="en-US" sz="2800" dirty="0">
                <a:solidFill>
                  <a:prstClr val="black"/>
                </a:solidFill>
              </a:rPr>
              <a:t>Students want a college experience with flexibility.</a:t>
            </a:r>
          </a:p>
          <a:p>
            <a:pPr marL="609585" indent="-609585" defTabSz="609585">
              <a:spcBef>
                <a:spcPts val="800"/>
              </a:spcBef>
              <a:buFont typeface="Arial" panose="020B0604020202020204" pitchFamily="34" charset="0"/>
              <a:buChar char="•"/>
            </a:pPr>
            <a:endParaRPr lang="en-US" sz="2800" b="1" dirty="0">
              <a:solidFill>
                <a:prstClr val="black"/>
              </a:solidFill>
            </a:endParaRPr>
          </a:p>
        </p:txBody>
      </p:sp>
      <p:sp>
        <p:nvSpPr>
          <p:cNvPr id="7" name="Title 1"/>
          <p:cNvSpPr>
            <a:spLocks noGrp="1"/>
          </p:cNvSpPr>
          <p:nvPr>
            <p:ph type="title"/>
          </p:nvPr>
        </p:nvSpPr>
        <p:spPr>
          <a:xfrm>
            <a:off x="609600" y="168808"/>
            <a:ext cx="10972800" cy="1143000"/>
          </a:xfrm>
        </p:spPr>
        <p:txBody>
          <a:bodyPr>
            <a:normAutofit/>
          </a:bodyPr>
          <a:lstStyle/>
          <a:p>
            <a:r>
              <a:rPr lang="en-US" sz="4400" dirty="0"/>
              <a:t>Key Conclusions—National</a:t>
            </a:r>
          </a:p>
        </p:txBody>
      </p:sp>
      <p:pic>
        <p:nvPicPr>
          <p:cNvPr id="5" name="Picture 4" descr="PS_HOR_REV_CMYK_2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
        <p:nvSpPr>
          <p:cNvPr id="6" name="Footer Placeholder 5"/>
          <p:cNvSpPr>
            <a:spLocks noGrp="1"/>
          </p:cNvSpPr>
          <p:nvPr/>
        </p:nvSpPr>
        <p:spPr>
          <a:xfrm>
            <a:off x="2552373" y="6189150"/>
            <a:ext cx="8470287" cy="486833"/>
          </a:xfrm>
          <a:prstGeom prst="rect">
            <a:avLst/>
          </a:prstGeom>
        </p:spPr>
        <p:txBody>
          <a:bodyPr vert="horz" lIns="121920" tIns="60960" rIns="121920" bIns="6096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67" dirty="0">
              <a:solidFill>
                <a:prstClr val="black">
                  <a:tint val="75000"/>
                </a:prstClr>
              </a:solidFill>
            </a:endParaRPr>
          </a:p>
        </p:txBody>
      </p:sp>
    </p:spTree>
    <p:extLst>
      <p:ext uri="{BB962C8B-B14F-4D97-AF65-F5344CB8AC3E}">
        <p14:creationId xmlns:p14="http://schemas.microsoft.com/office/powerpoint/2010/main" val="442484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0743" y="1497737"/>
            <a:ext cx="10734313" cy="2882840"/>
          </a:xfrm>
          <a:prstGeom prst="rect">
            <a:avLst/>
          </a:prstGeom>
          <a:noFill/>
        </p:spPr>
        <p:txBody>
          <a:bodyPr wrap="square" rtlCol="0">
            <a:spAutoFit/>
          </a:bodyPr>
          <a:lstStyle/>
          <a:p>
            <a:pPr marL="609585" indent="-609585" defTabSz="609585">
              <a:spcBef>
                <a:spcPts val="800"/>
              </a:spcBef>
              <a:buFont typeface="Arial" panose="020B0604020202020204" pitchFamily="34" charset="0"/>
              <a:buChar char="•"/>
            </a:pPr>
            <a:r>
              <a:rPr lang="en-US" sz="2800" dirty="0">
                <a:solidFill>
                  <a:prstClr val="black"/>
                </a:solidFill>
              </a:rPr>
              <a:t>One Penn State 2025 is more important than ever: Pandemic accelerated this path (meet students where they are; invest in </a:t>
            </a:r>
            <a:r>
              <a:rPr lang="en-US" sz="2800">
                <a:solidFill>
                  <a:prstClr val="black"/>
                </a:solidFill>
              </a:rPr>
              <a:t>educational experiences </a:t>
            </a:r>
            <a:r>
              <a:rPr lang="en-US" sz="2800" dirty="0">
                <a:solidFill>
                  <a:prstClr val="black"/>
                </a:solidFill>
              </a:rPr>
              <a:t>online; need for transformative experiences even if online).</a:t>
            </a:r>
          </a:p>
          <a:p>
            <a:pPr marL="609585" indent="-609585" defTabSz="609585">
              <a:spcBef>
                <a:spcPts val="800"/>
              </a:spcBef>
              <a:buFont typeface="Arial" panose="020B0604020202020204" pitchFamily="34" charset="0"/>
              <a:buChar char="•"/>
            </a:pPr>
            <a:r>
              <a:rPr lang="en-US" sz="2800" dirty="0">
                <a:solidFill>
                  <a:prstClr val="black"/>
                </a:solidFill>
              </a:rPr>
              <a:t>Much of our strategic programming reflects national trends.</a:t>
            </a:r>
          </a:p>
          <a:p>
            <a:pPr marL="609585" indent="-609585" defTabSz="609585">
              <a:spcBef>
                <a:spcPts val="800"/>
              </a:spcBef>
              <a:buFont typeface="Arial" panose="020B0604020202020204" pitchFamily="34" charset="0"/>
              <a:buChar char="•"/>
            </a:pPr>
            <a:r>
              <a:rPr lang="en-US" sz="2800" dirty="0">
                <a:solidFill>
                  <a:prstClr val="black"/>
                </a:solidFill>
              </a:rPr>
              <a:t>Key issue is innovation in the face of growing financial strain.</a:t>
            </a:r>
          </a:p>
        </p:txBody>
      </p:sp>
      <p:sp>
        <p:nvSpPr>
          <p:cNvPr id="7" name="Title 1"/>
          <p:cNvSpPr>
            <a:spLocks noGrp="1"/>
          </p:cNvSpPr>
          <p:nvPr>
            <p:ph type="title"/>
          </p:nvPr>
        </p:nvSpPr>
        <p:spPr>
          <a:xfrm>
            <a:off x="560743" y="182017"/>
            <a:ext cx="10972800" cy="1143000"/>
          </a:xfrm>
        </p:spPr>
        <p:txBody>
          <a:bodyPr>
            <a:normAutofit/>
          </a:bodyPr>
          <a:lstStyle/>
          <a:p>
            <a:r>
              <a:rPr lang="en-US" sz="4400" dirty="0"/>
              <a:t>Key Conclusions—Penn State</a:t>
            </a:r>
          </a:p>
        </p:txBody>
      </p:sp>
      <p:pic>
        <p:nvPicPr>
          <p:cNvPr id="5" name="Picture 4" descr="PS_HOR_REV_CMYK_2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
        <p:nvSpPr>
          <p:cNvPr id="6" name="Footer Placeholder 5"/>
          <p:cNvSpPr>
            <a:spLocks noGrp="1"/>
          </p:cNvSpPr>
          <p:nvPr/>
        </p:nvSpPr>
        <p:spPr>
          <a:xfrm>
            <a:off x="2552373" y="6189150"/>
            <a:ext cx="8470287" cy="486833"/>
          </a:xfrm>
          <a:prstGeom prst="rect">
            <a:avLst/>
          </a:prstGeom>
        </p:spPr>
        <p:txBody>
          <a:bodyPr vert="horz" lIns="121920" tIns="60960" rIns="121920" bIns="6096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67" dirty="0">
              <a:solidFill>
                <a:prstClr val="black">
                  <a:tint val="75000"/>
                </a:prstClr>
              </a:solidFill>
            </a:endParaRPr>
          </a:p>
        </p:txBody>
      </p:sp>
    </p:spTree>
    <p:extLst>
      <p:ext uri="{BB962C8B-B14F-4D97-AF65-F5344CB8AC3E}">
        <p14:creationId xmlns:p14="http://schemas.microsoft.com/office/powerpoint/2010/main" val="1661254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0743" y="1230086"/>
            <a:ext cx="9878657" cy="3631763"/>
          </a:xfrm>
          <a:prstGeom prst="rect">
            <a:avLst/>
          </a:prstGeom>
          <a:noFill/>
        </p:spPr>
        <p:txBody>
          <a:bodyPr wrap="square" rtlCol="0">
            <a:spAutoFit/>
          </a:bodyPr>
          <a:lstStyle/>
          <a:p>
            <a:pPr defTabSz="609585">
              <a:spcBef>
                <a:spcPts val="800"/>
              </a:spcBef>
            </a:pPr>
            <a:r>
              <a:rPr lang="en-US" sz="3200" dirty="0">
                <a:solidFill>
                  <a:prstClr val="black"/>
                </a:solidFill>
              </a:rPr>
              <a:t>Demographic mismatch for students of the future:</a:t>
            </a:r>
          </a:p>
          <a:p>
            <a:pPr marL="1066785" lvl="1" indent="-609585" defTabSz="609585">
              <a:spcBef>
                <a:spcPts val="1200"/>
              </a:spcBef>
              <a:buFont typeface="Arial" panose="020B0604020202020204" pitchFamily="34" charset="0"/>
              <a:buChar char="•"/>
            </a:pPr>
            <a:r>
              <a:rPr lang="en-US" sz="2800" dirty="0">
                <a:solidFill>
                  <a:prstClr val="black"/>
                </a:solidFill>
              </a:rPr>
              <a:t>Northeast continued decline in birth rates and high school graduates. </a:t>
            </a:r>
          </a:p>
          <a:p>
            <a:pPr marL="1066785" lvl="1" indent="-609585" defTabSz="609585">
              <a:spcBef>
                <a:spcPts val="1200"/>
              </a:spcBef>
              <a:buFont typeface="Arial" panose="020B0604020202020204" pitchFamily="34" charset="0"/>
              <a:buChar char="•"/>
            </a:pPr>
            <a:r>
              <a:rPr lang="en-US" sz="2800" dirty="0">
                <a:solidFill>
                  <a:prstClr val="black"/>
                </a:solidFill>
              </a:rPr>
              <a:t>Greatest decline - well-prepared students with high income.</a:t>
            </a:r>
          </a:p>
          <a:p>
            <a:pPr marL="1066785" lvl="1" indent="-609585" defTabSz="609585">
              <a:spcBef>
                <a:spcPts val="1200"/>
              </a:spcBef>
              <a:buFont typeface="Arial" panose="020B0604020202020204" pitchFamily="34" charset="0"/>
              <a:buChar char="•"/>
            </a:pPr>
            <a:r>
              <a:rPr lang="en-US" sz="2800" dirty="0">
                <a:solidFill>
                  <a:prstClr val="black"/>
                </a:solidFill>
              </a:rPr>
              <a:t>Greatest growth – urban, lower income, first-in-family, minorities.</a:t>
            </a:r>
          </a:p>
        </p:txBody>
      </p:sp>
      <p:sp>
        <p:nvSpPr>
          <p:cNvPr id="7" name="Title 1"/>
          <p:cNvSpPr>
            <a:spLocks noGrp="1"/>
          </p:cNvSpPr>
          <p:nvPr>
            <p:ph type="title"/>
          </p:nvPr>
        </p:nvSpPr>
        <p:spPr>
          <a:xfrm>
            <a:off x="206829" y="168808"/>
            <a:ext cx="11985171" cy="1143000"/>
          </a:xfrm>
        </p:spPr>
        <p:txBody>
          <a:bodyPr>
            <a:noAutofit/>
          </a:bodyPr>
          <a:lstStyle/>
          <a:p>
            <a:r>
              <a:rPr lang="en-US" sz="4100" dirty="0"/>
              <a:t>National Enrollment Trends — Pre-Pandemic</a:t>
            </a:r>
          </a:p>
        </p:txBody>
      </p:sp>
      <p:pic>
        <p:nvPicPr>
          <p:cNvPr id="5" name="Picture 4" descr="PS_HOR_REV_CMYK_2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
        <p:nvSpPr>
          <p:cNvPr id="6" name="Footer Placeholder 5"/>
          <p:cNvSpPr>
            <a:spLocks noGrp="1"/>
          </p:cNvSpPr>
          <p:nvPr/>
        </p:nvSpPr>
        <p:spPr>
          <a:xfrm>
            <a:off x="2552373" y="6189150"/>
            <a:ext cx="8470287" cy="486833"/>
          </a:xfrm>
          <a:prstGeom prst="rect">
            <a:avLst/>
          </a:prstGeom>
        </p:spPr>
        <p:txBody>
          <a:bodyPr vert="horz" lIns="121920" tIns="60960" rIns="121920" bIns="6096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67" dirty="0">
              <a:solidFill>
                <a:prstClr val="black">
                  <a:tint val="75000"/>
                </a:prstClr>
              </a:solidFill>
            </a:endParaRPr>
          </a:p>
        </p:txBody>
      </p:sp>
    </p:spTree>
    <p:extLst>
      <p:ext uri="{BB962C8B-B14F-4D97-AF65-F5344CB8AC3E}">
        <p14:creationId xmlns:p14="http://schemas.microsoft.com/office/powerpoint/2010/main" val="170949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0742" y="1194932"/>
            <a:ext cx="10461917" cy="4324261"/>
          </a:xfrm>
          <a:prstGeom prst="rect">
            <a:avLst/>
          </a:prstGeom>
          <a:noFill/>
        </p:spPr>
        <p:txBody>
          <a:bodyPr wrap="square" rtlCol="0">
            <a:spAutoFit/>
          </a:bodyPr>
          <a:lstStyle/>
          <a:p>
            <a:pPr marL="609585" indent="-609585" defTabSz="609585">
              <a:spcBef>
                <a:spcPts val="600"/>
              </a:spcBef>
              <a:buFont typeface="Arial" panose="020B0604020202020204" pitchFamily="34" charset="0"/>
              <a:buChar char="•"/>
            </a:pPr>
            <a:r>
              <a:rPr lang="en-US" sz="2600" dirty="0">
                <a:solidFill>
                  <a:prstClr val="black"/>
                </a:solidFill>
              </a:rPr>
              <a:t>Achieve Penn State: Programs and philanthropic strategy for </a:t>
            </a:r>
            <a:br>
              <a:rPr lang="en-US" sz="2600" dirty="0">
                <a:solidFill>
                  <a:prstClr val="black"/>
                </a:solidFill>
              </a:rPr>
            </a:br>
            <a:r>
              <a:rPr lang="en-US" sz="2600" dirty="0">
                <a:solidFill>
                  <a:prstClr val="black"/>
                </a:solidFill>
              </a:rPr>
              <a:t>scholarships that enable low income first-in-family students </a:t>
            </a:r>
            <a:br>
              <a:rPr lang="en-US" sz="2600" dirty="0">
                <a:solidFill>
                  <a:prstClr val="black"/>
                </a:solidFill>
              </a:rPr>
            </a:br>
            <a:r>
              <a:rPr lang="en-US" sz="2600" dirty="0">
                <a:solidFill>
                  <a:prstClr val="black"/>
                </a:solidFill>
              </a:rPr>
              <a:t>to graduate and graduate on time (PASSS, STEP, </a:t>
            </a:r>
            <a:r>
              <a:rPr lang="en-US" sz="2600" dirty="0" err="1">
                <a:solidFill>
                  <a:prstClr val="black"/>
                </a:solidFill>
              </a:rPr>
              <a:t>RaiseMe</a:t>
            </a:r>
            <a:r>
              <a:rPr lang="en-US" sz="2600" dirty="0">
                <a:solidFill>
                  <a:prstClr val="black"/>
                </a:solidFill>
              </a:rPr>
              <a:t>, </a:t>
            </a:r>
            <a:br>
              <a:rPr lang="en-US" sz="2600" dirty="0">
                <a:solidFill>
                  <a:prstClr val="black"/>
                </a:solidFill>
              </a:rPr>
            </a:br>
            <a:r>
              <a:rPr lang="en-US" sz="2600" dirty="0">
                <a:solidFill>
                  <a:prstClr val="black"/>
                </a:solidFill>
              </a:rPr>
              <a:t>Complete Penn State, Smart Track to Success). </a:t>
            </a:r>
          </a:p>
          <a:p>
            <a:pPr marL="609585" indent="-609585" defTabSz="609585">
              <a:spcBef>
                <a:spcPts val="600"/>
              </a:spcBef>
              <a:buFont typeface="Arial" panose="020B0604020202020204" pitchFamily="34" charset="0"/>
              <a:buChar char="•"/>
            </a:pPr>
            <a:r>
              <a:rPr lang="en-US" sz="2600" dirty="0">
                <a:solidFill>
                  <a:prstClr val="black"/>
                </a:solidFill>
              </a:rPr>
              <a:t>Ensuring graduation of a population not expected to graduate </a:t>
            </a:r>
            <a:br>
              <a:rPr lang="en-US" sz="2600" dirty="0">
                <a:solidFill>
                  <a:prstClr val="black"/>
                </a:solidFill>
              </a:rPr>
            </a:br>
            <a:r>
              <a:rPr lang="en-US" sz="2600" dirty="0">
                <a:solidFill>
                  <a:prstClr val="black"/>
                </a:solidFill>
              </a:rPr>
              <a:t>(US News – predicted vs. actual) But…low income students still graduate 22% below the university average.</a:t>
            </a:r>
          </a:p>
          <a:p>
            <a:pPr marL="609585" indent="-609585" defTabSz="609585">
              <a:spcBef>
                <a:spcPts val="600"/>
              </a:spcBef>
              <a:buFont typeface="Arial" panose="020B0604020202020204" pitchFamily="34" charset="0"/>
              <a:buChar char="•"/>
            </a:pPr>
            <a:r>
              <a:rPr lang="en-US" sz="2600" dirty="0">
                <a:solidFill>
                  <a:prstClr val="black"/>
                </a:solidFill>
              </a:rPr>
              <a:t>$477 million raised for Open Doors Program priority to date.</a:t>
            </a:r>
            <a:endParaRPr lang="en-US" sz="2600" dirty="0">
              <a:solidFill>
                <a:prstClr val="black"/>
              </a:solidFill>
              <a:highlight>
                <a:srgbClr val="FFFF00"/>
              </a:highlight>
            </a:endParaRPr>
          </a:p>
          <a:p>
            <a:pPr marL="609585" indent="-609585" defTabSz="609585">
              <a:spcBef>
                <a:spcPts val="600"/>
              </a:spcBef>
              <a:buFont typeface="Arial" panose="020B0604020202020204" pitchFamily="34" charset="0"/>
              <a:buChar char="•"/>
            </a:pPr>
            <a:r>
              <a:rPr lang="en-US" sz="2600" dirty="0">
                <a:solidFill>
                  <a:prstClr val="black"/>
                </a:solidFill>
              </a:rPr>
              <a:t>Inaugural Discover Awards: Cost competitive – adjacent seven states; </a:t>
            </a:r>
            <a:br>
              <a:rPr lang="en-US" sz="2600" dirty="0">
                <a:solidFill>
                  <a:prstClr val="black"/>
                </a:solidFill>
              </a:rPr>
            </a:br>
            <a:r>
              <a:rPr lang="en-US" sz="2600" dirty="0">
                <a:effectLst/>
                <a:ea typeface="Calibri" panose="020F0502020204030204" pitchFamily="34" charset="0"/>
              </a:rPr>
              <a:t>775 new student admits for Fall 2020</a:t>
            </a:r>
            <a:r>
              <a:rPr lang="en-US" sz="2600" dirty="0">
                <a:solidFill>
                  <a:prstClr val="black"/>
                </a:solidFill>
              </a:rPr>
              <a:t>.</a:t>
            </a:r>
          </a:p>
        </p:txBody>
      </p:sp>
      <p:sp>
        <p:nvSpPr>
          <p:cNvPr id="7" name="Title 1"/>
          <p:cNvSpPr>
            <a:spLocks noGrp="1"/>
          </p:cNvSpPr>
          <p:nvPr>
            <p:ph type="title"/>
          </p:nvPr>
        </p:nvSpPr>
        <p:spPr>
          <a:xfrm>
            <a:off x="560742" y="85037"/>
            <a:ext cx="10972800" cy="1143000"/>
          </a:xfrm>
        </p:spPr>
        <p:txBody>
          <a:bodyPr>
            <a:noAutofit/>
          </a:bodyPr>
          <a:lstStyle/>
          <a:p>
            <a:r>
              <a:rPr lang="en-US" sz="4200" dirty="0"/>
              <a:t>Penn State Actions Taken—Pre-Pandemic</a:t>
            </a:r>
          </a:p>
        </p:txBody>
      </p:sp>
      <p:pic>
        <p:nvPicPr>
          <p:cNvPr id="5" name="Picture 4" descr="PS_HOR_REV_CMYK_2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
        <p:nvSpPr>
          <p:cNvPr id="6" name="Footer Placeholder 5"/>
          <p:cNvSpPr>
            <a:spLocks noGrp="1"/>
          </p:cNvSpPr>
          <p:nvPr/>
        </p:nvSpPr>
        <p:spPr>
          <a:xfrm>
            <a:off x="2552373" y="6189150"/>
            <a:ext cx="8470287" cy="486833"/>
          </a:xfrm>
          <a:prstGeom prst="rect">
            <a:avLst/>
          </a:prstGeom>
        </p:spPr>
        <p:txBody>
          <a:bodyPr vert="horz" lIns="121920" tIns="60960" rIns="121920" bIns="6096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67" dirty="0">
              <a:solidFill>
                <a:prstClr val="black">
                  <a:tint val="75000"/>
                </a:prstClr>
              </a:solidFill>
            </a:endParaRPr>
          </a:p>
        </p:txBody>
      </p:sp>
    </p:spTree>
    <p:extLst>
      <p:ext uri="{BB962C8B-B14F-4D97-AF65-F5344CB8AC3E}">
        <p14:creationId xmlns:p14="http://schemas.microsoft.com/office/powerpoint/2010/main" val="2723710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0743" y="1188720"/>
            <a:ext cx="10503687" cy="4632037"/>
          </a:xfrm>
          <a:prstGeom prst="rect">
            <a:avLst/>
          </a:prstGeom>
          <a:noFill/>
        </p:spPr>
        <p:txBody>
          <a:bodyPr wrap="square" rtlCol="0">
            <a:spAutoFit/>
          </a:bodyPr>
          <a:lstStyle/>
          <a:p>
            <a:pPr marL="609585" indent="-609585" defTabSz="609585">
              <a:spcBef>
                <a:spcPts val="600"/>
              </a:spcBef>
              <a:buFont typeface="Arial" panose="020B0604020202020204" pitchFamily="34" charset="0"/>
              <a:buChar char="•"/>
            </a:pPr>
            <a:r>
              <a:rPr lang="en-US" sz="2600" dirty="0">
                <a:solidFill>
                  <a:prstClr val="black"/>
                </a:solidFill>
              </a:rPr>
              <a:t>Data-driven media approach to recruitment.</a:t>
            </a:r>
          </a:p>
          <a:p>
            <a:pPr marL="609585" indent="-609585" defTabSz="609585">
              <a:spcBef>
                <a:spcPts val="600"/>
              </a:spcBef>
              <a:buFont typeface="Arial" panose="020B0604020202020204" pitchFamily="34" charset="0"/>
              <a:buChar char="•"/>
            </a:pPr>
            <a:r>
              <a:rPr lang="en-US" sz="2600" dirty="0">
                <a:solidFill>
                  <a:prstClr val="black"/>
                </a:solidFill>
              </a:rPr>
              <a:t>“All In”: The importance of an inclusive campus.</a:t>
            </a:r>
          </a:p>
          <a:p>
            <a:pPr marL="609585" indent="-609585" defTabSz="609585">
              <a:spcBef>
                <a:spcPts val="600"/>
              </a:spcBef>
              <a:buFont typeface="Arial" panose="020B0604020202020204" pitchFamily="34" charset="0"/>
              <a:buChar char="•"/>
            </a:pPr>
            <a:r>
              <a:rPr lang="en-US" sz="2600" dirty="0">
                <a:solidFill>
                  <a:prstClr val="black"/>
                </a:solidFill>
              </a:rPr>
              <a:t>Common Application: Increase in applications and diversity of applications. </a:t>
            </a:r>
          </a:p>
          <a:p>
            <a:pPr marL="609585" indent="-609585" defTabSz="609585">
              <a:spcBef>
                <a:spcPts val="600"/>
              </a:spcBef>
              <a:buFont typeface="Arial" panose="020B0604020202020204" pitchFamily="34" charset="0"/>
              <a:buChar char="•"/>
            </a:pPr>
            <a:r>
              <a:rPr lang="en-US" sz="2600" dirty="0">
                <a:solidFill>
                  <a:prstClr val="black"/>
                </a:solidFill>
              </a:rPr>
              <a:t>Strategic focus on diversity, equity and inclusion.</a:t>
            </a:r>
          </a:p>
          <a:p>
            <a:pPr marL="609585" indent="-609585" defTabSz="609585">
              <a:spcBef>
                <a:spcPts val="600"/>
              </a:spcBef>
              <a:buFont typeface="Arial" panose="020B0604020202020204" pitchFamily="34" charset="0"/>
              <a:buChar char="•"/>
            </a:pPr>
            <a:r>
              <a:rPr lang="en-US" sz="2600" dirty="0">
                <a:solidFill>
                  <a:prstClr val="black"/>
                </a:solidFill>
              </a:rPr>
              <a:t>Educational Equity Scholarships (total impact $25M).</a:t>
            </a:r>
          </a:p>
          <a:p>
            <a:pPr marL="609585" indent="-609585" defTabSz="609585">
              <a:spcBef>
                <a:spcPts val="600"/>
              </a:spcBef>
              <a:buFont typeface="Arial" panose="020B0604020202020204" pitchFamily="34" charset="0"/>
              <a:buChar char="•"/>
            </a:pPr>
            <a:r>
              <a:rPr lang="en-US" sz="2600" dirty="0">
                <a:solidFill>
                  <a:prstClr val="black"/>
                </a:solidFill>
              </a:rPr>
              <a:t>Next level of commitment - taskforces nearing completion </a:t>
            </a:r>
            <a:br>
              <a:rPr lang="en-US" sz="2600" dirty="0">
                <a:solidFill>
                  <a:prstClr val="black"/>
                </a:solidFill>
              </a:rPr>
            </a:br>
            <a:r>
              <a:rPr lang="en-US" sz="2600" dirty="0">
                <a:solidFill>
                  <a:prstClr val="black"/>
                </a:solidFill>
              </a:rPr>
              <a:t>(Report to Board’s Oversight Taskforce on November 18).</a:t>
            </a:r>
          </a:p>
          <a:p>
            <a:pPr marL="1066785" lvl="1" indent="-609585" defTabSz="609585">
              <a:spcBef>
                <a:spcPts val="600"/>
              </a:spcBef>
              <a:buFont typeface="Courier New" panose="02070309020205020404" pitchFamily="49" charset="0"/>
              <a:buChar char="o"/>
            </a:pPr>
            <a:r>
              <a:rPr lang="en-US" sz="2600" dirty="0">
                <a:solidFill>
                  <a:prstClr val="black"/>
                </a:solidFill>
              </a:rPr>
              <a:t>Select Commission on Racism, Bias and Community Safety</a:t>
            </a:r>
          </a:p>
          <a:p>
            <a:pPr marL="1066785" lvl="1" indent="-609585" defTabSz="609585">
              <a:spcBef>
                <a:spcPts val="600"/>
              </a:spcBef>
              <a:buFont typeface="Courier New" panose="02070309020205020404" pitchFamily="49" charset="0"/>
              <a:buChar char="o"/>
            </a:pPr>
            <a:r>
              <a:rPr lang="en-US" sz="2600" dirty="0">
                <a:solidFill>
                  <a:prstClr val="black"/>
                </a:solidFill>
              </a:rPr>
              <a:t>Student Code of Conduct</a:t>
            </a:r>
          </a:p>
        </p:txBody>
      </p:sp>
      <p:sp>
        <p:nvSpPr>
          <p:cNvPr id="7" name="Title 1"/>
          <p:cNvSpPr>
            <a:spLocks noGrp="1"/>
          </p:cNvSpPr>
          <p:nvPr>
            <p:ph type="title"/>
          </p:nvPr>
        </p:nvSpPr>
        <p:spPr>
          <a:xfrm>
            <a:off x="560743" y="0"/>
            <a:ext cx="11451771" cy="1143000"/>
          </a:xfrm>
        </p:spPr>
        <p:txBody>
          <a:bodyPr>
            <a:normAutofit/>
          </a:bodyPr>
          <a:lstStyle/>
          <a:p>
            <a:r>
              <a:rPr lang="en-US" sz="4400" dirty="0"/>
              <a:t>Current Penn State Actions</a:t>
            </a:r>
          </a:p>
        </p:txBody>
      </p:sp>
      <p:pic>
        <p:nvPicPr>
          <p:cNvPr id="5" name="Picture 4" descr="PS_HOR_REV_CMYK_2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
        <p:nvSpPr>
          <p:cNvPr id="6" name="Footer Placeholder 5"/>
          <p:cNvSpPr>
            <a:spLocks noGrp="1"/>
          </p:cNvSpPr>
          <p:nvPr/>
        </p:nvSpPr>
        <p:spPr>
          <a:xfrm>
            <a:off x="2552373" y="6189150"/>
            <a:ext cx="8470287" cy="486833"/>
          </a:xfrm>
          <a:prstGeom prst="rect">
            <a:avLst/>
          </a:prstGeom>
        </p:spPr>
        <p:txBody>
          <a:bodyPr vert="horz" lIns="121920" tIns="60960" rIns="121920" bIns="6096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67" dirty="0">
              <a:solidFill>
                <a:prstClr val="black">
                  <a:tint val="75000"/>
                </a:prstClr>
              </a:solidFill>
            </a:endParaRPr>
          </a:p>
        </p:txBody>
      </p:sp>
    </p:spTree>
    <p:extLst>
      <p:ext uri="{BB962C8B-B14F-4D97-AF65-F5344CB8AC3E}">
        <p14:creationId xmlns:p14="http://schemas.microsoft.com/office/powerpoint/2010/main" val="2507044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0743" y="1721584"/>
            <a:ext cx="10696537" cy="3847207"/>
          </a:xfrm>
          <a:prstGeom prst="rect">
            <a:avLst/>
          </a:prstGeom>
          <a:noFill/>
        </p:spPr>
        <p:txBody>
          <a:bodyPr wrap="square" rtlCol="0">
            <a:spAutoFit/>
          </a:bodyPr>
          <a:lstStyle/>
          <a:p>
            <a:pPr marL="609585" indent="-609585" defTabSz="609585">
              <a:spcBef>
                <a:spcPts val="600"/>
              </a:spcBef>
              <a:buFont typeface="Arial" panose="020B0604020202020204" pitchFamily="34" charset="0"/>
              <a:buChar char="•"/>
            </a:pPr>
            <a:r>
              <a:rPr lang="en-US" sz="2800" dirty="0">
                <a:solidFill>
                  <a:prstClr val="black"/>
                </a:solidFill>
              </a:rPr>
              <a:t>Largest enrollment declines in freshman, part-time (community colleges declined 8%) and international students (11.2%).</a:t>
            </a:r>
          </a:p>
          <a:p>
            <a:pPr marL="609585" indent="-609585" defTabSz="609585">
              <a:spcBef>
                <a:spcPts val="600"/>
              </a:spcBef>
              <a:buFont typeface="Arial" panose="020B0604020202020204" pitchFamily="34" charset="0"/>
              <a:buChar char="•"/>
            </a:pPr>
            <a:r>
              <a:rPr lang="en-US" sz="2800" b="0" i="0" dirty="0">
                <a:solidFill>
                  <a:srgbClr val="2A2A2A"/>
                </a:solidFill>
                <a:effectLst/>
              </a:rPr>
              <a:t>Enrollment among undergraduates is down 2.5% this year across all types of institutions, and graduate enrollment is up 3.9%.</a:t>
            </a:r>
          </a:p>
          <a:p>
            <a:pPr marL="609585" indent="-609585" defTabSz="609585">
              <a:spcBef>
                <a:spcPts val="600"/>
              </a:spcBef>
              <a:buFont typeface="Arial" panose="020B0604020202020204" pitchFamily="34" charset="0"/>
              <a:buChar char="•"/>
            </a:pPr>
            <a:r>
              <a:rPr lang="en-US" sz="2800" dirty="0">
                <a:solidFill>
                  <a:srgbClr val="2A2A2A"/>
                </a:solidFill>
              </a:rPr>
              <a:t>O</a:t>
            </a:r>
            <a:r>
              <a:rPr lang="en-US" sz="2800" b="0" i="0" dirty="0">
                <a:solidFill>
                  <a:srgbClr val="2A2A2A"/>
                </a:solidFill>
                <a:effectLst/>
              </a:rPr>
              <a:t>verall enrollment is down 1.8% compared with the same period last year.</a:t>
            </a:r>
          </a:p>
          <a:p>
            <a:pPr marL="609585" indent="-609585" defTabSz="609585">
              <a:spcBef>
                <a:spcPts val="600"/>
              </a:spcBef>
              <a:buFont typeface="Arial" panose="020B0604020202020204" pitchFamily="34" charset="0"/>
              <a:buChar char="•"/>
            </a:pPr>
            <a:r>
              <a:rPr lang="en-US" sz="2800" dirty="0">
                <a:solidFill>
                  <a:prstClr val="black"/>
                </a:solidFill>
              </a:rPr>
              <a:t>Four-year publics have the most robust enrollments.</a:t>
            </a:r>
          </a:p>
          <a:p>
            <a:pPr defTabSz="609585">
              <a:spcBef>
                <a:spcPts val="600"/>
              </a:spcBef>
            </a:pPr>
            <a:endParaRPr lang="en-US" sz="2800" dirty="0">
              <a:solidFill>
                <a:prstClr val="black"/>
              </a:solidFill>
            </a:endParaRPr>
          </a:p>
        </p:txBody>
      </p:sp>
      <p:sp>
        <p:nvSpPr>
          <p:cNvPr id="7" name="Title 1"/>
          <p:cNvSpPr>
            <a:spLocks noGrp="1"/>
          </p:cNvSpPr>
          <p:nvPr>
            <p:ph type="title"/>
          </p:nvPr>
        </p:nvSpPr>
        <p:spPr>
          <a:xfrm>
            <a:off x="239485" y="463234"/>
            <a:ext cx="11713029" cy="1143000"/>
          </a:xfrm>
        </p:spPr>
        <p:txBody>
          <a:bodyPr>
            <a:noAutofit/>
          </a:bodyPr>
          <a:lstStyle/>
          <a:p>
            <a:r>
              <a:rPr lang="en-US" sz="4400" dirty="0"/>
              <a:t>Pandemic’s Toll on Higher Ed Enrollment</a:t>
            </a:r>
          </a:p>
        </p:txBody>
      </p:sp>
      <p:pic>
        <p:nvPicPr>
          <p:cNvPr id="5" name="Picture 4" descr="PS_HOR_REV_CMYK_2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
        <p:nvSpPr>
          <p:cNvPr id="6" name="Footer Placeholder 5"/>
          <p:cNvSpPr>
            <a:spLocks noGrp="1"/>
          </p:cNvSpPr>
          <p:nvPr/>
        </p:nvSpPr>
        <p:spPr>
          <a:xfrm>
            <a:off x="2552373" y="6189150"/>
            <a:ext cx="8470287" cy="486833"/>
          </a:xfrm>
          <a:prstGeom prst="rect">
            <a:avLst/>
          </a:prstGeom>
        </p:spPr>
        <p:txBody>
          <a:bodyPr vert="horz" lIns="121920" tIns="60960" rIns="121920" bIns="6096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67" dirty="0">
              <a:solidFill>
                <a:prstClr val="black">
                  <a:tint val="75000"/>
                </a:prstClr>
              </a:solidFill>
            </a:endParaRPr>
          </a:p>
        </p:txBody>
      </p:sp>
      <p:sp>
        <p:nvSpPr>
          <p:cNvPr id="3" name="TextBox 2">
            <a:extLst>
              <a:ext uri="{FF2B5EF4-FFF2-40B4-BE49-F238E27FC236}">
                <a16:creationId xmlns:a16="http://schemas.microsoft.com/office/drawing/2014/main" id="{00C164D5-05E3-4818-9FD1-7F9F6309430B}"/>
              </a:ext>
            </a:extLst>
          </p:cNvPr>
          <p:cNvSpPr txBox="1"/>
          <p:nvPr/>
        </p:nvSpPr>
        <p:spPr>
          <a:xfrm>
            <a:off x="6215494" y="5648960"/>
            <a:ext cx="5737020" cy="369332"/>
          </a:xfrm>
          <a:prstGeom prst="rect">
            <a:avLst/>
          </a:prstGeom>
          <a:noFill/>
        </p:spPr>
        <p:txBody>
          <a:bodyPr wrap="none" rtlCol="0">
            <a:spAutoFit/>
          </a:bodyPr>
          <a:lstStyle/>
          <a:p>
            <a:r>
              <a:rPr lang="en-US" dirty="0"/>
              <a:t>Source: National Student Clearinghouse Research Center</a:t>
            </a:r>
          </a:p>
        </p:txBody>
      </p:sp>
    </p:spTree>
    <p:extLst>
      <p:ext uri="{BB962C8B-B14F-4D97-AF65-F5344CB8AC3E}">
        <p14:creationId xmlns:p14="http://schemas.microsoft.com/office/powerpoint/2010/main" val="3882434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1311808"/>
            <a:ext cx="10526486" cy="4508927"/>
          </a:xfrm>
          <a:prstGeom prst="rect">
            <a:avLst/>
          </a:prstGeom>
          <a:noFill/>
        </p:spPr>
        <p:txBody>
          <a:bodyPr wrap="square" rtlCol="0">
            <a:spAutoFit/>
          </a:bodyPr>
          <a:lstStyle/>
          <a:p>
            <a:pPr marL="285750" marR="0" indent="-285750">
              <a:spcBef>
                <a:spcPts val="600"/>
              </a:spcBef>
              <a:spcAft>
                <a:spcPts val="0"/>
              </a:spcAft>
              <a:buFont typeface="Arial" panose="020B0604020202020204" pitchFamily="34" charset="0"/>
              <a:buChar char="•"/>
            </a:pPr>
            <a:r>
              <a:rPr lang="en-US" sz="2800" dirty="0">
                <a:ea typeface="DengXian" panose="02010600030101010101" pitchFamily="2" charset="-122"/>
                <a:cs typeface="Times New Roman" panose="02020603050405020304" pitchFamily="18" charset="0"/>
              </a:rPr>
              <a:t>O</a:t>
            </a:r>
            <a:r>
              <a:rPr lang="en-US" sz="2800" dirty="0">
                <a:effectLst/>
                <a:ea typeface="DengXian" panose="02010600030101010101" pitchFamily="2" charset="-122"/>
                <a:cs typeface="Times New Roman" panose="02020603050405020304" pitchFamily="18" charset="0"/>
              </a:rPr>
              <a:t>verall enrollment, excluding Penn College, saw a 1.8% decline to 89,816 compared to fall 2019.  </a:t>
            </a:r>
            <a:endParaRPr lang="en-US" sz="2800" dirty="0">
              <a:ea typeface="DengXian" panose="02010600030101010101" pitchFamily="2" charset="-122"/>
              <a:cs typeface="Times New Roman" panose="02020603050405020304" pitchFamily="18" charset="0"/>
            </a:endParaRPr>
          </a:p>
          <a:p>
            <a:pPr marL="285750" marR="0" indent="-285750">
              <a:spcBef>
                <a:spcPts val="600"/>
              </a:spcBef>
              <a:spcAft>
                <a:spcPts val="0"/>
              </a:spcAft>
              <a:buFont typeface="Arial" panose="020B0604020202020204" pitchFamily="34" charset="0"/>
              <a:buChar char="•"/>
            </a:pPr>
            <a:r>
              <a:rPr lang="en-US" sz="2800" dirty="0">
                <a:effectLst/>
                <a:ea typeface="DengXian" panose="02010600030101010101" pitchFamily="2" charset="-122"/>
                <a:cs typeface="Times New Roman" panose="02020603050405020304" pitchFamily="18" charset="0"/>
              </a:rPr>
              <a:t>Undergraduate enrollment is 74,446</a:t>
            </a:r>
            <a:r>
              <a:rPr lang="en-US" sz="2800" dirty="0">
                <a:ea typeface="DengXian" panose="02010600030101010101" pitchFamily="2" charset="-122"/>
                <a:cs typeface="Times New Roman" panose="02020603050405020304" pitchFamily="18" charset="0"/>
              </a:rPr>
              <a:t>, </a:t>
            </a:r>
            <a:r>
              <a:rPr lang="en-US" sz="2800" dirty="0">
                <a:effectLst/>
                <a:ea typeface="DengXian" panose="02010600030101010101" pitchFamily="2" charset="-122"/>
                <a:cs typeface="Times New Roman" panose="02020603050405020304" pitchFamily="18" charset="0"/>
              </a:rPr>
              <a:t>down 2.2%</a:t>
            </a:r>
            <a:r>
              <a:rPr lang="en-US" sz="2800" dirty="0">
                <a:ea typeface="DengXian" panose="02010600030101010101" pitchFamily="2" charset="-122"/>
                <a:cs typeface="Times New Roman" panose="02020603050405020304" pitchFamily="18" charset="0"/>
              </a:rPr>
              <a:t>.</a:t>
            </a:r>
            <a:r>
              <a:rPr lang="en-US" sz="2800" dirty="0">
                <a:effectLst/>
                <a:ea typeface="DengXian" panose="02010600030101010101" pitchFamily="2" charset="-122"/>
                <a:cs typeface="Times New Roman" panose="02020603050405020304" pitchFamily="18" charset="0"/>
              </a:rPr>
              <a:t>  </a:t>
            </a:r>
          </a:p>
          <a:p>
            <a:pPr marL="285750" marR="0" indent="-285750">
              <a:spcBef>
                <a:spcPts val="600"/>
              </a:spcBef>
              <a:spcAft>
                <a:spcPts val="0"/>
              </a:spcAft>
              <a:buFont typeface="Arial" panose="020B0604020202020204" pitchFamily="34" charset="0"/>
              <a:buChar char="•"/>
            </a:pPr>
            <a:r>
              <a:rPr lang="en-US" sz="2800" dirty="0">
                <a:effectLst/>
                <a:ea typeface="DengXian" panose="02010600030101010101" pitchFamily="2" charset="-122"/>
                <a:cs typeface="Times New Roman" panose="02020603050405020304" pitchFamily="18" charset="0"/>
              </a:rPr>
              <a:t>First-time baccalaureate students number 15,614, down 2.3%.</a:t>
            </a:r>
          </a:p>
          <a:p>
            <a:pPr marL="742950" lvl="1" indent="-285750">
              <a:spcBef>
                <a:spcPts val="600"/>
              </a:spcBef>
              <a:buFont typeface="Arial" panose="020B0604020202020204" pitchFamily="34" charset="0"/>
              <a:buChar char="•"/>
            </a:pPr>
            <a:r>
              <a:rPr lang="en-US" sz="2800" dirty="0">
                <a:effectLst/>
                <a:ea typeface="DengXian" panose="02010600030101010101" pitchFamily="2" charset="-122"/>
                <a:cs typeface="Times New Roman" panose="02020603050405020304" pitchFamily="18" charset="0"/>
              </a:rPr>
              <a:t>8,465 at University Park </a:t>
            </a:r>
          </a:p>
          <a:p>
            <a:pPr marL="742950" lvl="1" indent="-285750">
              <a:spcBef>
                <a:spcPts val="600"/>
              </a:spcBef>
              <a:buFont typeface="Arial" panose="020B0604020202020204" pitchFamily="34" charset="0"/>
              <a:buChar char="•"/>
            </a:pPr>
            <a:r>
              <a:rPr lang="en-US" sz="2800" dirty="0">
                <a:effectLst/>
                <a:ea typeface="DengXian" panose="02010600030101010101" pitchFamily="2" charset="-122"/>
                <a:cs typeface="Times New Roman" panose="02020603050405020304" pitchFamily="18" charset="0"/>
              </a:rPr>
              <a:t>6,799 at the Commonwealth Campuses, </a:t>
            </a:r>
          </a:p>
          <a:p>
            <a:pPr marL="742950" lvl="1" indent="-285750">
              <a:spcBef>
                <a:spcPts val="600"/>
              </a:spcBef>
              <a:buFont typeface="Arial" panose="020B0604020202020204" pitchFamily="34" charset="0"/>
              <a:buChar char="•"/>
            </a:pPr>
            <a:r>
              <a:rPr lang="en-US" sz="2800" dirty="0">
                <a:effectLst/>
                <a:ea typeface="DengXian" panose="02010600030101010101" pitchFamily="2" charset="-122"/>
                <a:cs typeface="Times New Roman" panose="02020603050405020304" pitchFamily="18" charset="0"/>
              </a:rPr>
              <a:t>350 in the World Campus</a:t>
            </a:r>
          </a:p>
          <a:p>
            <a:pPr marL="285750" indent="-285750">
              <a:spcBef>
                <a:spcPts val="600"/>
              </a:spcBef>
              <a:buFont typeface="Arial" panose="020B0604020202020204" pitchFamily="34" charset="0"/>
              <a:buChar char="•"/>
            </a:pPr>
            <a:r>
              <a:rPr lang="en-US" sz="2800" dirty="0">
                <a:ea typeface="DengXian" panose="02010600030101010101" pitchFamily="2" charset="-122"/>
                <a:cs typeface="Times New Roman" panose="02020603050405020304" pitchFamily="18" charset="0"/>
              </a:rPr>
              <a:t>Nearly even if “deferred” enrollment included</a:t>
            </a:r>
            <a:endParaRPr lang="en-US" sz="2800" dirty="0">
              <a:effectLst/>
              <a:ea typeface="DengXian" panose="02010600030101010101" pitchFamily="2" charset="-122"/>
              <a:cs typeface="Times New Roman" panose="02020603050405020304" pitchFamily="18" charset="0"/>
            </a:endParaRPr>
          </a:p>
          <a:p>
            <a:pPr marL="285750" marR="0" indent="-285750">
              <a:spcBef>
                <a:spcPts val="600"/>
              </a:spcBef>
              <a:spcAft>
                <a:spcPts val="0"/>
              </a:spcAft>
              <a:buFont typeface="Arial" panose="020B0604020202020204" pitchFamily="34" charset="0"/>
              <a:buChar char="•"/>
            </a:pPr>
            <a:r>
              <a:rPr lang="en-US" sz="2800" dirty="0">
                <a:effectLst/>
                <a:ea typeface="DengXian" panose="02010600030101010101" pitchFamily="2" charset="-122"/>
                <a:cs typeface="Times New Roman" panose="02020603050405020304" pitchFamily="18" charset="0"/>
              </a:rPr>
              <a:t>Graduate enrollment increased 0.6% to 14,039.</a:t>
            </a:r>
          </a:p>
        </p:txBody>
      </p:sp>
      <p:sp>
        <p:nvSpPr>
          <p:cNvPr id="7" name="Title 1"/>
          <p:cNvSpPr>
            <a:spLocks noGrp="1"/>
          </p:cNvSpPr>
          <p:nvPr>
            <p:ph type="title"/>
          </p:nvPr>
        </p:nvSpPr>
        <p:spPr>
          <a:xfrm>
            <a:off x="609600" y="168808"/>
            <a:ext cx="10972800" cy="1143000"/>
          </a:xfrm>
        </p:spPr>
        <p:txBody>
          <a:bodyPr>
            <a:noAutofit/>
          </a:bodyPr>
          <a:lstStyle/>
          <a:p>
            <a:r>
              <a:rPr lang="en-US" sz="4400" dirty="0"/>
              <a:t>Penn State’s Fall 2020 Enrollment Data</a:t>
            </a:r>
          </a:p>
        </p:txBody>
      </p:sp>
      <p:pic>
        <p:nvPicPr>
          <p:cNvPr id="5" name="Picture 4" descr="PS_HOR_REV_CMYK_2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
        <p:nvSpPr>
          <p:cNvPr id="6" name="Footer Placeholder 5"/>
          <p:cNvSpPr>
            <a:spLocks noGrp="1"/>
          </p:cNvSpPr>
          <p:nvPr/>
        </p:nvSpPr>
        <p:spPr>
          <a:xfrm>
            <a:off x="2552373" y="6189150"/>
            <a:ext cx="8470287" cy="486833"/>
          </a:xfrm>
          <a:prstGeom prst="rect">
            <a:avLst/>
          </a:prstGeom>
        </p:spPr>
        <p:txBody>
          <a:bodyPr vert="horz" lIns="121920" tIns="60960" rIns="121920" bIns="6096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67" dirty="0">
              <a:solidFill>
                <a:prstClr val="black">
                  <a:tint val="75000"/>
                </a:prstClr>
              </a:solidFill>
            </a:endParaRPr>
          </a:p>
        </p:txBody>
      </p:sp>
      <p:sp>
        <p:nvSpPr>
          <p:cNvPr id="2" name="TextBox 1">
            <a:extLst>
              <a:ext uri="{FF2B5EF4-FFF2-40B4-BE49-F238E27FC236}">
                <a16:creationId xmlns:a16="http://schemas.microsoft.com/office/drawing/2014/main" id="{91BB8BDA-ED77-46B3-B5E4-6635BC767C08}"/>
              </a:ext>
            </a:extLst>
          </p:cNvPr>
          <p:cNvSpPr txBox="1"/>
          <p:nvPr/>
        </p:nvSpPr>
        <p:spPr>
          <a:xfrm>
            <a:off x="8567058" y="5698592"/>
            <a:ext cx="3167742" cy="369332"/>
          </a:xfrm>
          <a:prstGeom prst="rect">
            <a:avLst/>
          </a:prstGeom>
          <a:noFill/>
        </p:spPr>
        <p:txBody>
          <a:bodyPr wrap="square" rtlCol="0">
            <a:spAutoFit/>
          </a:bodyPr>
          <a:lstStyle/>
          <a:p>
            <a:r>
              <a:rPr lang="en-US" dirty="0"/>
              <a:t>Source: Penn State Census</a:t>
            </a:r>
          </a:p>
        </p:txBody>
      </p:sp>
    </p:spTree>
    <p:extLst>
      <p:ext uri="{BB962C8B-B14F-4D97-AF65-F5344CB8AC3E}">
        <p14:creationId xmlns:p14="http://schemas.microsoft.com/office/powerpoint/2010/main" val="116495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87680" y="1151534"/>
            <a:ext cx="10534980" cy="4693593"/>
          </a:xfrm>
          <a:prstGeom prst="rect">
            <a:avLst/>
          </a:prstGeom>
          <a:noFill/>
        </p:spPr>
        <p:txBody>
          <a:bodyPr wrap="square" rtlCol="0">
            <a:spAutoFit/>
          </a:bodyPr>
          <a:lstStyle/>
          <a:p>
            <a:pPr marL="609585" indent="-609585" defTabSz="609585">
              <a:spcBef>
                <a:spcPts val="600"/>
              </a:spcBef>
              <a:buFont typeface="Arial" panose="020B0604020202020204" pitchFamily="34" charset="0"/>
              <a:buChar char="•"/>
            </a:pPr>
            <a:r>
              <a:rPr lang="en-US" sz="2800" dirty="0">
                <a:solidFill>
                  <a:prstClr val="black"/>
                </a:solidFill>
              </a:rPr>
              <a:t>Most predictions suggest a short-term enrollment impact.</a:t>
            </a:r>
          </a:p>
          <a:p>
            <a:pPr marL="609585" indent="-609585" defTabSz="609585">
              <a:spcBef>
                <a:spcPts val="600"/>
              </a:spcBef>
              <a:buFont typeface="Arial" panose="020B0604020202020204" pitchFamily="34" charset="0"/>
              <a:buChar char="•"/>
            </a:pPr>
            <a:r>
              <a:rPr lang="en-US" sz="2800" dirty="0">
                <a:solidFill>
                  <a:prstClr val="black"/>
                </a:solidFill>
              </a:rPr>
              <a:t>Whitman Insight Strategies – Penn State analysis:</a:t>
            </a:r>
          </a:p>
          <a:p>
            <a:pPr marL="1066785" lvl="1" indent="-609585" defTabSz="609585">
              <a:spcBef>
                <a:spcPts val="600"/>
              </a:spcBef>
              <a:buFont typeface="Courier New" panose="02070309020205020404" pitchFamily="49" charset="0"/>
              <a:buChar char="o"/>
            </a:pPr>
            <a:r>
              <a:rPr lang="en-US" sz="2600" dirty="0">
                <a:solidFill>
                  <a:prstClr val="black"/>
                </a:solidFill>
              </a:rPr>
              <a:t>Opportunity to attract students who wish to remain close to home.</a:t>
            </a:r>
          </a:p>
          <a:p>
            <a:pPr marL="1066785" lvl="1" indent="-609585" defTabSz="609585">
              <a:spcBef>
                <a:spcPts val="600"/>
              </a:spcBef>
              <a:buFont typeface="Courier New" panose="02070309020205020404" pitchFamily="49" charset="0"/>
              <a:buChar char="o"/>
            </a:pPr>
            <a:r>
              <a:rPr lang="en-US" sz="2600" dirty="0">
                <a:solidFill>
                  <a:prstClr val="black"/>
                </a:solidFill>
              </a:rPr>
              <a:t>Students “stuck” in the decision-making process despite improved personal outlooks.</a:t>
            </a:r>
          </a:p>
          <a:p>
            <a:pPr marL="1066785" lvl="1" indent="-609585" defTabSz="609585">
              <a:spcBef>
                <a:spcPts val="600"/>
              </a:spcBef>
              <a:buFont typeface="Courier New" panose="02070309020205020404" pitchFamily="49" charset="0"/>
              <a:buChar char="o"/>
            </a:pPr>
            <a:r>
              <a:rPr lang="en-US" sz="2600" dirty="0">
                <a:solidFill>
                  <a:prstClr val="black"/>
                </a:solidFill>
              </a:rPr>
              <a:t>Desire personal connections to make decisions (e.g. tours).</a:t>
            </a:r>
          </a:p>
          <a:p>
            <a:pPr marL="1066785" lvl="1" indent="-609585" defTabSz="609585">
              <a:spcBef>
                <a:spcPts val="600"/>
              </a:spcBef>
              <a:buFont typeface="Courier New" panose="02070309020205020404" pitchFamily="49" charset="0"/>
              <a:buChar char="o"/>
            </a:pPr>
            <a:r>
              <a:rPr lang="en-US" sz="2600" dirty="0">
                <a:solidFill>
                  <a:prstClr val="black"/>
                </a:solidFill>
              </a:rPr>
              <a:t>Parent concerns about COVID safety and career success.</a:t>
            </a:r>
          </a:p>
          <a:p>
            <a:pPr marL="1066785" lvl="1" indent="-609585" defTabSz="609585">
              <a:spcBef>
                <a:spcPts val="600"/>
              </a:spcBef>
              <a:buFont typeface="Courier New" panose="02070309020205020404" pitchFamily="49" charset="0"/>
              <a:buChar char="o"/>
            </a:pPr>
            <a:r>
              <a:rPr lang="en-US" sz="2600" dirty="0">
                <a:solidFill>
                  <a:prstClr val="black"/>
                </a:solidFill>
              </a:rPr>
              <a:t>Penn State favorability markers are higher now than in June.</a:t>
            </a:r>
          </a:p>
          <a:p>
            <a:pPr marL="1066785" lvl="1" indent="-609585" defTabSz="609585">
              <a:spcBef>
                <a:spcPts val="600"/>
              </a:spcBef>
              <a:buFont typeface="Courier New" panose="02070309020205020404" pitchFamily="49" charset="0"/>
              <a:buChar char="o"/>
            </a:pPr>
            <a:r>
              <a:rPr lang="en-US" sz="2600" dirty="0">
                <a:solidFill>
                  <a:prstClr val="black"/>
                </a:solidFill>
              </a:rPr>
              <a:t>Perceptions of openness and inclusion – Penn State rated highly compared to peers.</a:t>
            </a:r>
          </a:p>
        </p:txBody>
      </p:sp>
      <p:sp>
        <p:nvSpPr>
          <p:cNvPr id="7" name="Title 1"/>
          <p:cNvSpPr>
            <a:spLocks noGrp="1"/>
          </p:cNvSpPr>
          <p:nvPr>
            <p:ph type="title"/>
          </p:nvPr>
        </p:nvSpPr>
        <p:spPr>
          <a:xfrm>
            <a:off x="609600" y="168808"/>
            <a:ext cx="10972800" cy="1143000"/>
          </a:xfrm>
        </p:spPr>
        <p:txBody>
          <a:bodyPr>
            <a:normAutofit/>
          </a:bodyPr>
          <a:lstStyle/>
          <a:p>
            <a:r>
              <a:rPr lang="en-US" sz="4400" dirty="0"/>
              <a:t>Post-Pandemic Forecast</a:t>
            </a:r>
          </a:p>
        </p:txBody>
      </p:sp>
      <p:pic>
        <p:nvPicPr>
          <p:cNvPr id="5" name="Picture 4" descr="PS_HOR_REV_CMYK_2C.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0743" y="6213588"/>
            <a:ext cx="1835324" cy="578832"/>
          </a:xfrm>
          <a:prstGeom prst="rect">
            <a:avLst/>
          </a:prstGeom>
        </p:spPr>
      </p:pic>
      <p:sp>
        <p:nvSpPr>
          <p:cNvPr id="6" name="Footer Placeholder 5"/>
          <p:cNvSpPr>
            <a:spLocks noGrp="1"/>
          </p:cNvSpPr>
          <p:nvPr/>
        </p:nvSpPr>
        <p:spPr>
          <a:xfrm>
            <a:off x="2552373" y="6189150"/>
            <a:ext cx="8470287" cy="486833"/>
          </a:xfrm>
          <a:prstGeom prst="rect">
            <a:avLst/>
          </a:prstGeom>
        </p:spPr>
        <p:txBody>
          <a:bodyPr vert="horz" lIns="121920" tIns="60960" rIns="121920" bIns="6096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467" dirty="0">
              <a:solidFill>
                <a:prstClr val="black">
                  <a:tint val="75000"/>
                </a:prstClr>
              </a:solidFill>
            </a:endParaRPr>
          </a:p>
        </p:txBody>
      </p:sp>
    </p:spTree>
    <p:extLst>
      <p:ext uri="{BB962C8B-B14F-4D97-AF65-F5344CB8AC3E}">
        <p14:creationId xmlns:p14="http://schemas.microsoft.com/office/powerpoint/2010/main" val="752545253"/>
      </p:ext>
    </p:extLst>
  </p:cSld>
  <p:clrMapOvr>
    <a:masterClrMapping/>
  </p:clrMapOvr>
</p:sld>
</file>

<file path=ppt/theme/theme1.xml><?xml version="1.0" encoding="utf-8"?>
<a:theme xmlns:a="http://schemas.openxmlformats.org/drawingml/2006/main" name="PSLH master">
  <a:themeElements>
    <a:clrScheme name="PSLH 2">
      <a:dk1>
        <a:sysClr val="windowText" lastClr="000000"/>
      </a:dk1>
      <a:lt1>
        <a:sysClr val="window" lastClr="FFFFFF"/>
      </a:lt1>
      <a:dk2>
        <a:srgbClr val="242852"/>
      </a:dk2>
      <a:lt2>
        <a:srgbClr val="C4E0FF"/>
      </a:lt2>
      <a:accent1>
        <a:srgbClr val="629DD1"/>
      </a:accent1>
      <a:accent2>
        <a:srgbClr val="0461C8"/>
      </a:accent2>
      <a:accent3>
        <a:srgbClr val="AAB5D0"/>
      </a:accent3>
      <a:accent4>
        <a:srgbClr val="1D2C5A"/>
      </a:accent4>
      <a:accent5>
        <a:srgbClr val="76CBD5"/>
      </a:accent5>
      <a:accent6>
        <a:srgbClr val="7F95DE"/>
      </a:accent6>
      <a:hlink>
        <a:srgbClr val="20ACC3"/>
      </a:hlink>
      <a:folHlink>
        <a:srgbClr val="A962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SLH master">
  <a:themeElements>
    <a:clrScheme name="PSLH 2">
      <a:dk1>
        <a:sysClr val="windowText" lastClr="000000"/>
      </a:dk1>
      <a:lt1>
        <a:sysClr val="window" lastClr="FFFFFF"/>
      </a:lt1>
      <a:dk2>
        <a:srgbClr val="242852"/>
      </a:dk2>
      <a:lt2>
        <a:srgbClr val="C4E0FF"/>
      </a:lt2>
      <a:accent1>
        <a:srgbClr val="629DD1"/>
      </a:accent1>
      <a:accent2>
        <a:srgbClr val="0461C8"/>
      </a:accent2>
      <a:accent3>
        <a:srgbClr val="AAB5D0"/>
      </a:accent3>
      <a:accent4>
        <a:srgbClr val="1D2C5A"/>
      </a:accent4>
      <a:accent5>
        <a:srgbClr val="76CBD5"/>
      </a:accent5>
      <a:accent6>
        <a:srgbClr val="7F95DE"/>
      </a:accent6>
      <a:hlink>
        <a:srgbClr val="20ACC3"/>
      </a:hlink>
      <a:folHlink>
        <a:srgbClr val="A962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igrationWizId xmlns="659289d4-00d3-4aac-aabd-1defa2655551" xsi:nil="true"/>
    <MigrationWizIdPermissionLevels xmlns="659289d4-00d3-4aac-aabd-1defa2655551" xsi:nil="true"/>
    <MigrationWizIdPermissions xmlns="659289d4-00d3-4aac-aabd-1defa2655551" xsi:nil="true"/>
    <MigrationWizIdDocumentLibraryPermissions xmlns="659289d4-00d3-4aac-aabd-1defa2655551" xsi:nil="true"/>
    <MigrationWizIdSecurityGroups xmlns="659289d4-00d3-4aac-aabd-1defa265555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04588EBC8AE2498251BB677B297BC6" ma:contentTypeVersion="16" ma:contentTypeDescription="Create a new document." ma:contentTypeScope="" ma:versionID="ed631ec7706bdd8a1f836b01c2ebcdb6">
  <xsd:schema xmlns:xsd="http://www.w3.org/2001/XMLSchema" xmlns:xs="http://www.w3.org/2001/XMLSchema" xmlns:p="http://schemas.microsoft.com/office/2006/metadata/properties" xmlns:ns2="659289d4-00d3-4aac-aabd-1defa2655551" xmlns:ns3="b91e4d8c-c87a-4c01-90e5-e3d9f605c323" targetNamespace="http://schemas.microsoft.com/office/2006/metadata/properties" ma:root="true" ma:fieldsID="0d138897078541909c537f67484eef91" ns2:_="" ns3:_="">
    <xsd:import namespace="659289d4-00d3-4aac-aabd-1defa2655551"/>
    <xsd:import namespace="b91e4d8c-c87a-4c01-90e5-e3d9f605c323"/>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EventHashCode" minOccurs="0"/>
                <xsd:element ref="ns2:MediaServiceGenerationTim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9289d4-00d3-4aac-aabd-1defa265555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1e4d8c-c87a-4c01-90e5-e3d9f605c323"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DE19D7-E846-4D64-9B25-4A054BB7F1DC}">
  <ds:schemaRefs>
    <ds:schemaRef ds:uri="http://schemas.microsoft.com/sharepoint/v3/contenttype/forms"/>
  </ds:schemaRefs>
</ds:datastoreItem>
</file>

<file path=customXml/itemProps2.xml><?xml version="1.0" encoding="utf-8"?>
<ds:datastoreItem xmlns:ds="http://schemas.openxmlformats.org/officeDocument/2006/customXml" ds:itemID="{06E35F7C-537A-4B99-8571-F0C91E3B69B1}">
  <ds:schemaRefs>
    <ds:schemaRef ds:uri="http://schemas.microsoft.com/office/2006/metadata/properties"/>
    <ds:schemaRef ds:uri="http://schemas.microsoft.com/office/infopath/2007/PartnerControls"/>
    <ds:schemaRef ds:uri="659289d4-00d3-4aac-aabd-1defa2655551"/>
  </ds:schemaRefs>
</ds:datastoreItem>
</file>

<file path=customXml/itemProps3.xml><?xml version="1.0" encoding="utf-8"?>
<ds:datastoreItem xmlns:ds="http://schemas.openxmlformats.org/officeDocument/2006/customXml" ds:itemID="{059C287B-86E1-4F54-9F80-DC357D060F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9289d4-00d3-4aac-aabd-1defa2655551"/>
    <ds:schemaRef ds:uri="b91e4d8c-c87a-4c01-90e5-e3d9f605c3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15051</TotalTime>
  <Words>5440</Words>
  <Application>Microsoft Macintosh PowerPoint</Application>
  <PresentationFormat>Widescreen</PresentationFormat>
  <Paragraphs>259</Paragraphs>
  <Slides>32</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Calibri</vt:lpstr>
      <vt:lpstr>Courier New</vt:lpstr>
      <vt:lpstr>Franklin Gothic Book</vt:lpstr>
      <vt:lpstr>Rockwell</vt:lpstr>
      <vt:lpstr>verdana</vt:lpstr>
      <vt:lpstr>PSLH master</vt:lpstr>
      <vt:lpstr>2_PSLH master</vt:lpstr>
      <vt:lpstr>Key Trends Key Actions REVISITED</vt:lpstr>
      <vt:lpstr>Presentation Overview</vt:lpstr>
      <vt:lpstr>PowerPoint Presentation</vt:lpstr>
      <vt:lpstr>National Enrollment Trends — Pre-Pandemic</vt:lpstr>
      <vt:lpstr>Penn State Actions Taken—Pre-Pandemic</vt:lpstr>
      <vt:lpstr>Current Penn State Actions</vt:lpstr>
      <vt:lpstr>Pandemic’s Toll on Higher Ed Enrollment</vt:lpstr>
      <vt:lpstr>Penn State’s Fall 2020 Enrollment Data</vt:lpstr>
      <vt:lpstr>Post-Pandemic Forecast</vt:lpstr>
      <vt:lpstr>Strategies Moving Forward</vt:lpstr>
      <vt:lpstr>PowerPoint Presentation</vt:lpstr>
      <vt:lpstr>National Financial Trends — Pre-Pandemic</vt:lpstr>
      <vt:lpstr>Pandemic’s Toll on Higher Ed Finances</vt:lpstr>
      <vt:lpstr>Penn State’s Pre-Pandemic Actions to Ensure Financial Stability</vt:lpstr>
      <vt:lpstr>Penn State’s Strategies Since Pandemic</vt:lpstr>
      <vt:lpstr>PowerPoint Presentation</vt:lpstr>
      <vt:lpstr>National Faculty Trends—Pre-Pandemic</vt:lpstr>
      <vt:lpstr>Number of faculty in degree-granting postsecondary institutions, by employment status: Selected years, fall 1999 through fall 2018</vt:lpstr>
      <vt:lpstr>Penn State Actions—Continuing</vt:lpstr>
      <vt:lpstr>PowerPoint Presentation</vt:lpstr>
      <vt:lpstr>National Research Funding Trends</vt:lpstr>
      <vt:lpstr>Pandemic’s Impact on Research</vt:lpstr>
      <vt:lpstr>Penn State Actions Taken—Continuing </vt:lpstr>
      <vt:lpstr>Some Specific Penn State Actions Taken Since the Pandemic</vt:lpstr>
      <vt:lpstr>PowerPoint Presentation</vt:lpstr>
      <vt:lpstr>Future of Learning—Pre-Pandemic</vt:lpstr>
      <vt:lpstr>Four Key Trends From the Berlin School of Creative Leadership</vt:lpstr>
      <vt:lpstr>Penn State Actions—Pre-Pandemic</vt:lpstr>
      <vt:lpstr>Pandemic’s Toll on Learning</vt:lpstr>
      <vt:lpstr>Penn State Strategies Moving Forward</vt:lpstr>
      <vt:lpstr>Key Conclusions—National</vt:lpstr>
      <vt:lpstr>Key Conclusions—Penn State</vt:lpstr>
    </vt:vector>
  </TitlesOfParts>
  <Manager/>
  <Company>Penn State University - Office of The President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Budget Report</dc:title>
  <dc:subject/>
  <dc:creator>Smith, Rachel</dc:creator>
  <cp:keywords/>
  <dc:description/>
  <cp:lastModifiedBy>John Delavan</cp:lastModifiedBy>
  <cp:revision>94</cp:revision>
  <cp:lastPrinted>2018-03-22T15:33:46Z</cp:lastPrinted>
  <dcterms:created xsi:type="dcterms:W3CDTF">2016-02-16T18:24:45Z</dcterms:created>
  <dcterms:modified xsi:type="dcterms:W3CDTF">2020-11-17T16:55:30Z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0x0101000404588EBC8AE2498251BB677B297BC6</vt:lpwstr>
  </property>
</Properties>
</file>