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722" r:id="rId5"/>
  </p:sldMasterIdLst>
  <p:notesMasterIdLst>
    <p:notesMasterId r:id="rId16"/>
  </p:notesMasterIdLst>
  <p:handoutMasterIdLst>
    <p:handoutMasterId r:id="rId17"/>
  </p:handoutMasterIdLst>
  <p:sldIdLst>
    <p:sldId id="373" r:id="rId6"/>
    <p:sldId id="586" r:id="rId7"/>
    <p:sldId id="562" r:id="rId8"/>
    <p:sldId id="569" r:id="rId9"/>
    <p:sldId id="587" r:id="rId10"/>
    <p:sldId id="568" r:id="rId11"/>
    <p:sldId id="577" r:id="rId12"/>
    <p:sldId id="564" r:id="rId13"/>
    <p:sldId id="588" r:id="rId14"/>
    <p:sldId id="482" r:id="rId1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6803"/>
  </p:normalViewPr>
  <p:slideViewPr>
    <p:cSldViewPr snapToGrid="0">
      <p:cViewPr varScale="1">
        <p:scale>
          <a:sx n="111" d="100"/>
          <a:sy n="111" d="100"/>
        </p:scale>
        <p:origin x="1216" y="184"/>
      </p:cViewPr>
      <p:guideLst>
        <p:guide orient="horz" pos="1610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E3B4C0-1011-0B4A-BB54-31DF571664C0}" type="datetimeFigureOut">
              <a:rPr lang="en-US"/>
              <a:t>11/17/20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8D9969-7CC6-6840-8DAC-E43D0366181D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32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E1C7CA-DF79-8846-9F95-E49BAB9BBD04}" type="datetimeFigureOut">
              <a:rPr lang="en-US"/>
              <a:t>11/17/20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E732A-A94D-7948-AC8A-EA6E2776516F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3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 COVID-19 Operations and Plans (Introduction)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 10: Thank You / Open Q&amp;A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Friday, July 21, 2017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Provost's Report to the Board of Trustees</a:t>
            </a:r>
          </a:p>
        </p:txBody>
      </p:sp>
    </p:spTree>
    <p:extLst>
      <p:ext uri="{BB962C8B-B14F-4D97-AF65-F5344CB8AC3E}">
        <p14:creationId xmlns:p14="http://schemas.microsoft.com/office/powerpoint/2010/main" val="249733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2: Today’s Topics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20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3: Accomplishments – Want to spotlight achievements that everyone at PSU helped to make happen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5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Slide 4: Data Snapshot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8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Slide 5: COVID-19 Dashboard (published Friday, November 13 – most recent, with update coming later today – on Tuesday – day of ALF)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2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6: Active Efforts</a:t>
            </a: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>
              <a:spcBef>
                <a:spcPts val="200"/>
              </a:spcBef>
            </a:pPr>
            <a:endParaRPr lang="en-US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0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Slide 7: Year-End and Spring 2021 Plans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>
              <a:solidFill>
                <a:schemeClr val="tx1"/>
              </a:solidFill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Slide 8: Future Efforts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6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41218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9: Reminders and Resources </a:t>
            </a:r>
            <a:r>
              <a:rPr lang="en-US" sz="1200" b="1" dirty="0">
                <a:solidFill>
                  <a:schemeClr val="tx1"/>
                </a:solidFill>
              </a:rPr>
              <a:t>for Faculty and Academic Administrators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732A-A94D-7948-AC8A-EA6E277651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 descr="PSUrev_sht285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32" y="2475539"/>
            <a:ext cx="1895079" cy="1092287"/>
          </a:xfrm>
          <a:prstGeom prst="rect">
            <a:avLst/>
          </a:prstGeom>
        </p:spPr>
      </p:pic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99862"/>
            <a:ext cx="6400800" cy="1102519"/>
          </a:xfrm>
        </p:spPr>
        <p:txBody>
          <a:bodyPr/>
          <a:lstStyle>
            <a:lvl1pPr algn="l">
              <a:lnSpc>
                <a:spcPct val="90000"/>
              </a:lnSpc>
              <a:defRPr b="1" i="0">
                <a:solidFill>
                  <a:schemeClr val="accent1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49548"/>
            <a:ext cx="6400800" cy="48371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28151"/>
            <a:ext cx="9144000" cy="131535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371600" y="3947333"/>
            <a:ext cx="6280150" cy="397669"/>
          </a:xfrm>
        </p:spPr>
        <p:txBody>
          <a:bodyPr>
            <a:normAutofit/>
          </a:bodyPr>
          <a:lstStyle>
            <a:lvl1pPr marL="0" indent="0">
              <a:buNone/>
              <a:defRPr sz="180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88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97474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													</a:t>
            </a:r>
            <a:fld id="{B5635BAD-17F1-4AB2-8B7F-77CCF8CC7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994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6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0648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657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239022"/>
          </a:xfrm>
        </p:spPr>
        <p:txBody>
          <a:bodyPr vert="eaVert"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239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68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88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43359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1821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825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0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233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409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8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8253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780930" y="4728648"/>
            <a:ext cx="63978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2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16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8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4" y="4728648"/>
            <a:ext cx="65841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1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2228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7"/>
            <a:ext cx="3008313" cy="3351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6010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1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24453"/>
            <a:ext cx="5486400" cy="425054"/>
          </a:xfrm>
        </p:spPr>
        <p:txBody>
          <a:bodyPr anchor="b"/>
          <a:lstStyle>
            <a:lvl1pPr algn="l">
              <a:defRPr sz="2000" b="1" i="0"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3835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49509"/>
            <a:ext cx="5486400" cy="5319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780930" y="4728648"/>
            <a:ext cx="647124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2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4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593687"/>
            <a:ext cx="9144000" cy="5498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100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16" name="Picture 15" descr="PSLH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9" name="Picture 8" descr="PSLH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688" y="4593687"/>
            <a:ext cx="606312" cy="549815"/>
          </a:xfrm>
          <a:prstGeom prst="rect">
            <a:avLst/>
          </a:prstGeom>
        </p:spPr>
      </p:pic>
      <p:pic>
        <p:nvPicPr>
          <p:cNvPr id="10" name="Picture 9" descr="PSUrev_sht285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49270"/>
            <a:ext cx="1087967" cy="5942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76310" y="4728648"/>
            <a:ext cx="63527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7256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accent1"/>
          </a:solidFill>
          <a:latin typeface="Rockwell"/>
          <a:ea typeface="+mj-ea"/>
          <a:cs typeface="Rockwel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2876"/>
            <a:ext cx="9144000" cy="148887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b="0" dirty="0"/>
              <a:t>COVID-19 Operations and Plans: </a:t>
            </a:r>
            <a:br>
              <a:rPr lang="en-US" sz="3600" b="0" dirty="0"/>
            </a:br>
            <a:r>
              <a:rPr lang="en-US" sz="3600" b="0" dirty="0"/>
              <a:t>Update and Comments from the Provost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09256"/>
            <a:ext cx="9144000" cy="2000548"/>
          </a:xfr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/>
              <a:t>Dr. Nicholas P. Jones</a:t>
            </a:r>
            <a:br>
              <a:rPr lang="en-US" sz="2400" dirty="0"/>
            </a:br>
            <a:endParaRPr lang="en-US" sz="24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Academic Leadership Forum</a:t>
            </a:r>
            <a:br>
              <a:rPr lang="en-US" sz="1800" dirty="0"/>
            </a:br>
            <a:r>
              <a:rPr lang="en-US" sz="1800" dirty="0"/>
              <a:t>Tuesday, November 17, 2020</a:t>
            </a:r>
            <a:br>
              <a:rPr lang="en-US" sz="2000" dirty="0"/>
            </a:br>
            <a:br>
              <a:rPr lang="en-US" sz="2000" b="1" dirty="0"/>
            </a:br>
            <a:endParaRPr lang="en-US" sz="2000" b="1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27085" y="4107543"/>
            <a:ext cx="5950858" cy="725714"/>
          </a:xfrm>
        </p:spPr>
        <p:txBody>
          <a:bodyPr>
            <a:normAutofit/>
          </a:bodyPr>
          <a:lstStyle/>
          <a:p>
            <a:r>
              <a:rPr lang="en-US" dirty="0"/>
              <a:t>Office of the Executive Vice president and provost</a:t>
            </a: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82" y="4036164"/>
            <a:ext cx="2170243" cy="6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95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" y="214686"/>
            <a:ext cx="9144000" cy="2289784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/>
              <a:t>Thank You.</a:t>
            </a:r>
            <a:br>
              <a:rPr lang="en-US" sz="3600" b="0" dirty="0"/>
            </a:br>
            <a:r>
              <a:rPr lang="en-US" sz="3600" b="0" dirty="0"/>
              <a:t>Questions and Comments</a:t>
            </a:r>
          </a:p>
        </p:txBody>
      </p:sp>
      <p:pic>
        <p:nvPicPr>
          <p:cNvPr id="5" name="Picture 4" descr="PS_HOR_REV_CMYK_2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14278" y="4641862"/>
            <a:ext cx="7229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F27FACB-3487-4E94-8A1D-477DF88D9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292" y="2363130"/>
            <a:ext cx="2775415" cy="1561171"/>
          </a:xfrm>
          <a:prstGeom prst="rect">
            <a:avLst/>
          </a:prstGeom>
        </p:spPr>
      </p:pic>
      <p:pic>
        <p:nvPicPr>
          <p:cNvPr id="16" name="Picture 1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015BF1D-D88D-4A9E-B952-75AA747A4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147" y="2418050"/>
            <a:ext cx="2580145" cy="1451332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F08853-E65B-428C-A1F9-53EFB0972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145" y="2418050"/>
            <a:ext cx="2775417" cy="15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4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50" y="136514"/>
            <a:ext cx="8299450" cy="1564964"/>
          </a:xfrm>
        </p:spPr>
        <p:txBody>
          <a:bodyPr>
            <a:noAutofit/>
          </a:bodyPr>
          <a:lstStyle/>
          <a:p>
            <a:r>
              <a:rPr lang="en-US" sz="3600" b="0" dirty="0"/>
              <a:t>Today’s Topics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1" y="1082351"/>
            <a:ext cx="4746646" cy="31602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Accomplishments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Current Data Snapshot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Active Efforts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Year-End and Spring 2021 Plans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Future Efforts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Reminders and Resources for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Faculty and Academic Administrators</a:t>
            </a: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136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kern="1200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56244-27BD-6D4B-9C59-294C8446E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813" y="983594"/>
            <a:ext cx="3259020" cy="32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50" y="136514"/>
            <a:ext cx="8299450" cy="1459562"/>
          </a:xfrm>
        </p:spPr>
        <p:txBody>
          <a:bodyPr>
            <a:noAutofit/>
          </a:bodyPr>
          <a:lstStyle/>
          <a:p>
            <a:r>
              <a:rPr lang="en-US" sz="3600" b="0" dirty="0"/>
              <a:t>Accomplishments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22514" y="1082351"/>
            <a:ext cx="7511143" cy="31602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Uninterrupted Fall 2020 on campus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Established COCC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Robust testing and contract tracing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COVID-19 Dashboard reporting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Mitigation of cases / spread</a:t>
            </a:r>
          </a:p>
          <a:p>
            <a:pPr>
              <a:spcBef>
                <a:spcPts val="20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136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CDD0D83-041C-0F43-A334-8578C13E33BD}"/>
              </a:ext>
            </a:extLst>
          </p:cNvPr>
          <p:cNvSpPr txBox="1">
            <a:spLocks/>
          </p:cNvSpPr>
          <p:nvPr/>
        </p:nvSpPr>
        <p:spPr>
          <a:xfrm>
            <a:off x="4849792" y="1082351"/>
            <a:ext cx="4208145" cy="3312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Quarantine and isolation processes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Clear, cohesive communications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Call Center launch and operations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Collaboration, flexibility across campuses, colleges, faculty, staff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A761D7-A409-0C43-A20B-31B8E06122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2" b="25390"/>
          <a:stretch/>
        </p:blipFill>
        <p:spPr>
          <a:xfrm>
            <a:off x="2699619" y="2794626"/>
            <a:ext cx="3486563" cy="16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6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49" y="136514"/>
            <a:ext cx="8445565" cy="1426068"/>
          </a:xfrm>
        </p:spPr>
        <p:txBody>
          <a:bodyPr>
            <a:noAutofit/>
          </a:bodyPr>
          <a:lstStyle/>
          <a:p>
            <a:r>
              <a:rPr lang="en-US" sz="3600" b="0" dirty="0"/>
              <a:t>Current Data Snapshot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949125"/>
            <a:ext cx="4924654" cy="351204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Testing University-wide: 100,000+ since August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4,328 positive cases at UP; 319 “active”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Campuses Outside UP: 433 positive cases total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Quarantine: 47 (about 30% of capacity)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Isolation: 62 (about 25% of capacity)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Employees: 24 positive cases University-wide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Contact Tracing: 11,000+ interactions identified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</a:rPr>
              <a:t>Call Center: 814-865-2121 – 713 calls in first </a:t>
            </a:r>
            <a:br>
              <a:rPr lang="en-US" sz="1700" dirty="0">
                <a:solidFill>
                  <a:schemeClr val="tx1"/>
                </a:solidFill>
              </a:rPr>
            </a:br>
            <a:r>
              <a:rPr lang="en-US" sz="1700" dirty="0">
                <a:solidFill>
                  <a:schemeClr val="tx1"/>
                </a:solidFill>
              </a:rPr>
              <a:t>4 weeks, most from University Park students with testing-related queries</a:t>
            </a:r>
          </a:p>
          <a:p>
            <a:pPr>
              <a:spcBef>
                <a:spcPts val="300"/>
              </a:spcBef>
            </a:pPr>
            <a:endParaRPr lang="en-US" sz="170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136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10585B-4345-FE4F-B88B-C643DBFA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25333" y="1014273"/>
            <a:ext cx="3575450" cy="22829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0B2668-2D21-C44E-81B4-A31D01FB88E8}"/>
              </a:ext>
            </a:extLst>
          </p:cNvPr>
          <p:cNvSpPr txBox="1"/>
          <p:nvPr/>
        </p:nvSpPr>
        <p:spPr>
          <a:xfrm>
            <a:off x="5381854" y="3385337"/>
            <a:ext cx="3618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PHOTO CREDIT: THE PHILADELPHIA INQUIRER</a:t>
            </a:r>
          </a:p>
        </p:txBody>
      </p:sp>
    </p:spTree>
    <p:extLst>
      <p:ext uri="{BB962C8B-B14F-4D97-AF65-F5344CB8AC3E}">
        <p14:creationId xmlns:p14="http://schemas.microsoft.com/office/powerpoint/2010/main" val="3259796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49" y="509286"/>
            <a:ext cx="8670588" cy="1064871"/>
          </a:xfrm>
        </p:spPr>
        <p:txBody>
          <a:bodyPr>
            <a:noAutofit/>
          </a:bodyPr>
          <a:lstStyle/>
          <a:p>
            <a:r>
              <a:rPr lang="en-US" sz="3600" b="0" dirty="0"/>
              <a:t>COVID-19 Dashboard </a:t>
            </a:r>
            <a:r>
              <a:rPr lang="en-US" sz="1400" b="0" dirty="0"/>
              <a:t>https://virusinfo.psu.edu/covid-19-dashboard</a:t>
            </a:r>
            <a:br>
              <a:rPr lang="en-US" sz="3600" b="0" dirty="0"/>
            </a:br>
            <a:br>
              <a:rPr lang="en-US" sz="4000" dirty="0"/>
            </a:br>
            <a:endParaRPr lang="en-US" sz="4000" dirty="0"/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136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682BB6-B63A-334E-A18A-80D0E125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0" y="787078"/>
            <a:ext cx="7639291" cy="37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8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50" y="136514"/>
            <a:ext cx="8299450" cy="1321896"/>
          </a:xfrm>
        </p:spPr>
        <p:txBody>
          <a:bodyPr>
            <a:noAutofit/>
          </a:bodyPr>
          <a:lstStyle/>
          <a:p>
            <a:r>
              <a:rPr lang="en-US" sz="3600" b="0" dirty="0"/>
              <a:t>Active Efforts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199" y="856527"/>
            <a:ext cx="5097824" cy="348397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“Return Home” Initiative – Fall 2020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Robust communications plan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Voluntary, free student testing before shift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remote learning for rest of semester</a:t>
            </a:r>
          </a:p>
          <a:p>
            <a:pPr lvl="1"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</a:rPr>
              <a:t>13,375 Departure Test appointments scheduled University-wide as of Monday, Nov. 16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Maintain quarantine, isolation space 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Opt-in testing for faculty, staff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Ongoing Call Center operations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Working with PA Department of Health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Planning for rest of 2020 and Spring 2021</a:t>
            </a:r>
          </a:p>
          <a:p>
            <a:pPr>
              <a:spcBef>
                <a:spcPts val="200"/>
              </a:spcBef>
            </a:pPr>
            <a:r>
              <a:rPr lang="en-US" sz="1800" dirty="0">
                <a:solidFill>
                  <a:schemeClr val="tx1"/>
                </a:solidFill>
              </a:rPr>
              <a:t>Data-driven decision-making</a:t>
            </a:r>
          </a:p>
          <a:p>
            <a:pPr marL="0" indent="0">
              <a:spcBef>
                <a:spcPts val="200"/>
              </a:spcBef>
              <a:buNone/>
            </a:pP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136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845545-107F-454E-8C36-74C45EC23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023" y="2691588"/>
            <a:ext cx="3214703" cy="16818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664F11-7A32-A741-9AAE-2C33E9A2E1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42" t="7766" r="11228" b="10180"/>
          <a:stretch/>
        </p:blipFill>
        <p:spPr>
          <a:xfrm>
            <a:off x="5555023" y="635350"/>
            <a:ext cx="3201626" cy="19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50" y="136514"/>
            <a:ext cx="8299450" cy="1495516"/>
          </a:xfrm>
        </p:spPr>
        <p:txBody>
          <a:bodyPr>
            <a:noAutofit/>
          </a:bodyPr>
          <a:lstStyle/>
          <a:p>
            <a:r>
              <a:rPr lang="en-US" sz="3600" b="0" dirty="0"/>
              <a:t>Year-End and Spring 2021 Plans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1" y="1129553"/>
            <a:ext cx="4797706" cy="3331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Comprehensive communications 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Testing availability (opt-in)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Campus building/classroom access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Spring 2021 preparations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Overarching Goals, Strategy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Pre-Arrival </a:t>
            </a:r>
            <a:r>
              <a:rPr lang="en-US" sz="1200" dirty="0">
                <a:solidFill>
                  <a:schemeClr val="tx1"/>
                </a:solidFill>
              </a:rPr>
              <a:t>(Classes begin Tuesday, Jan. 19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Arrival and Weeks 1-2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Weeks 3 and beyond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(no Spring Break but added 3 wellness days)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Supply Chain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CLIA Laboratory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chemeClr val="tx1"/>
                </a:solidFill>
              </a:rPr>
              <a:t>Be ready for potential need to pivot</a:t>
            </a: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222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C542BC7-BF92-2940-9F93-050A17414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23" y="1235175"/>
            <a:ext cx="3691662" cy="249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0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9185"/>
            <a:ext cx="8229600" cy="1605995"/>
          </a:xfrm>
        </p:spPr>
        <p:txBody>
          <a:bodyPr>
            <a:noAutofit/>
          </a:bodyPr>
          <a:lstStyle/>
          <a:p>
            <a:r>
              <a:rPr lang="en-US" sz="3600" b="0" dirty="0"/>
              <a:t>Future Efforts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1" y="993913"/>
            <a:ext cx="4427316" cy="309107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review of COVID-19 science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all processes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improvements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Sustained vendor relationships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antigen testing </a:t>
            </a: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222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6A2BEBF-DB24-8C42-B671-4B421659A62F}"/>
              </a:ext>
            </a:extLst>
          </p:cNvPr>
          <p:cNvSpPr txBox="1">
            <a:spLocks/>
          </p:cNvSpPr>
          <p:nvPr/>
        </p:nvSpPr>
        <p:spPr>
          <a:xfrm>
            <a:off x="4780344" y="993912"/>
            <a:ext cx="4277593" cy="3211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 State Testing Lab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tracing, wastewater monitoring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Center evolution </a:t>
            </a:r>
          </a:p>
          <a:p>
            <a:pPr>
              <a:spcBef>
                <a:spcPts val="200"/>
              </a:spcBef>
            </a:pP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Promote, leverage use of Penn State Go app, COVID-19 Symptom Checker</a:t>
            </a:r>
          </a:p>
        </p:txBody>
      </p:sp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2C83A2D4-B76B-AC49-ACFC-7259A16DB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11" y="2665296"/>
            <a:ext cx="2638209" cy="1758805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762E34-EB9C-844F-A81F-166D19A9D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091" y="2665297"/>
            <a:ext cx="2649341" cy="17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7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7350" y="136514"/>
            <a:ext cx="8299450" cy="1495516"/>
          </a:xfrm>
        </p:spPr>
        <p:txBody>
          <a:bodyPr>
            <a:noAutofit/>
          </a:bodyPr>
          <a:lstStyle/>
          <a:p>
            <a:r>
              <a:rPr lang="en-US" sz="3600" b="0" dirty="0"/>
              <a:t>Reminders and Resources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1" y="933933"/>
            <a:ext cx="4797706" cy="35272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300"/>
              </a:spcBef>
            </a:pPr>
            <a:r>
              <a:rPr lang="en-US" sz="1800" b="1" dirty="0">
                <a:solidFill>
                  <a:schemeClr val="tx1"/>
                </a:solidFill>
              </a:rPr>
              <a:t>KeepTeaching.psu.edu </a:t>
            </a:r>
            <a:r>
              <a:rPr lang="en-US" sz="1800" dirty="0">
                <a:solidFill>
                  <a:schemeClr val="tx1"/>
                </a:solidFill>
              </a:rPr>
              <a:t>– many resources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- Robust FAQs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- Guidelines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	- Webinars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Alternative grading available for Fall 2020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Updated meetings and events guidance</a:t>
            </a:r>
          </a:p>
          <a:p>
            <a:pPr>
              <a:spcBef>
                <a:spcPts val="300"/>
              </a:spcBef>
            </a:pPr>
            <a:r>
              <a:rPr lang="en-US" sz="1800" dirty="0">
                <a:solidFill>
                  <a:schemeClr val="tx1"/>
                </a:solidFill>
              </a:rPr>
              <a:t>Email newsletters sent twice weekly specifically for faculty – read and share</a:t>
            </a:r>
          </a:p>
          <a:p>
            <a:pPr>
              <a:spcBef>
                <a:spcPts val="300"/>
              </a:spcBef>
            </a:pPr>
            <a:r>
              <a:rPr lang="en-US" sz="1800" b="1" dirty="0">
                <a:solidFill>
                  <a:schemeClr val="tx1"/>
                </a:solidFill>
              </a:rPr>
              <a:t>Virusinfo.psu.edu </a:t>
            </a:r>
            <a:r>
              <a:rPr lang="en-US" sz="1800" dirty="0">
                <a:solidFill>
                  <a:schemeClr val="tx1"/>
                </a:solidFill>
              </a:rPr>
              <a:t>remains official site with news and many FAQs specific to faculty</a:t>
            </a:r>
          </a:p>
        </p:txBody>
      </p:sp>
      <p:pic>
        <p:nvPicPr>
          <p:cNvPr id="6" name="Picture 5" descr="PS_HOR_REV_CMYK_2C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57" y="4660191"/>
            <a:ext cx="1376493" cy="434124"/>
          </a:xfrm>
          <a:prstGeom prst="rect">
            <a:avLst/>
          </a:prstGeom>
        </p:spPr>
      </p:pic>
      <p:sp>
        <p:nvSpPr>
          <p:cNvPr id="7" name="Footer Placeholder 5"/>
          <p:cNvSpPr>
            <a:spLocks noGrp="1"/>
          </p:cNvSpPr>
          <p:nvPr/>
        </p:nvSpPr>
        <p:spPr>
          <a:xfrm>
            <a:off x="1921564" y="4641862"/>
            <a:ext cx="72224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Office of the Executive Vice president and provost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1BFEB-5AF1-C74D-AFB3-AB52D80DE4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1164" y="933933"/>
            <a:ext cx="3345486" cy="327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8703"/>
      </p:ext>
    </p:extLst>
  </p:cSld>
  <p:clrMapOvr>
    <a:masterClrMapping/>
  </p:clrMapOvr>
</p:sld>
</file>

<file path=ppt/theme/theme1.xml><?xml version="1.0" encoding="utf-8"?>
<a:theme xmlns:a="http://schemas.openxmlformats.org/drawingml/2006/main" name="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SLH master">
  <a:themeElements>
    <a:clrScheme name="PSLH 2">
      <a:dk1>
        <a:sysClr val="windowText" lastClr="000000"/>
      </a:dk1>
      <a:lt1>
        <a:sysClr val="window" lastClr="FFFFFF"/>
      </a:lt1>
      <a:dk2>
        <a:srgbClr val="242852"/>
      </a:dk2>
      <a:lt2>
        <a:srgbClr val="C4E0FF"/>
      </a:lt2>
      <a:accent1>
        <a:srgbClr val="629DD1"/>
      </a:accent1>
      <a:accent2>
        <a:srgbClr val="0461C8"/>
      </a:accent2>
      <a:accent3>
        <a:srgbClr val="AAB5D0"/>
      </a:accent3>
      <a:accent4>
        <a:srgbClr val="1D2C5A"/>
      </a:accent4>
      <a:accent5>
        <a:srgbClr val="76CBD5"/>
      </a:accent5>
      <a:accent6>
        <a:srgbClr val="7F95DE"/>
      </a:accent6>
      <a:hlink>
        <a:srgbClr val="20ACC3"/>
      </a:hlink>
      <a:folHlink>
        <a:srgbClr val="A962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833E0C04B62C47883236C0DA0FB663" ma:contentTypeVersion="11" ma:contentTypeDescription="Create a new document." ma:contentTypeScope="" ma:versionID="beb45ffd9aadc8a2b068d31668ce7ecd">
  <xsd:schema xmlns:xsd="http://www.w3.org/2001/XMLSchema" xmlns:xs="http://www.w3.org/2001/XMLSchema" xmlns:p="http://schemas.microsoft.com/office/2006/metadata/properties" xmlns:ns2="b3cbd43a-f962-40bd-b2ae-9af396607d9f" xmlns:ns3="f144f6dc-fb58-422c-bb93-193e3b16cc9d" targetNamespace="http://schemas.microsoft.com/office/2006/metadata/properties" ma:root="true" ma:fieldsID="afadf35e3041941b94383ac4a322aef9" ns2:_="" ns3:_="">
    <xsd:import namespace="b3cbd43a-f962-40bd-b2ae-9af396607d9f"/>
    <xsd:import namespace="f144f6dc-fb58-422c-bb93-193e3b16c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bd43a-f962-40bd-b2ae-9af396607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6dc-fb58-422c-bb93-193e3b16cc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F80EC4-3EA4-4569-986E-02E6F0235DFA}">
  <ds:schemaRefs>
    <ds:schemaRef ds:uri="b3cbd43a-f962-40bd-b2ae-9af396607d9f"/>
    <ds:schemaRef ds:uri="f144f6dc-fb58-422c-bb93-193e3b16cc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7ACA2D-0166-4571-98EA-754FDEEE09FA}">
  <ds:schemaRefs>
    <ds:schemaRef ds:uri="b3cbd43a-f962-40bd-b2ae-9af396607d9f"/>
    <ds:schemaRef ds:uri="f144f6dc-fb58-422c-bb93-193e3b16cc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321312B-BB6B-4EC9-A43F-F653DA7621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665</Words>
  <Application>Microsoft Macintosh PowerPoint</Application>
  <PresentationFormat>On-screen Show (16:9)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Rockwell</vt:lpstr>
      <vt:lpstr>PSLH master</vt:lpstr>
      <vt:lpstr>2_PSLH master</vt:lpstr>
      <vt:lpstr>COVID-19 Operations and Plans:  Update and Comments from the Provost</vt:lpstr>
      <vt:lpstr>Today’s Topics </vt:lpstr>
      <vt:lpstr>Accomplishments </vt:lpstr>
      <vt:lpstr>Current Data Snapshot </vt:lpstr>
      <vt:lpstr>COVID-19 Dashboard https://virusinfo.psu.edu/covid-19-dashboard  </vt:lpstr>
      <vt:lpstr>Active Efforts </vt:lpstr>
      <vt:lpstr>Year-End and Spring 2021 Plans </vt:lpstr>
      <vt:lpstr>Future Efforts </vt:lpstr>
      <vt:lpstr>Reminders and Resources </vt:lpstr>
      <vt:lpstr>Thank You. Questions and Comments</vt:lpstr>
    </vt:vector>
  </TitlesOfParts>
  <Manager/>
  <Company>Penn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subject/>
  <dc:creator>Christian, Heather Marie</dc:creator>
  <cp:keywords>Penn State University</cp:keywords>
  <dc:description/>
  <cp:lastModifiedBy>John Delavan</cp:lastModifiedBy>
  <cp:revision>161</cp:revision>
  <cp:lastPrinted>2018-08-14T16:44:45Z</cp:lastPrinted>
  <dcterms:created xsi:type="dcterms:W3CDTF">2014-01-15T19:58:58Z</dcterms:created>
  <dcterms:modified xsi:type="dcterms:W3CDTF">2020-11-17T16:51:50Z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0x010100AD833E0C04B62C47883236C0DA0FB663</vt:lpwstr>
  </property>
</Properties>
</file>