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6"/>
  </p:notesMasterIdLst>
  <p:handoutMasterIdLst>
    <p:handoutMasterId r:id="rId7"/>
  </p:handoutMasterIdLst>
  <p:sldIdLst>
    <p:sldId id="511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79" autoAdjust="0"/>
    <p:restoredTop sz="71429" autoAdjust="0"/>
  </p:normalViewPr>
  <p:slideViewPr>
    <p:cSldViewPr snapToGrid="0" snapToObjects="1">
      <p:cViewPr varScale="1">
        <p:scale>
          <a:sx n="119" d="100"/>
          <a:sy n="119" d="100"/>
        </p:scale>
        <p:origin x="1616" y="184"/>
      </p:cViewPr>
      <p:guideLst>
        <p:guide orient="horz" pos="1610"/>
        <p:guide pos="2886"/>
      </p:guideLst>
    </p:cSldViewPr>
  </p:slideViewPr>
  <p:outlineViewPr>
    <p:cViewPr>
      <p:scale>
        <a:sx n="33" d="100"/>
        <a:sy n="33" d="100"/>
      </p:scale>
      <p:origin x="0" y="-1920"/>
    </p:cViewPr>
  </p:outlineViewPr>
  <p:notesTextViewPr>
    <p:cViewPr>
      <p:scale>
        <a:sx n="72" d="100"/>
        <a:sy n="72" d="100"/>
      </p:scale>
      <p:origin x="0" y="0"/>
    </p:cViewPr>
  </p:notesTextViewPr>
  <p:sorterViewPr>
    <p:cViewPr>
      <p:scale>
        <a:sx n="120" d="100"/>
        <a:sy n="120" d="100"/>
      </p:scale>
      <p:origin x="0" y="-5814"/>
    </p:cViewPr>
  </p:sorterViewPr>
  <p:notesViewPr>
    <p:cSldViewPr snapToGrid="0" snapToObjects="1">
      <p:cViewPr varScale="1">
        <p:scale>
          <a:sx n="62" d="100"/>
          <a:sy n="62" d="100"/>
        </p:scale>
        <p:origin x="256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3B4C0-1011-0B4A-BB54-31DF571664C0}" type="datetimeFigureOut">
              <a:rPr lang="en-US"/>
              <a:t>1/20/21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8D9969-7CC6-6840-8DAC-E43D0366181D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1327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C7CA-DF79-8846-9F95-E49BAB9BBD04}" type="datetimeFigureOut">
              <a:rPr lang="en-US"/>
              <a:t>1/20/21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E732A-A94D-7948-AC8A-EA6E2776516F}" type="slidenum">
              <a:r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9139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466772"/>
          </a:xfrm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E732A-A94D-7948-AC8A-EA6E2776516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34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999862"/>
            <a:ext cx="6400800" cy="1102519"/>
          </a:xfrm>
        </p:spPr>
        <p:txBody>
          <a:bodyPr/>
          <a:lstStyle>
            <a:lvl1pPr algn="l">
              <a:lnSpc>
                <a:spcPct val="90000"/>
              </a:lnSpc>
              <a:defRPr b="1" i="0">
                <a:solidFill>
                  <a:schemeClr val="accent1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49548"/>
            <a:ext cx="6400800" cy="48371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828151"/>
            <a:ext cx="9144000" cy="13153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1" name="Picture 10" descr="PSUrev_sht285.ai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2532" y="2475539"/>
            <a:ext cx="1895079" cy="1092287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371600" y="3947333"/>
            <a:ext cx="6280150" cy="397669"/>
          </a:xfrm>
        </p:spPr>
        <p:txBody>
          <a:bodyPr>
            <a:normAutofit/>
          </a:bodyPr>
          <a:lstStyle>
            <a:lvl1pPr marL="0" indent="0">
              <a:buNone/>
              <a:defRPr sz="1800" cap="all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4883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4728648"/>
            <a:ext cx="60648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8657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239022"/>
          </a:xfrm>
        </p:spPr>
        <p:txBody>
          <a:bodyPr vert="eaVert"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2390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4728648"/>
            <a:ext cx="647689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65884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4728648"/>
            <a:ext cx="64994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60996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843359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71821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4" y="4728648"/>
            <a:ext cx="648253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75180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233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233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4" y="4728648"/>
            <a:ext cx="6409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87228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8"/>
            <a:ext cx="4040188" cy="28253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8"/>
            <a:ext cx="4041775" cy="28253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1780930" y="4728648"/>
            <a:ext cx="63978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377962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2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4" y="4728648"/>
            <a:ext cx="65164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92708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4" y="4728648"/>
            <a:ext cx="6584137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187101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2228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7"/>
            <a:ext cx="3008313" cy="33513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4728648"/>
            <a:ext cx="660107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77071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4453"/>
            <a:ext cx="5486400" cy="425054"/>
          </a:xfrm>
        </p:spPr>
        <p:txBody>
          <a:bodyPr anchor="b"/>
          <a:lstStyle>
            <a:lvl1pPr algn="l">
              <a:defRPr sz="2000" b="1" i="0"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3835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9509"/>
            <a:ext cx="5486400" cy="53199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780930" y="4728648"/>
            <a:ext cx="647124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all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Department of University Marketing</a:t>
            </a:r>
          </a:p>
        </p:txBody>
      </p:sp>
    </p:spTree>
    <p:extLst>
      <p:ext uri="{BB962C8B-B14F-4D97-AF65-F5344CB8AC3E}">
        <p14:creationId xmlns:p14="http://schemas.microsoft.com/office/powerpoint/2010/main" val="230752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64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0" y="4593687"/>
            <a:ext cx="9144000" cy="54981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pc="100" dirty="0"/>
          </a:p>
        </p:txBody>
      </p:sp>
    </p:spTree>
    <p:extLst>
      <p:ext uri="{BB962C8B-B14F-4D97-AF65-F5344CB8AC3E}">
        <p14:creationId xmlns:p14="http://schemas.microsoft.com/office/powerpoint/2010/main" val="117256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938638"/>
          </a:xfrm>
        </p:spPr>
        <p:txBody>
          <a:bodyPr>
            <a:noAutofit/>
          </a:bodyPr>
          <a:lstStyle/>
          <a:p>
            <a:r>
              <a:rPr lang="en-US" sz="3800" dirty="0"/>
              <a:t>Annual Evaluations: Policy AC40 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6" name="Picture 5" descr="PS_HOR_REV_CMYK_2C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0557" y="4660191"/>
            <a:ext cx="1376493" cy="434124"/>
          </a:xfrm>
          <a:prstGeom prst="rect">
            <a:avLst/>
          </a:prstGeom>
        </p:spPr>
      </p:pic>
      <p:sp>
        <p:nvSpPr>
          <p:cNvPr id="7" name="Footer Placeholder 5"/>
          <p:cNvSpPr>
            <a:spLocks noGrp="1"/>
          </p:cNvSpPr>
          <p:nvPr/>
        </p:nvSpPr>
        <p:spPr>
          <a:xfrm>
            <a:off x="1921565" y="4641862"/>
            <a:ext cx="6345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400" kern="1200" cap="all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kern="1200" dirty="0">
                <a:solidFill>
                  <a:prstClr val="black">
                    <a:tint val="75000"/>
                  </a:prstClr>
                </a:solidFill>
                <a:latin typeface="Franklin Gothic Book"/>
              </a:rPr>
              <a:t>OFFICE OF </a:t>
            </a:r>
            <a:r>
              <a:rPr lang="en-US" sz="1100" dirty="0">
                <a:solidFill>
                  <a:prstClr val="black">
                    <a:tint val="75000"/>
                  </a:prstClr>
                </a:solidFill>
              </a:rPr>
              <a:t>THE VICE PROVOST FOR FACULTY AFFAIRS</a:t>
            </a: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38827" y="1064525"/>
            <a:ext cx="8047974" cy="3193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/>
              <a:buNone/>
            </a:pPr>
            <a:r>
              <a:rPr lang="en-US" sz="2400" b="1" dirty="0">
                <a:solidFill>
                  <a:schemeClr val="tx1"/>
                </a:solidFill>
              </a:rPr>
              <a:t>Highlights of Policy AC40 </a:t>
            </a:r>
            <a:r>
              <a:rPr lang="en-US" sz="2200" b="1" i="1" dirty="0">
                <a:solidFill>
                  <a:schemeClr val="tx1"/>
                </a:solidFill>
              </a:rPr>
              <a:t>(policies.psu.edu – Academic section):</a:t>
            </a:r>
          </a:p>
          <a:p>
            <a:pPr marL="685800" lvl="1" indent="-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All full-time faculty reviewed annually; also, five-year “extended reviews” for tenured faculty</a:t>
            </a:r>
          </a:p>
          <a:p>
            <a:pPr marL="685800" lvl="1" indent="-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Evaluations conducted at “local level” (coordinated by deans or chancellors and handled by department or division heads, or directors of academic affairs)</a:t>
            </a:r>
          </a:p>
          <a:p>
            <a:pPr marL="685800" lvl="1" indent="-27432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Important opportunities for faculty to receive regular feedback, reflect on performance, identify growth areas</a:t>
            </a:r>
          </a:p>
          <a:p>
            <a:pPr marL="685800" lvl="1" indent="-27432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685800" lvl="1" indent="-27432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01864"/>
      </p:ext>
    </p:extLst>
  </p:cSld>
  <p:clrMapOvr>
    <a:masterClrMapping/>
  </p:clrMapOvr>
</p:sld>
</file>

<file path=ppt/theme/theme1.xml><?xml version="1.0" encoding="utf-8"?>
<a:theme xmlns:a="http://schemas.openxmlformats.org/drawingml/2006/main" name="PSLH master">
  <a:themeElements>
    <a:clrScheme name="PSLH 2">
      <a:dk1>
        <a:sysClr val="windowText" lastClr="000000"/>
      </a:dk1>
      <a:lt1>
        <a:sysClr val="window" lastClr="FFFFFF"/>
      </a:lt1>
      <a:dk2>
        <a:srgbClr val="242852"/>
      </a:dk2>
      <a:lt2>
        <a:srgbClr val="C4E0FF"/>
      </a:lt2>
      <a:accent1>
        <a:srgbClr val="629DD1"/>
      </a:accent1>
      <a:accent2>
        <a:srgbClr val="0461C8"/>
      </a:accent2>
      <a:accent3>
        <a:srgbClr val="AAB5D0"/>
      </a:accent3>
      <a:accent4>
        <a:srgbClr val="1D2C5A"/>
      </a:accent4>
      <a:accent5>
        <a:srgbClr val="76CBD5"/>
      </a:accent5>
      <a:accent6>
        <a:srgbClr val="7F95DE"/>
      </a:accent6>
      <a:hlink>
        <a:srgbClr val="20ACC3"/>
      </a:hlink>
      <a:folHlink>
        <a:srgbClr val="A962F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D655222FAC69478FDB4DB9A1082BF0" ma:contentTypeVersion="17" ma:contentTypeDescription="Create a new document." ma:contentTypeScope="" ma:versionID="99db1f442b43bc3adf59010e07bb8140">
  <xsd:schema xmlns:xsd="http://www.w3.org/2001/XMLSchema" xmlns:xs="http://www.w3.org/2001/XMLSchema" xmlns:p="http://schemas.microsoft.com/office/2006/metadata/properties" xmlns:ns2="5596cf31-caaa-46ba-a55f-3befb4344fdf" xmlns:ns3="dba65f00-9443-482a-bf30-bb5af139a501" targetNamespace="http://schemas.microsoft.com/office/2006/metadata/properties" ma:root="true" ma:fieldsID="a911e49cffe0f173fcf356a408ece3b3" ns2:_="" ns3:_="">
    <xsd:import namespace="5596cf31-caaa-46ba-a55f-3befb4344fdf"/>
    <xsd:import namespace="dba65f00-9443-482a-bf30-bb5af139a501"/>
    <xsd:element name="properties">
      <xsd:complexType>
        <xsd:sequence>
          <xsd:element name="documentManagement">
            <xsd:complexType>
              <xsd:all>
                <xsd:element ref="ns2:MigrationWizId" minOccurs="0"/>
                <xsd:element ref="ns2:MigrationWizIdPermissions" minOccurs="0"/>
                <xsd:element ref="ns2:MigrationWizIdPermissionLevels" minOccurs="0"/>
                <xsd:element ref="ns2:MigrationWizIdDocumentLibraryPermissions" minOccurs="0"/>
                <xsd:element ref="ns2:MigrationWizIdSecurityGroups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96cf31-caaa-46ba-a55f-3befb4344fdf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65f00-9443-482a-bf30-bb5af139a501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 xmlns="5596cf31-caaa-46ba-a55f-3befb4344fdf" xsi:nil="true"/>
    <MigrationWizIdPermissions xmlns="5596cf31-caaa-46ba-a55f-3befb4344fdf" xsi:nil="true"/>
    <MigrationWizIdPermissionLevels xmlns="5596cf31-caaa-46ba-a55f-3befb4344fdf" xsi:nil="true"/>
    <MigrationWizIdDocumentLibraryPermissions xmlns="5596cf31-caaa-46ba-a55f-3befb4344fdf" xsi:nil="true"/>
    <MigrationWizIdSecurityGroups xmlns="5596cf31-caaa-46ba-a55f-3befb4344fdf" xsi:nil="true"/>
  </documentManagement>
</p:properties>
</file>

<file path=customXml/itemProps1.xml><?xml version="1.0" encoding="utf-8"?>
<ds:datastoreItem xmlns:ds="http://schemas.openxmlformats.org/officeDocument/2006/customXml" ds:itemID="{113749A1-B336-4715-A6BF-427452627F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96cf31-caaa-46ba-a55f-3befb4344fdf"/>
    <ds:schemaRef ds:uri="dba65f00-9443-482a-bf30-bb5af139a5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10EEC1-4646-48A6-8360-8ED4DA12F7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FBF14B-0710-4D06-BDA9-01C487F31837}">
  <ds:schemaRefs>
    <ds:schemaRef ds:uri="http://schemas.microsoft.com/office/2006/metadata/properties"/>
    <ds:schemaRef ds:uri="http://schemas.microsoft.com/office/infopath/2007/PartnerControls"/>
    <ds:schemaRef ds:uri="5596cf31-caaa-46ba-a55f-3befb4344f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9627</TotalTime>
  <Words>88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Franklin Gothic Book</vt:lpstr>
      <vt:lpstr>Rockwell</vt:lpstr>
      <vt:lpstr>PSLH master</vt:lpstr>
      <vt:lpstr>Annual Evaluations: Policy AC40  </vt:lpstr>
    </vt:vector>
  </TitlesOfParts>
  <Manager/>
  <Company>Penn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New Faculty Orientation - Bieschke</dc:title>
  <dc:subject/>
  <dc:creator>kxb11@psu.edu</dc:creator>
  <cp:keywords>Faculty Affairs</cp:keywords>
  <dc:description/>
  <cp:lastModifiedBy>Delavan, John M</cp:lastModifiedBy>
  <cp:revision>764</cp:revision>
  <cp:lastPrinted>2015-01-14T16:17:38Z</cp:lastPrinted>
  <dcterms:created xsi:type="dcterms:W3CDTF">2014-01-15T19:58:58Z</dcterms:created>
  <dcterms:modified xsi:type="dcterms:W3CDTF">2021-01-20T20:31:53Z</dcterms:modified>
  <cp:category>Faculty Affairs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0x0101001CD655222FAC69478FDB4DB9A1082BF0</vt:lpwstr>
  </property>
</Properties>
</file>