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513" r:id="rId6"/>
    <p:sldId id="512" r:id="rId7"/>
    <p:sldId id="514" r:id="rId8"/>
    <p:sldId id="515" r:id="rId9"/>
    <p:sldId id="516" r:id="rId10"/>
    <p:sldId id="526" r:id="rId11"/>
    <p:sldId id="528" r:id="rId12"/>
    <p:sldId id="523" r:id="rId13"/>
    <p:sldId id="521" r:id="rId14"/>
    <p:sldId id="522" r:id="rId15"/>
    <p:sldId id="518" r:id="rId16"/>
    <p:sldId id="520" r:id="rId17"/>
    <p:sldId id="527"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41" autoAdjust="0"/>
    <p:restoredTop sz="70748" autoAdjust="0"/>
  </p:normalViewPr>
  <p:slideViewPr>
    <p:cSldViewPr snapToGrid="0">
      <p:cViewPr varScale="1">
        <p:scale>
          <a:sx n="88" d="100"/>
          <a:sy n="88" d="100"/>
        </p:scale>
        <p:origin x="1416" y="1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BDD8E-4AB5-483D-9EDE-6347528EC493}" type="datetimeFigureOut">
              <a:rPr lang="en-US" smtClean="0"/>
              <a:t>2/6/21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07A7E0-D953-4E76-AC5A-650CA946CB2D}" type="slidenum">
              <a:rPr lang="en-US" smtClean="0"/>
              <a:t>‹#›</a:t>
            </a:fld>
            <a:endParaRPr lang="en-US" dirty="0"/>
          </a:p>
        </p:txBody>
      </p:sp>
    </p:spTree>
    <p:extLst>
      <p:ext uri="{BB962C8B-B14F-4D97-AF65-F5344CB8AC3E}">
        <p14:creationId xmlns:p14="http://schemas.microsoft.com/office/powerpoint/2010/main" val="4100523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07A7E0-D953-4E76-AC5A-650CA946CB2D}" type="slidenum">
              <a:rPr lang="en-US" smtClean="0"/>
              <a:t>3</a:t>
            </a:fld>
            <a:endParaRPr lang="en-US" dirty="0"/>
          </a:p>
        </p:txBody>
      </p:sp>
    </p:spTree>
    <p:extLst>
      <p:ext uri="{BB962C8B-B14F-4D97-AF65-F5344CB8AC3E}">
        <p14:creationId xmlns:p14="http://schemas.microsoft.com/office/powerpoint/2010/main" val="295064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Impact on teaching and advising: </a:t>
            </a:r>
          </a:p>
          <a:p>
            <a:endParaRPr lang="en-US" dirty="0"/>
          </a:p>
          <a:p>
            <a:r>
              <a:rPr lang="en-US" dirty="0"/>
              <a:t>Transitioning courses to remote or hybrid learning</a:t>
            </a:r>
          </a:p>
          <a:p>
            <a:r>
              <a:rPr lang="en-US" dirty="0"/>
              <a:t>Changes in teaching and advising load</a:t>
            </a:r>
          </a:p>
          <a:p>
            <a:r>
              <a:rPr lang="en-US" dirty="0"/>
              <a:t>Challenges to technology (e.g., wi-fi)</a:t>
            </a:r>
          </a:p>
          <a:p>
            <a:r>
              <a:rPr lang="en-US" dirty="0"/>
              <a:t>Assisting student to adjust to remote instruction</a:t>
            </a:r>
          </a:p>
          <a:p>
            <a:r>
              <a:rPr lang="en-US" dirty="0"/>
              <a:t>Attendance at seminars/events to enhance transition to remote instruction</a:t>
            </a:r>
          </a:p>
          <a:p>
            <a:r>
              <a:rPr lang="en-US" dirty="0"/>
              <a:t>Leading or developing training to assist others with transition to remote</a:t>
            </a:r>
          </a:p>
          <a:p>
            <a:r>
              <a:rPr lang="en-US" dirty="0"/>
              <a:t>Mentoring students in need</a:t>
            </a:r>
          </a:p>
          <a:p>
            <a:r>
              <a:rPr lang="en-US" dirty="0"/>
              <a:t>Modifying courses to be inclusive</a:t>
            </a:r>
          </a:p>
          <a:p>
            <a:r>
              <a:rPr lang="en-US" dirty="0"/>
              <a:t>Insights regarding how the pandemic will influence engagement in teaching moving forward</a:t>
            </a:r>
          </a:p>
          <a:p>
            <a:endParaRPr lang="en-US" dirty="0"/>
          </a:p>
          <a:p>
            <a:r>
              <a:rPr lang="en-US" sz="1200" dirty="0"/>
              <a:t>Impact on research and creative accomplishments: </a:t>
            </a:r>
          </a:p>
          <a:p>
            <a:endParaRPr lang="en-US" sz="1200" dirty="0"/>
          </a:p>
          <a:p>
            <a:r>
              <a:rPr lang="en-US" sz="1200" dirty="0"/>
              <a:t>Changes in access to labs, studios, performance spaces or other research spaces</a:t>
            </a:r>
          </a:p>
          <a:p>
            <a:r>
              <a:rPr lang="en-US" sz="1200" dirty="0"/>
              <a:t>Funded research opportunities/complexities</a:t>
            </a:r>
          </a:p>
          <a:p>
            <a:r>
              <a:rPr lang="en-US" sz="1200" dirty="0"/>
              <a:t>Transitions in research to focus on COVID</a:t>
            </a:r>
          </a:p>
          <a:p>
            <a:r>
              <a:rPr lang="en-US" sz="1200" dirty="0"/>
              <a:t>Disruptions in research (e.g., longitudinal studies, human subject data collection)</a:t>
            </a:r>
          </a:p>
          <a:p>
            <a:r>
              <a:rPr lang="en-US" sz="1200" dirty="0"/>
              <a:t>Impacts on lab personnel; other staffing issues</a:t>
            </a:r>
          </a:p>
          <a:p>
            <a:r>
              <a:rPr lang="en-US" sz="1200" dirty="0"/>
              <a:t>Travel and field restrictions</a:t>
            </a:r>
          </a:p>
          <a:p>
            <a:r>
              <a:rPr lang="en-US" sz="1200" dirty="0"/>
              <a:t>Canceled presentations, performances, exhibitions, scholar-in-residence appointments</a:t>
            </a:r>
          </a:p>
          <a:p>
            <a:r>
              <a:rPr lang="en-US" sz="1200" dirty="0"/>
              <a:t>Alterations in time devoted to research due to increased teaching and service responsibilities</a:t>
            </a:r>
          </a:p>
          <a:p>
            <a:r>
              <a:rPr lang="en-US" sz="1200" dirty="0"/>
              <a:t>Book contracts/publications delayed due to reviewer accessibility/press closures/other restrictions</a:t>
            </a:r>
          </a:p>
          <a:p>
            <a:r>
              <a:rPr lang="en-US" sz="1200" dirty="0"/>
              <a:t>Insights regarding how the pandemic will influence engagement in research moving forward</a:t>
            </a:r>
          </a:p>
          <a:p>
            <a:r>
              <a:rPr lang="en-US" dirty="0"/>
              <a:t> </a:t>
            </a:r>
          </a:p>
          <a:p>
            <a:r>
              <a:rPr lang="en-US" dirty="0"/>
              <a:t>Impact on Service</a:t>
            </a:r>
          </a:p>
          <a:p>
            <a:endParaRPr lang="en-US" dirty="0"/>
          </a:p>
          <a:p>
            <a:r>
              <a:rPr lang="en-US" dirty="0"/>
              <a:t>Contributions to the university and communities to address COVID-19</a:t>
            </a:r>
          </a:p>
          <a:p>
            <a:r>
              <a:rPr lang="en-US" dirty="0"/>
              <a:t>Contributions to the university and communities to address systematic racism</a:t>
            </a:r>
          </a:p>
          <a:p>
            <a:r>
              <a:rPr lang="en-US" dirty="0"/>
              <a:t>Contributions to the university and communities to address political tensions/election</a:t>
            </a:r>
          </a:p>
          <a:p>
            <a:r>
              <a:rPr lang="en-US" dirty="0"/>
              <a:t>Transition of service responsibilities to online formats</a:t>
            </a:r>
          </a:p>
          <a:p>
            <a:r>
              <a:rPr lang="en-US" dirty="0"/>
              <a:t>Insights regarding how the pandemic will influence engagement in service moving forward</a:t>
            </a:r>
          </a:p>
          <a:p>
            <a:endParaRPr lang="en-US" dirty="0"/>
          </a:p>
          <a:p>
            <a:endParaRPr lang="en-US" dirty="0"/>
          </a:p>
        </p:txBody>
      </p:sp>
      <p:sp>
        <p:nvSpPr>
          <p:cNvPr id="4" name="Slide Number Placeholder 3"/>
          <p:cNvSpPr>
            <a:spLocks noGrp="1"/>
          </p:cNvSpPr>
          <p:nvPr>
            <p:ph type="sldNum" sz="quarter" idx="5"/>
          </p:nvPr>
        </p:nvSpPr>
        <p:spPr/>
        <p:txBody>
          <a:bodyPr/>
          <a:lstStyle/>
          <a:p>
            <a:fld id="{7007A7E0-D953-4E76-AC5A-650CA946CB2D}" type="slidenum">
              <a:rPr lang="en-US" smtClean="0"/>
              <a:t>5</a:t>
            </a:fld>
            <a:endParaRPr lang="en-US" dirty="0"/>
          </a:p>
        </p:txBody>
      </p:sp>
    </p:spTree>
    <p:extLst>
      <p:ext uri="{BB962C8B-B14F-4D97-AF65-F5344CB8AC3E}">
        <p14:creationId xmlns:p14="http://schemas.microsoft.com/office/powerpoint/2010/main" val="2506573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07A7E0-D953-4E76-AC5A-650CA946CB2D}" type="slidenum">
              <a:rPr lang="en-US" smtClean="0"/>
              <a:t>6</a:t>
            </a:fld>
            <a:endParaRPr lang="en-US" dirty="0"/>
          </a:p>
        </p:txBody>
      </p:sp>
    </p:spTree>
    <p:extLst>
      <p:ext uri="{BB962C8B-B14F-4D97-AF65-F5344CB8AC3E}">
        <p14:creationId xmlns:p14="http://schemas.microsoft.com/office/powerpoint/2010/main" val="109835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faculty are not immune – differing effects due to caregiving, stress, etc. </a:t>
            </a:r>
          </a:p>
        </p:txBody>
      </p:sp>
      <p:sp>
        <p:nvSpPr>
          <p:cNvPr id="4" name="Slide Number Placeholder 3"/>
          <p:cNvSpPr>
            <a:spLocks noGrp="1"/>
          </p:cNvSpPr>
          <p:nvPr>
            <p:ph type="sldNum" sz="quarter" idx="5"/>
          </p:nvPr>
        </p:nvSpPr>
        <p:spPr/>
        <p:txBody>
          <a:bodyPr/>
          <a:lstStyle/>
          <a:p>
            <a:fld id="{7007A7E0-D953-4E76-AC5A-650CA946CB2D}" type="slidenum">
              <a:rPr lang="en-US" smtClean="0"/>
              <a:t>10</a:t>
            </a:fld>
            <a:endParaRPr lang="en-US" dirty="0"/>
          </a:p>
        </p:txBody>
      </p:sp>
    </p:spTree>
    <p:extLst>
      <p:ext uri="{BB962C8B-B14F-4D97-AF65-F5344CB8AC3E}">
        <p14:creationId xmlns:p14="http://schemas.microsoft.com/office/powerpoint/2010/main" val="275485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Percent of eligible faculty who have accepted the extension for this academic year.</a:t>
            </a:r>
          </a:p>
          <a:p>
            <a:r>
              <a:rPr lang="en-US" dirty="0"/>
              <a:t> </a:t>
            </a:r>
          </a:p>
          <a:p>
            <a:r>
              <a:rPr lang="en-US" dirty="0"/>
              <a:t>Rolling number. We will be working with OPAIR to develop a twice years monitoring report. </a:t>
            </a:r>
          </a:p>
        </p:txBody>
      </p:sp>
      <p:sp>
        <p:nvSpPr>
          <p:cNvPr id="4" name="Slide Number Placeholder 3"/>
          <p:cNvSpPr>
            <a:spLocks noGrp="1"/>
          </p:cNvSpPr>
          <p:nvPr>
            <p:ph type="sldNum" sz="quarter" idx="5"/>
          </p:nvPr>
        </p:nvSpPr>
        <p:spPr/>
        <p:txBody>
          <a:bodyPr/>
          <a:lstStyle/>
          <a:p>
            <a:fld id="{7007A7E0-D953-4E76-AC5A-650CA946CB2D}" type="slidenum">
              <a:rPr lang="en-US" smtClean="0"/>
              <a:t>11</a:t>
            </a:fld>
            <a:endParaRPr lang="en-US" dirty="0"/>
          </a:p>
        </p:txBody>
      </p:sp>
    </p:spTree>
    <p:extLst>
      <p:ext uri="{BB962C8B-B14F-4D97-AF65-F5344CB8AC3E}">
        <p14:creationId xmlns:p14="http://schemas.microsoft.com/office/powerpoint/2010/main" val="1596399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07A7E0-D953-4E76-AC5A-650CA946CB2D}" type="slidenum">
              <a:rPr lang="en-US" smtClean="0"/>
              <a:t>14</a:t>
            </a:fld>
            <a:endParaRPr lang="en-US" dirty="0"/>
          </a:p>
        </p:txBody>
      </p:sp>
    </p:spTree>
    <p:extLst>
      <p:ext uri="{BB962C8B-B14F-4D97-AF65-F5344CB8AC3E}">
        <p14:creationId xmlns:p14="http://schemas.microsoft.com/office/powerpoint/2010/main" val="1394435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07A7E0-D953-4E76-AC5A-650CA946CB2D}" type="slidenum">
              <a:rPr lang="en-US" smtClean="0"/>
              <a:t>15</a:t>
            </a:fld>
            <a:endParaRPr lang="en-US" dirty="0"/>
          </a:p>
        </p:txBody>
      </p:sp>
    </p:spTree>
    <p:extLst>
      <p:ext uri="{BB962C8B-B14F-4D97-AF65-F5344CB8AC3E}">
        <p14:creationId xmlns:p14="http://schemas.microsoft.com/office/powerpoint/2010/main" val="181339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AB3F7EC-E5CE-4831-A142-4B18D2169A3D}" type="datetimeFigureOut">
              <a:rPr lang="en-US" smtClean="0"/>
              <a:t>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EE3CF-80DB-4C2D-9C3D-D5720942E536}"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82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3F7EC-E5CE-4831-A142-4B18D2169A3D}" type="datetimeFigureOut">
              <a:rPr lang="en-US" smtClean="0"/>
              <a:t>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257236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3F7EC-E5CE-4831-A142-4B18D2169A3D}" type="datetimeFigureOut">
              <a:rPr lang="en-US" smtClean="0"/>
              <a:t>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EE3CF-80DB-4C2D-9C3D-D5720942E536}"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88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3F7EC-E5CE-4831-A142-4B18D2169A3D}" type="datetimeFigureOut">
              <a:rPr lang="en-US" smtClean="0"/>
              <a:t>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52002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B3F7EC-E5CE-4831-A142-4B18D2169A3D}" type="datetimeFigureOut">
              <a:rPr lang="en-US" smtClean="0"/>
              <a:t>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EE3CF-80DB-4C2D-9C3D-D5720942E536}"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12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B3F7EC-E5CE-4831-A142-4B18D2169A3D}" type="datetimeFigureOut">
              <a:rPr lang="en-US" smtClean="0"/>
              <a:t>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428239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B3F7EC-E5CE-4831-A142-4B18D2169A3D}" type="datetimeFigureOut">
              <a:rPr lang="en-US" smtClean="0"/>
              <a:t>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246190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B3F7EC-E5CE-4831-A142-4B18D2169A3D}" type="datetimeFigureOut">
              <a:rPr lang="en-US" smtClean="0"/>
              <a:t>2/6/21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269554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3F7EC-E5CE-4831-A142-4B18D2169A3D}" type="datetimeFigureOut">
              <a:rPr lang="en-US" smtClean="0"/>
              <a:t>2/6/21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335103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3F7EC-E5CE-4831-A142-4B18D2169A3D}" type="datetimeFigureOut">
              <a:rPr lang="en-US" smtClean="0"/>
              <a:t>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CEE3CF-80DB-4C2D-9C3D-D5720942E536}" type="slidenum">
              <a:rPr lang="en-US" smtClean="0"/>
              <a:t>‹#›</a:t>
            </a:fld>
            <a:endParaRPr lang="en-US" dirty="0"/>
          </a:p>
        </p:txBody>
      </p:sp>
    </p:spTree>
    <p:extLst>
      <p:ext uri="{BB962C8B-B14F-4D97-AF65-F5344CB8AC3E}">
        <p14:creationId xmlns:p14="http://schemas.microsoft.com/office/powerpoint/2010/main" val="26632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B3F7EC-E5CE-4831-A142-4B18D2169A3D}" type="datetimeFigureOut">
              <a:rPr lang="en-US" smtClean="0"/>
              <a:t>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CEE3CF-80DB-4C2D-9C3D-D5720942E536}"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60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AB3F7EC-E5CE-4831-A142-4B18D2169A3D}" type="datetimeFigureOut">
              <a:rPr lang="en-US" smtClean="0"/>
              <a:t>2/6/21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CEE3CF-80DB-4C2D-9C3D-D5720942E536}"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40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ber.org/papers/w2836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pfa.psu.edu/files/2021/01/GUIDANCE-ON-2020-ANNUAL-REVIEW-NARRATIVES-Updated-01.20.202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pfa.psu.edu/files/2021/01/Guidance-on-Assessment-of-Teaching-Effectiveness-1.12.2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64F47E8-C2CA-43A6-9404-03BADA34D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8CFCB5-700D-4A47-9D68-3A443E0CE658}"/>
              </a:ext>
            </a:extLst>
          </p:cNvPr>
          <p:cNvSpPr>
            <a:spLocks noGrp="1"/>
          </p:cNvSpPr>
          <p:nvPr>
            <p:ph type="ctrTitle"/>
          </p:nvPr>
        </p:nvSpPr>
        <p:spPr>
          <a:xfrm>
            <a:off x="5590120" y="1105351"/>
            <a:ext cx="5477071" cy="3023981"/>
          </a:xfrm>
        </p:spPr>
        <p:txBody>
          <a:bodyPr anchor="b">
            <a:normAutofit/>
          </a:bodyPr>
          <a:lstStyle/>
          <a:p>
            <a:pPr algn="l"/>
            <a:r>
              <a:rPr lang="en-US" sz="4400" b="1" dirty="0">
                <a:solidFill>
                  <a:schemeClr val="bg1"/>
                </a:solidFill>
              </a:rPr>
              <a:t>faculty reviews</a:t>
            </a:r>
          </a:p>
        </p:txBody>
      </p:sp>
      <p:sp>
        <p:nvSpPr>
          <p:cNvPr id="3" name="Subtitle 2">
            <a:extLst>
              <a:ext uri="{FF2B5EF4-FFF2-40B4-BE49-F238E27FC236}">
                <a16:creationId xmlns:a16="http://schemas.microsoft.com/office/drawing/2014/main" id="{AB1FB9C8-D1FB-4E4E-A3B9-5D51638480D2}"/>
              </a:ext>
            </a:extLst>
          </p:cNvPr>
          <p:cNvSpPr>
            <a:spLocks noGrp="1"/>
          </p:cNvSpPr>
          <p:nvPr>
            <p:ph type="subTitle" idx="1"/>
          </p:nvPr>
        </p:nvSpPr>
        <p:spPr>
          <a:xfrm>
            <a:off x="5590120" y="4297556"/>
            <a:ext cx="5477071" cy="1431695"/>
          </a:xfrm>
        </p:spPr>
        <p:txBody>
          <a:bodyPr anchor="t">
            <a:normAutofit/>
          </a:bodyPr>
          <a:lstStyle/>
          <a:p>
            <a:r>
              <a:rPr lang="en-US" sz="1600" dirty="0">
                <a:solidFill>
                  <a:schemeClr val="bg1"/>
                </a:solidFill>
              </a:rPr>
              <a:t>Academic Leadership Forum</a:t>
            </a:r>
          </a:p>
          <a:p>
            <a:r>
              <a:rPr lang="en-US" sz="1600" dirty="0">
                <a:solidFill>
                  <a:schemeClr val="bg1"/>
                </a:solidFill>
              </a:rPr>
              <a:t>2.5.21</a:t>
            </a:r>
          </a:p>
        </p:txBody>
      </p:sp>
      <p:sp>
        <p:nvSpPr>
          <p:cNvPr id="25" name="Rectangle 24">
            <a:extLst>
              <a:ext uri="{FF2B5EF4-FFF2-40B4-BE49-F238E27FC236}">
                <a16:creationId xmlns:a16="http://schemas.microsoft.com/office/drawing/2014/main" id="{D7E9942E-93C8-4B24-9978-DBD698E1E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21695"/>
            <a:ext cx="4305009" cy="5592188"/>
          </a:xfrm>
          <a:prstGeom prst="rect">
            <a:avLst/>
          </a:pr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cxnSp>
        <p:nvCxnSpPr>
          <p:cNvPr id="27" name="Straight Connector 26">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108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5493-0876-4001-917A-664F69BC5B3D}"/>
              </a:ext>
            </a:extLst>
          </p:cNvPr>
          <p:cNvSpPr>
            <a:spLocks noGrp="1"/>
          </p:cNvSpPr>
          <p:nvPr>
            <p:ph type="title"/>
          </p:nvPr>
        </p:nvSpPr>
        <p:spPr>
          <a:xfrm>
            <a:off x="1024128" y="585216"/>
            <a:ext cx="8018272" cy="1499616"/>
          </a:xfrm>
        </p:spPr>
        <p:txBody>
          <a:bodyPr>
            <a:normAutofit/>
          </a:bodyPr>
          <a:lstStyle/>
          <a:p>
            <a:r>
              <a:rPr lang="en-US" dirty="0"/>
              <a:t>Equity considerations highlighted by GLOBAL PANDEMIC</a:t>
            </a:r>
          </a:p>
        </p:txBody>
      </p:sp>
      <p:sp>
        <p:nvSpPr>
          <p:cNvPr id="3" name="Content Placeholder 2">
            <a:extLst>
              <a:ext uri="{FF2B5EF4-FFF2-40B4-BE49-F238E27FC236}">
                <a16:creationId xmlns:a16="http://schemas.microsoft.com/office/drawing/2014/main" id="{B2799C1A-C22F-437B-9559-7B54C2BF846D}"/>
              </a:ext>
            </a:extLst>
          </p:cNvPr>
          <p:cNvSpPr>
            <a:spLocks noGrp="1"/>
          </p:cNvSpPr>
          <p:nvPr>
            <p:ph idx="1"/>
          </p:nvPr>
        </p:nvSpPr>
        <p:spPr>
          <a:xfrm>
            <a:off x="1024128" y="2286000"/>
            <a:ext cx="8018271" cy="4023360"/>
          </a:xfrm>
        </p:spPr>
        <p:txBody>
          <a:bodyPr>
            <a:normAutofit/>
          </a:bodyPr>
          <a:lstStyle/>
          <a:p>
            <a:pPr lvl="1">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In the US, Blacks, Latinx and Native American populations are roughly four times as likely to be hospitalized from COVID and nearly three (2.8) times as likely to die as non-Hispanic whites (CDC, 30 Nov. 2020). </a:t>
            </a:r>
          </a:p>
          <a:p>
            <a:pPr marL="128016" lvl="1" indent="0">
              <a:buNone/>
            </a:pPr>
            <a:endParaRPr lang="en-US" sz="2200" dirty="0">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A recent study from </a:t>
            </a:r>
            <a:r>
              <a:rPr lang="en-US" sz="2200" dirty="0">
                <a:effectLst/>
                <a:ea typeface="Calibri" panose="020F0502020204030204" pitchFamily="34" charset="0"/>
                <a:cs typeface="Times New Roman" panose="02020603050405020304" pitchFamily="18" charset="0"/>
                <a:hlinkClick r:id="rId3"/>
              </a:rPr>
              <a:t>the NBER </a:t>
            </a:r>
            <a:r>
              <a:rPr lang="en-US" sz="2200" dirty="0">
                <a:effectLst/>
                <a:ea typeface="Calibri" panose="020F0502020204030204" pitchFamily="34" charset="0"/>
                <a:cs typeface="Times New Roman" panose="02020603050405020304" pitchFamily="18" charset="0"/>
              </a:rPr>
              <a:t>found COVID is having a disproportionate effect on female academics, especially those with young children. Women with children in the household have lost about one hour or more per day to research than childless men, twice the loss of men with children. </a:t>
            </a:r>
          </a:p>
          <a:p>
            <a:pPr lvl="1">
              <a:buFont typeface="Arial" panose="020B0604020202020204" pitchFamily="34" charset="0"/>
              <a:buChar char="•"/>
            </a:pPr>
            <a:endParaRPr lang="en-US" sz="2200" dirty="0">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200" dirty="0">
                <a:ea typeface="Calibri" panose="020F0502020204030204" pitchFamily="34" charset="0"/>
                <a:cs typeface="Times New Roman" panose="02020603050405020304" pitchFamily="18" charset="0"/>
              </a:rPr>
              <a:t>We need to be cognizant of how all our faculty may be affected. </a:t>
            </a:r>
            <a:endParaRPr lang="en-US" sz="2200" dirty="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4052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8AF25B-0F58-46E0-9FF7-5B22A5C09084}"/>
              </a:ext>
            </a:extLst>
          </p:cNvPr>
          <p:cNvSpPr>
            <a:spLocks noGrp="1"/>
          </p:cNvSpPr>
          <p:nvPr>
            <p:ph type="title"/>
          </p:nvPr>
        </p:nvSpPr>
        <p:spPr>
          <a:xfrm>
            <a:off x="1024128" y="4971088"/>
            <a:ext cx="9720072" cy="1499616"/>
          </a:xfrm>
        </p:spPr>
        <p:txBody>
          <a:bodyPr>
            <a:normAutofit/>
          </a:bodyPr>
          <a:lstStyle/>
          <a:p>
            <a:r>
              <a:rPr lang="en-US" dirty="0">
                <a:solidFill>
                  <a:srgbClr val="FFFFFF"/>
                </a:solidFill>
              </a:rPr>
              <a:t>Uptake of the extension </a:t>
            </a:r>
            <a:r>
              <a:rPr lang="en-US" sz="1600" dirty="0">
                <a:solidFill>
                  <a:srgbClr val="FFFFFF"/>
                </a:solidFill>
              </a:rPr>
              <a:t>(as of 12/31/2020)</a:t>
            </a:r>
            <a:endParaRPr lang="en-US" dirty="0">
              <a:solidFill>
                <a:srgbClr val="FFFFFF"/>
              </a:solidFill>
            </a:endParaRPr>
          </a:p>
        </p:txBody>
      </p:sp>
      <p:cxnSp>
        <p:nvCxnSpPr>
          <p:cNvPr id="13" name="Straight Connector 12">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3A7CA1C6-6B02-40B5-BD54-631522CEB5BA}"/>
              </a:ext>
            </a:extLst>
          </p:cNvPr>
          <p:cNvGraphicFramePr>
            <a:graphicFrameLocks noGrp="1"/>
          </p:cNvGraphicFramePr>
          <p:nvPr>
            <p:ph idx="1"/>
            <p:extLst>
              <p:ext uri="{D42A27DB-BD31-4B8C-83A1-F6EECF244321}">
                <p14:modId xmlns:p14="http://schemas.microsoft.com/office/powerpoint/2010/main" val="680725131"/>
              </p:ext>
            </p:extLst>
          </p:nvPr>
        </p:nvGraphicFramePr>
        <p:xfrm>
          <a:off x="1371600" y="1217833"/>
          <a:ext cx="9567745" cy="2205342"/>
        </p:xfrm>
        <a:graphic>
          <a:graphicData uri="http://schemas.openxmlformats.org/drawingml/2006/table">
            <a:tbl>
              <a:tblPr firstRow="1" bandRow="1">
                <a:tableStyleId>{5C22544A-7EE6-4342-B048-85BDC9FD1C3A}</a:tableStyleId>
              </a:tblPr>
              <a:tblGrid>
                <a:gridCol w="3166946">
                  <a:extLst>
                    <a:ext uri="{9D8B030D-6E8A-4147-A177-3AD203B41FA5}">
                      <a16:colId xmlns:a16="http://schemas.microsoft.com/office/drawing/2014/main" val="1223836847"/>
                    </a:ext>
                  </a:extLst>
                </a:gridCol>
                <a:gridCol w="3323064">
                  <a:extLst>
                    <a:ext uri="{9D8B030D-6E8A-4147-A177-3AD203B41FA5}">
                      <a16:colId xmlns:a16="http://schemas.microsoft.com/office/drawing/2014/main" val="3004324925"/>
                    </a:ext>
                  </a:extLst>
                </a:gridCol>
                <a:gridCol w="3077735">
                  <a:extLst>
                    <a:ext uri="{9D8B030D-6E8A-4147-A177-3AD203B41FA5}">
                      <a16:colId xmlns:a16="http://schemas.microsoft.com/office/drawing/2014/main" val="2699709864"/>
                    </a:ext>
                  </a:extLst>
                </a:gridCol>
              </a:tblGrid>
              <a:tr h="1102671">
                <a:tc>
                  <a:txBody>
                    <a:bodyPr/>
                    <a:lstStyle/>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Women</a:t>
                      </a:r>
                    </a:p>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(n=402)</a:t>
                      </a:r>
                    </a:p>
                  </a:txBody>
                  <a:tcPr marL="94298" marR="94298" marT="0" marB="0"/>
                </a:tc>
                <a:tc>
                  <a:txBody>
                    <a:bodyPr/>
                    <a:lstStyle/>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Men</a:t>
                      </a:r>
                    </a:p>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(n=488)</a:t>
                      </a:r>
                    </a:p>
                  </a:txBody>
                  <a:tcPr marL="94298" marR="94298" marT="0" marB="0"/>
                </a:tc>
                <a:tc>
                  <a:txBody>
                    <a:bodyPr/>
                    <a:lstStyle/>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Total</a:t>
                      </a:r>
                    </a:p>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(n=890)</a:t>
                      </a:r>
                    </a:p>
                  </a:txBody>
                  <a:tcPr marL="94298" marR="94298" marT="0" marB="0"/>
                </a:tc>
                <a:extLst>
                  <a:ext uri="{0D108BD9-81ED-4DB2-BD59-A6C34878D82A}">
                    <a16:rowId xmlns:a16="http://schemas.microsoft.com/office/drawing/2014/main" val="2786818446"/>
                  </a:ext>
                </a:extLst>
              </a:tr>
              <a:tr h="1102671">
                <a:tc>
                  <a:txBody>
                    <a:bodyPr/>
                    <a:lstStyle/>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34.3% (n=138)</a:t>
                      </a:r>
                    </a:p>
                    <a:p>
                      <a:pPr marL="0" marR="0">
                        <a:lnSpc>
                          <a:spcPct val="107000"/>
                        </a:lnSpc>
                        <a:spcBef>
                          <a:spcPts val="0"/>
                        </a:spcBef>
                        <a:spcAft>
                          <a:spcPts val="0"/>
                        </a:spcAft>
                      </a:pP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txBody>
                  <a:tcPr marL="94298" marR="94298" marT="0" marB="0"/>
                </a:tc>
                <a:tc>
                  <a:txBody>
                    <a:bodyPr/>
                    <a:lstStyle/>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28.9% (n=141)</a:t>
                      </a:r>
                    </a:p>
                  </a:txBody>
                  <a:tcPr marL="94298" marR="94298" marT="0" marB="0"/>
                </a:tc>
                <a:tc>
                  <a:txBody>
                    <a:bodyPr/>
                    <a:lstStyle/>
                    <a:p>
                      <a:pPr marL="0" marR="0">
                        <a:lnSpc>
                          <a:spcPct val="107000"/>
                        </a:lnSpc>
                        <a:spcBef>
                          <a:spcPts val="0"/>
                        </a:spcBef>
                        <a:spcAft>
                          <a:spcPts val="0"/>
                        </a:spcAft>
                      </a:pPr>
                      <a:r>
                        <a:rPr lang="en-US" sz="3300" dirty="0">
                          <a:effectLst/>
                          <a:latin typeface="Calibri" panose="020F0502020204030204" pitchFamily="34" charset="0"/>
                          <a:ea typeface="Calibri" panose="020F0502020204030204" pitchFamily="34" charset="0"/>
                          <a:cs typeface="Times New Roman" panose="02020603050405020304" pitchFamily="18" charset="0"/>
                        </a:rPr>
                        <a:t>31.3% (n=279)</a:t>
                      </a:r>
                    </a:p>
                  </a:txBody>
                  <a:tcPr marL="94298" marR="94298" marT="0" marB="0"/>
                </a:tc>
                <a:extLst>
                  <a:ext uri="{0D108BD9-81ED-4DB2-BD59-A6C34878D82A}">
                    <a16:rowId xmlns:a16="http://schemas.microsoft.com/office/drawing/2014/main" val="1659758797"/>
                  </a:ext>
                </a:extLst>
              </a:tr>
            </a:tbl>
          </a:graphicData>
        </a:graphic>
      </p:graphicFrame>
    </p:spTree>
    <p:extLst>
      <p:ext uri="{BB962C8B-B14F-4D97-AF65-F5344CB8AC3E}">
        <p14:creationId xmlns:p14="http://schemas.microsoft.com/office/powerpoint/2010/main" val="420116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8EE-D715-4296-B77E-F4B5C2C95BFB}"/>
              </a:ext>
            </a:extLst>
          </p:cNvPr>
          <p:cNvSpPr>
            <a:spLocks noGrp="1"/>
          </p:cNvSpPr>
          <p:nvPr>
            <p:ph type="title"/>
          </p:nvPr>
        </p:nvSpPr>
        <p:spPr>
          <a:xfrm>
            <a:off x="1024128" y="585216"/>
            <a:ext cx="8018272" cy="1499616"/>
          </a:xfrm>
        </p:spPr>
        <p:txBody>
          <a:bodyPr>
            <a:normAutofit/>
          </a:bodyPr>
          <a:lstStyle/>
          <a:p>
            <a:r>
              <a:rPr lang="en-US" dirty="0"/>
              <a:t>P&amp;T – Research Realities	</a:t>
            </a:r>
          </a:p>
        </p:txBody>
      </p:sp>
      <p:sp>
        <p:nvSpPr>
          <p:cNvPr id="3" name="Content Placeholder 2">
            <a:extLst>
              <a:ext uri="{FF2B5EF4-FFF2-40B4-BE49-F238E27FC236}">
                <a16:creationId xmlns:a16="http://schemas.microsoft.com/office/drawing/2014/main" id="{C68ED355-9F29-45C3-9D04-7FC3549E5E39}"/>
              </a:ext>
            </a:extLst>
          </p:cNvPr>
          <p:cNvSpPr>
            <a:spLocks noGrp="1"/>
          </p:cNvSpPr>
          <p:nvPr>
            <p:ph idx="1"/>
          </p:nvPr>
        </p:nvSpPr>
        <p:spPr>
          <a:xfrm>
            <a:off x="1024128" y="2286000"/>
            <a:ext cx="8018271" cy="4023360"/>
          </a:xfrm>
        </p:spPr>
        <p:txBody>
          <a:bodyPr>
            <a:normAutofit/>
          </a:bodyPr>
          <a:lstStyle/>
          <a:p>
            <a:r>
              <a:rPr lang="en-US" dirty="0"/>
              <a:t>Faculty members are no less capable of earning Promotion only or Promotion and Tenure than before COVID</a:t>
            </a:r>
          </a:p>
          <a:p>
            <a:pPr lvl="1"/>
            <a:r>
              <a:rPr lang="en-US" dirty="0"/>
              <a:t>Outcomes will be different and dossiers won’t look the same as before</a:t>
            </a:r>
          </a:p>
          <a:p>
            <a:r>
              <a:rPr lang="en-US" dirty="0"/>
              <a:t>Differential Impacts on Scholarship from COVID based on, for example, nature of research and personal circumstances</a:t>
            </a:r>
          </a:p>
          <a:p>
            <a:pPr lvl="1"/>
            <a:r>
              <a:rPr lang="en-US" dirty="0"/>
              <a:t>No impact or positive impact on productivity </a:t>
            </a:r>
          </a:p>
          <a:p>
            <a:pPr lvl="1"/>
            <a:r>
              <a:rPr lang="en-US" dirty="0"/>
              <a:t>Research Agenda delayed</a:t>
            </a:r>
          </a:p>
          <a:p>
            <a:pPr lvl="1"/>
            <a:r>
              <a:rPr lang="en-US" dirty="0"/>
              <a:t>Research Agenda derailed temporarily</a:t>
            </a:r>
          </a:p>
          <a:p>
            <a:pPr lvl="1"/>
            <a:r>
              <a:rPr lang="en-US" dirty="0"/>
              <a:t>Research Agenda derailed permanently</a:t>
            </a:r>
          </a:p>
          <a:p>
            <a:pPr marL="128016" lvl="1" indent="0">
              <a:buNone/>
            </a:pPr>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226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8EE-D715-4296-B77E-F4B5C2C95BFB}"/>
              </a:ext>
            </a:extLst>
          </p:cNvPr>
          <p:cNvSpPr>
            <a:spLocks noGrp="1"/>
          </p:cNvSpPr>
          <p:nvPr>
            <p:ph type="title"/>
          </p:nvPr>
        </p:nvSpPr>
        <p:spPr>
          <a:xfrm>
            <a:off x="1024128" y="585216"/>
            <a:ext cx="8018272" cy="1499616"/>
          </a:xfrm>
        </p:spPr>
        <p:txBody>
          <a:bodyPr>
            <a:normAutofit/>
          </a:bodyPr>
          <a:lstStyle/>
          <a:p>
            <a:r>
              <a:rPr lang="en-US" dirty="0"/>
              <a:t>P&amp;T Considerations 	</a:t>
            </a:r>
          </a:p>
        </p:txBody>
      </p:sp>
      <p:sp>
        <p:nvSpPr>
          <p:cNvPr id="3" name="Content Placeholder 2">
            <a:extLst>
              <a:ext uri="{FF2B5EF4-FFF2-40B4-BE49-F238E27FC236}">
                <a16:creationId xmlns:a16="http://schemas.microsoft.com/office/drawing/2014/main" id="{C68ED355-9F29-45C3-9D04-7FC3549E5E39}"/>
              </a:ext>
            </a:extLst>
          </p:cNvPr>
          <p:cNvSpPr>
            <a:spLocks noGrp="1"/>
          </p:cNvSpPr>
          <p:nvPr>
            <p:ph idx="1"/>
          </p:nvPr>
        </p:nvSpPr>
        <p:spPr>
          <a:xfrm>
            <a:off x="1024128" y="2286000"/>
            <a:ext cx="8018271" cy="4023360"/>
          </a:xfrm>
        </p:spPr>
        <p:txBody>
          <a:bodyPr>
            <a:normAutofit/>
          </a:bodyPr>
          <a:lstStyle/>
          <a:p>
            <a:r>
              <a:rPr lang="en-US" dirty="0"/>
              <a:t>Emphasize behaviors, trajectories, and patterns over numbers</a:t>
            </a:r>
          </a:p>
          <a:p>
            <a:pPr lvl="1"/>
            <a:r>
              <a:rPr lang="en-US" dirty="0"/>
              <a:t>Requires acceptance by all levels of review, internal and external</a:t>
            </a:r>
          </a:p>
          <a:p>
            <a:pPr lvl="1"/>
            <a:r>
              <a:rPr lang="en-US" dirty="0"/>
              <a:t>Initiate conversations within units</a:t>
            </a:r>
          </a:p>
          <a:p>
            <a:pPr lvl="1"/>
            <a:r>
              <a:rPr lang="en-US" dirty="0"/>
              <a:t>Revise criteria</a:t>
            </a:r>
          </a:p>
          <a:p>
            <a:pPr lvl="1"/>
            <a:r>
              <a:rPr lang="en-US" dirty="0"/>
              <a:t>Modify instructions to external reviewers</a:t>
            </a:r>
          </a:p>
          <a:p>
            <a:r>
              <a:rPr lang="en-US" dirty="0"/>
              <a:t>Mentor pre-tenure faculty members</a:t>
            </a:r>
          </a:p>
          <a:p>
            <a:pPr lvl="1"/>
            <a:r>
              <a:rPr lang="en-US" dirty="0"/>
              <a:t>Prioritize effort</a:t>
            </a:r>
          </a:p>
          <a:p>
            <a:pPr lvl="1"/>
            <a:r>
              <a:rPr lang="en-US" dirty="0"/>
              <a:t>Jettison less important efforts</a:t>
            </a:r>
          </a:p>
          <a:p>
            <a:pPr lvl="2"/>
            <a:r>
              <a:rPr lang="en-US" dirty="0"/>
              <a:t>Again, requires acceptance by reviewers</a:t>
            </a:r>
          </a:p>
          <a:p>
            <a:pPr lvl="1"/>
            <a:r>
              <a:rPr lang="en-US" dirty="0"/>
              <a:t>Provide workload adjustment in year before major review</a:t>
            </a:r>
          </a:p>
          <a:p>
            <a:pPr lvl="2"/>
            <a:r>
              <a:rPr lang="en-US" dirty="0"/>
              <a:t>Equity is not the same as equality</a:t>
            </a:r>
          </a:p>
          <a:p>
            <a:endParaRPr lang="en-US" dirty="0"/>
          </a:p>
          <a:p>
            <a:pPr lvl="2"/>
            <a:endParaRPr lang="en-US" dirty="0"/>
          </a:p>
          <a:p>
            <a:pPr marL="128016" lvl="1" indent="0">
              <a:buNone/>
            </a:pPr>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90663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A8EE-D715-4296-B77E-F4B5C2C95BFB}"/>
              </a:ext>
            </a:extLst>
          </p:cNvPr>
          <p:cNvSpPr>
            <a:spLocks noGrp="1"/>
          </p:cNvSpPr>
          <p:nvPr>
            <p:ph type="title"/>
          </p:nvPr>
        </p:nvSpPr>
        <p:spPr>
          <a:xfrm>
            <a:off x="1024128" y="325601"/>
            <a:ext cx="8244564" cy="1499616"/>
          </a:xfrm>
        </p:spPr>
        <p:txBody>
          <a:bodyPr>
            <a:normAutofit/>
          </a:bodyPr>
          <a:lstStyle/>
          <a:p>
            <a:r>
              <a:rPr lang="en-US" dirty="0"/>
              <a:t>Moving Forward in regard to P&amp;T</a:t>
            </a:r>
          </a:p>
        </p:txBody>
      </p:sp>
      <p:sp>
        <p:nvSpPr>
          <p:cNvPr id="3" name="Content Placeholder 2">
            <a:extLst>
              <a:ext uri="{FF2B5EF4-FFF2-40B4-BE49-F238E27FC236}">
                <a16:creationId xmlns:a16="http://schemas.microsoft.com/office/drawing/2014/main" id="{C68ED355-9F29-45C3-9D04-7FC3549E5E39}"/>
              </a:ext>
            </a:extLst>
          </p:cNvPr>
          <p:cNvSpPr>
            <a:spLocks noGrp="1"/>
          </p:cNvSpPr>
          <p:nvPr>
            <p:ph idx="1"/>
          </p:nvPr>
        </p:nvSpPr>
        <p:spPr>
          <a:xfrm>
            <a:off x="1024128" y="2286000"/>
            <a:ext cx="8018271" cy="4023360"/>
          </a:xfrm>
        </p:spPr>
        <p:txBody>
          <a:bodyPr>
            <a:normAutofit fontScale="92500" lnSpcReduction="20000"/>
          </a:bodyPr>
          <a:lstStyle/>
          <a:p>
            <a:r>
              <a:rPr lang="en-US" dirty="0"/>
              <a:t>Conversations within academic units must happen this spring at both the college-level as well as in departments/divisions/schools/campuses, in anticipation of the reviews beginning with the solicitation of external reviewers as early as April 1</a:t>
            </a:r>
          </a:p>
          <a:p>
            <a:r>
              <a:rPr lang="en-US" dirty="0"/>
              <a:t>College and departments/divisions/schools/campuses will be asked to detail any criteria that were modified in recognition of the pandemic. </a:t>
            </a:r>
          </a:p>
          <a:p>
            <a:r>
              <a:rPr lang="en-US" dirty="0"/>
              <a:t>The OVPFA will be updating existing promotion and promotion &amp; tenure guidance</a:t>
            </a:r>
          </a:p>
          <a:p>
            <a:pPr lvl="1"/>
            <a:endParaRPr lang="en-US" dirty="0"/>
          </a:p>
          <a:p>
            <a:pPr lvl="1"/>
            <a:r>
              <a:rPr lang="en-US" dirty="0"/>
              <a:t>Requests to external reviewers (top priority)</a:t>
            </a:r>
          </a:p>
          <a:p>
            <a:pPr lvl="1"/>
            <a:r>
              <a:rPr lang="en-US" dirty="0"/>
              <a:t>Peer reviews (second top priority)</a:t>
            </a:r>
          </a:p>
          <a:p>
            <a:pPr lvl="1"/>
            <a:r>
              <a:rPr lang="en-US" dirty="0"/>
              <a:t>Assessment of teaching effectiveness</a:t>
            </a:r>
          </a:p>
          <a:p>
            <a:pPr lvl="1"/>
            <a:r>
              <a:rPr lang="en-US" dirty="0"/>
              <a:t>Conferences &amp; presentations</a:t>
            </a:r>
          </a:p>
          <a:p>
            <a:pPr lvl="1"/>
            <a:r>
              <a:rPr lang="en-US" dirty="0"/>
              <a:t>Narrative guidance</a:t>
            </a:r>
          </a:p>
          <a:p>
            <a:pPr lvl="1"/>
            <a:r>
              <a:rPr lang="en-US" dirty="0"/>
              <a:t>Other issues that arise, including additional suggestions for addressing issues of equity</a:t>
            </a:r>
          </a:p>
          <a:p>
            <a:pPr lvl="2"/>
            <a:endParaRPr lang="en-US" dirty="0"/>
          </a:p>
          <a:p>
            <a:pPr marL="128016" lvl="1" indent="0">
              <a:buNone/>
            </a:pPr>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619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24"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3">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26" name="Rectangle 25">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EFD451-924D-4B65-AA85-993F69AD9E9E}"/>
              </a:ext>
            </a:extLst>
          </p:cNvPr>
          <p:cNvSpPr>
            <a:spLocks noGrp="1"/>
          </p:cNvSpPr>
          <p:nvPr>
            <p:ph type="title"/>
          </p:nvPr>
        </p:nvSpPr>
        <p:spPr>
          <a:xfrm>
            <a:off x="4219803" y="4735775"/>
            <a:ext cx="7006998" cy="1156360"/>
          </a:xfrm>
        </p:spPr>
        <p:txBody>
          <a:bodyPr anchor="t">
            <a:normAutofit/>
          </a:bodyPr>
          <a:lstStyle/>
          <a:p>
            <a:r>
              <a:rPr lang="en-US" dirty="0">
                <a:solidFill>
                  <a:schemeClr val="tx1"/>
                </a:solidFill>
              </a:rPr>
              <a:t>QUESTIONS</a:t>
            </a:r>
          </a:p>
        </p:txBody>
      </p:sp>
      <p:sp>
        <p:nvSpPr>
          <p:cNvPr id="3" name="Content Placeholder 2">
            <a:extLst>
              <a:ext uri="{FF2B5EF4-FFF2-40B4-BE49-F238E27FC236}">
                <a16:creationId xmlns:a16="http://schemas.microsoft.com/office/drawing/2014/main" id="{8D7C6191-C538-459F-93B3-E81F3FE3E3D6}"/>
              </a:ext>
            </a:extLst>
          </p:cNvPr>
          <p:cNvSpPr>
            <a:spLocks noGrp="1"/>
          </p:cNvSpPr>
          <p:nvPr>
            <p:ph idx="1"/>
          </p:nvPr>
        </p:nvSpPr>
        <p:spPr>
          <a:xfrm>
            <a:off x="4219802" y="1045600"/>
            <a:ext cx="7006998" cy="3370634"/>
          </a:xfrm>
        </p:spPr>
        <p:txBody>
          <a:bodyPr anchor="b">
            <a:normAutofit/>
          </a:bodyPr>
          <a:lstStyle/>
          <a:p>
            <a:endParaRPr lang="en-US" sz="2000" dirty="0"/>
          </a:p>
        </p:txBody>
      </p:sp>
      <p:cxnSp>
        <p:nvCxnSpPr>
          <p:cNvPr id="28" name="Straight Connector 27">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64602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4DC401-B764-49D3-AFFE-45D2E04B40F3}"/>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Outline</a:t>
            </a:r>
          </a:p>
        </p:txBody>
      </p:sp>
      <p:sp>
        <p:nvSpPr>
          <p:cNvPr id="15" name="Content Placeholder 2">
            <a:extLst>
              <a:ext uri="{FF2B5EF4-FFF2-40B4-BE49-F238E27FC236}">
                <a16:creationId xmlns:a16="http://schemas.microsoft.com/office/drawing/2014/main" id="{53ACBBE0-AE46-4809-81C8-FC20E7ED7214}"/>
              </a:ext>
            </a:extLst>
          </p:cNvPr>
          <p:cNvSpPr>
            <a:spLocks noGrp="1"/>
          </p:cNvSpPr>
          <p:nvPr>
            <p:ph idx="1"/>
          </p:nvPr>
        </p:nvSpPr>
        <p:spPr>
          <a:xfrm>
            <a:off x="4951048" y="804333"/>
            <a:ext cx="6306003" cy="5249334"/>
          </a:xfrm>
        </p:spPr>
        <p:txBody>
          <a:bodyPr anchor="ctr">
            <a:normAutofit/>
          </a:bodyPr>
          <a:lstStyle/>
          <a:p>
            <a:r>
              <a:rPr lang="en-US" dirty="0"/>
              <a:t>Annual reviews</a:t>
            </a:r>
          </a:p>
          <a:p>
            <a:r>
              <a:rPr lang="en-US" dirty="0"/>
              <a:t>Tenure and/or promotion reviews</a:t>
            </a:r>
          </a:p>
        </p:txBody>
      </p:sp>
    </p:spTree>
    <p:extLst>
      <p:ext uri="{BB962C8B-B14F-4D97-AF65-F5344CB8AC3E}">
        <p14:creationId xmlns:p14="http://schemas.microsoft.com/office/powerpoint/2010/main" val="395379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68C3-9FD3-4D49-A84B-708E5B482DB0}"/>
              </a:ext>
            </a:extLst>
          </p:cNvPr>
          <p:cNvSpPr>
            <a:spLocks noGrp="1"/>
          </p:cNvSpPr>
          <p:nvPr>
            <p:ph type="title"/>
          </p:nvPr>
        </p:nvSpPr>
        <p:spPr>
          <a:xfrm>
            <a:off x="1024128" y="585216"/>
            <a:ext cx="8018272" cy="1165525"/>
          </a:xfrm>
        </p:spPr>
        <p:txBody>
          <a:bodyPr>
            <a:normAutofit/>
          </a:bodyPr>
          <a:lstStyle/>
          <a:p>
            <a:r>
              <a:rPr lang="en-US" dirty="0"/>
              <a:t>Annual Evaluations: Policy AC40</a:t>
            </a:r>
          </a:p>
        </p:txBody>
      </p:sp>
      <p:sp>
        <p:nvSpPr>
          <p:cNvPr id="3" name="Content Placeholder 2">
            <a:extLst>
              <a:ext uri="{FF2B5EF4-FFF2-40B4-BE49-F238E27FC236}">
                <a16:creationId xmlns:a16="http://schemas.microsoft.com/office/drawing/2014/main" id="{38817454-1A68-49A3-BF99-7E4F47E0C3E8}"/>
              </a:ext>
            </a:extLst>
          </p:cNvPr>
          <p:cNvSpPr>
            <a:spLocks noGrp="1"/>
          </p:cNvSpPr>
          <p:nvPr>
            <p:ph idx="1"/>
          </p:nvPr>
        </p:nvSpPr>
        <p:spPr>
          <a:xfrm>
            <a:off x="1024128" y="1750741"/>
            <a:ext cx="8018271" cy="4558619"/>
          </a:xfrm>
        </p:spPr>
        <p:txBody>
          <a:bodyPr>
            <a:normAutofit/>
          </a:bodyPr>
          <a:lstStyle/>
          <a:p>
            <a:pPr marL="0" indent="0">
              <a:spcBef>
                <a:spcPts val="0"/>
              </a:spcBef>
              <a:spcAft>
                <a:spcPts val="800"/>
              </a:spcAft>
              <a:buNone/>
            </a:pPr>
            <a:r>
              <a:rPr lang="en-US" b="1" dirty="0"/>
              <a:t>Highlights of Policy AC40 </a:t>
            </a:r>
            <a:r>
              <a:rPr lang="en-US" b="1" i="1" dirty="0"/>
              <a:t>(policies.psu.edu – Academic section):</a:t>
            </a:r>
          </a:p>
          <a:p>
            <a:pPr marL="914377" lvl="1" indent="-365751">
              <a:spcBef>
                <a:spcPts val="0"/>
              </a:spcBef>
              <a:buFont typeface="Arial" panose="020B0604020202020204" pitchFamily="34" charset="0"/>
              <a:buChar char="•"/>
            </a:pPr>
            <a:r>
              <a:rPr lang="en-US" dirty="0"/>
              <a:t>All full-time faculty members are reviewed annually; tenured faculty members are to receive a five-year “extended review”</a:t>
            </a:r>
          </a:p>
          <a:p>
            <a:pPr marL="914377" lvl="1" indent="-365751">
              <a:spcBef>
                <a:spcPts val="0"/>
              </a:spcBef>
              <a:buFont typeface="Arial" panose="020B0604020202020204" pitchFamily="34" charset="0"/>
              <a:buChar char="•"/>
            </a:pPr>
            <a:r>
              <a:rPr lang="en-US" dirty="0"/>
              <a:t>Evaluations are conducted at the “local level” (coordinated by deans or chancellors; executed by department, school, division heads; DAAs; and CAOs), in accordance with procedures developed independently in each College</a:t>
            </a:r>
          </a:p>
          <a:p>
            <a:pPr marL="914377" lvl="1" indent="-365751">
              <a:spcBef>
                <a:spcPts val="0"/>
              </a:spcBef>
              <a:buFont typeface="Arial" panose="020B0604020202020204" pitchFamily="34" charset="0"/>
              <a:buChar char="•"/>
            </a:pPr>
            <a:r>
              <a:rPr lang="en-US" dirty="0"/>
              <a:t>Evaluations are related to the individual faculty member’s areas of assignment and responsibility</a:t>
            </a:r>
          </a:p>
          <a:p>
            <a:pPr marL="914377" lvl="1" indent="-365751">
              <a:spcBef>
                <a:spcPts val="0"/>
              </a:spcBef>
              <a:buFont typeface="Arial" panose="020B0604020202020204" pitchFamily="34" charset="0"/>
              <a:buChar char="•"/>
            </a:pPr>
            <a:r>
              <a:rPr lang="en-US" dirty="0"/>
              <a:t>Faculty submit written annual reports, are offered the opportunity to meet to discuss the review one-on-one with an administrative officer, and are provided written documentation of the meeting separate from salary notification</a:t>
            </a:r>
          </a:p>
          <a:p>
            <a:pPr marL="914377" lvl="1" indent="-365751">
              <a:spcBef>
                <a:spcPts val="0"/>
              </a:spcBef>
              <a:buFont typeface="Arial" panose="020B0604020202020204" pitchFamily="34" charset="0"/>
              <a:buChar char="•"/>
            </a:pPr>
            <a:r>
              <a:rPr lang="en-US" dirty="0"/>
              <a:t>Important opportunities for faculty to receive regular feedback, reflect on performance, identify growth areas</a:t>
            </a:r>
          </a:p>
          <a:p>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8978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D1E7-FBC3-43EF-950D-DD7E47059B63}"/>
              </a:ext>
            </a:extLst>
          </p:cNvPr>
          <p:cNvSpPr>
            <a:spLocks noGrp="1"/>
          </p:cNvSpPr>
          <p:nvPr>
            <p:ph type="title"/>
          </p:nvPr>
        </p:nvSpPr>
        <p:spPr>
          <a:xfrm>
            <a:off x="1024128" y="585216"/>
            <a:ext cx="8018272" cy="1198979"/>
          </a:xfrm>
        </p:spPr>
        <p:txBody>
          <a:bodyPr>
            <a:normAutofit/>
          </a:bodyPr>
          <a:lstStyle/>
          <a:p>
            <a:r>
              <a:rPr lang="en-US" dirty="0"/>
              <a:t>Focus on faculty success</a:t>
            </a:r>
          </a:p>
        </p:txBody>
      </p:sp>
      <p:sp>
        <p:nvSpPr>
          <p:cNvPr id="3" name="Content Placeholder 2">
            <a:extLst>
              <a:ext uri="{FF2B5EF4-FFF2-40B4-BE49-F238E27FC236}">
                <a16:creationId xmlns:a16="http://schemas.microsoft.com/office/drawing/2014/main" id="{C69D2EC0-3D04-4044-A2A2-829A33041F19}"/>
              </a:ext>
            </a:extLst>
          </p:cNvPr>
          <p:cNvSpPr>
            <a:spLocks noGrp="1"/>
          </p:cNvSpPr>
          <p:nvPr>
            <p:ph idx="1"/>
          </p:nvPr>
        </p:nvSpPr>
        <p:spPr>
          <a:xfrm>
            <a:off x="1024128" y="1784195"/>
            <a:ext cx="8018271" cy="4525165"/>
          </a:xfrm>
        </p:spPr>
        <p:txBody>
          <a:bodyPr>
            <a:normAutofit/>
          </a:bodyPr>
          <a:lstStyle/>
          <a:p>
            <a:r>
              <a:rPr lang="en-US" sz="1800" dirty="0"/>
              <a:t>Consistent with AC40, approach the review as an opportunity to have a conversation about their work in 2020, with the goal of determining how best to help the faculty member to be successful…this is particularly important this year</a:t>
            </a:r>
          </a:p>
          <a:p>
            <a:r>
              <a:rPr lang="en-US" sz="1800" dirty="0"/>
              <a:t>Communicate awareness that the effects of the events of 2020 will vary considerably from faculty member to faculty member and on members of some groups, such as women and faculty in underrepresented groups</a:t>
            </a:r>
          </a:p>
          <a:p>
            <a:r>
              <a:rPr lang="en-US" sz="1800" dirty="0"/>
              <a:t>Provide faculty members with an OPTIONAL opportunity to contextualize their review (already incorporated into Activity Insight; see </a:t>
            </a:r>
            <a:r>
              <a:rPr lang="en-US" sz="1800" dirty="0">
                <a:hlinkClick r:id="rId2"/>
              </a:rPr>
              <a:t>Faculty Guidance for Annual Reviews</a:t>
            </a:r>
            <a:r>
              <a:rPr lang="en-US" sz="1800" dirty="0"/>
              <a:t> on the vpfa.psu.edu website)</a:t>
            </a:r>
          </a:p>
          <a:p>
            <a:pPr lvl="2"/>
            <a:r>
              <a:rPr lang="en-US" sz="1800" dirty="0"/>
              <a:t>Advocate weaving impact of events of 2020 into the narrative</a:t>
            </a:r>
          </a:p>
          <a:p>
            <a:pPr lvl="2"/>
            <a:r>
              <a:rPr lang="en-US" sz="1800" dirty="0"/>
              <a:t>Describe the negative impact the pandemic and other challenges (e.g., societal/racial tension) have had on their work</a:t>
            </a:r>
          </a:p>
          <a:p>
            <a:pPr lvl="2"/>
            <a:r>
              <a:rPr lang="en-US" sz="1800" dirty="0"/>
              <a:t>Describe innovative or creative ways of surmounting obstacles</a:t>
            </a:r>
          </a:p>
          <a:p>
            <a:pPr lvl="2"/>
            <a:r>
              <a:rPr lang="en-US" sz="1800" dirty="0"/>
              <a:t>Important to convey that this is not a requirement to share private personal situations</a:t>
            </a:r>
          </a:p>
          <a:p>
            <a:pPr lvl="1"/>
            <a:endParaRPr lang="en-US" sz="1500"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789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D318-DBFA-4A2F-9D38-889E1BC0E8C6}"/>
              </a:ext>
            </a:extLst>
          </p:cNvPr>
          <p:cNvSpPr>
            <a:spLocks noGrp="1"/>
          </p:cNvSpPr>
          <p:nvPr>
            <p:ph type="title"/>
          </p:nvPr>
        </p:nvSpPr>
        <p:spPr>
          <a:xfrm>
            <a:off x="1024128" y="585216"/>
            <a:ext cx="8018272" cy="1176677"/>
          </a:xfrm>
        </p:spPr>
        <p:txBody>
          <a:bodyPr>
            <a:normAutofit/>
          </a:bodyPr>
          <a:lstStyle/>
          <a:p>
            <a:r>
              <a:rPr lang="en-US" dirty="0"/>
              <a:t>Conduct the review</a:t>
            </a:r>
          </a:p>
        </p:txBody>
      </p:sp>
      <p:sp>
        <p:nvSpPr>
          <p:cNvPr id="3" name="Content Placeholder 2">
            <a:extLst>
              <a:ext uri="{FF2B5EF4-FFF2-40B4-BE49-F238E27FC236}">
                <a16:creationId xmlns:a16="http://schemas.microsoft.com/office/drawing/2014/main" id="{31D8471E-8996-4769-B075-B03B868F6CAF}"/>
              </a:ext>
            </a:extLst>
          </p:cNvPr>
          <p:cNvSpPr>
            <a:spLocks noGrp="1"/>
          </p:cNvSpPr>
          <p:nvPr>
            <p:ph idx="1"/>
          </p:nvPr>
        </p:nvSpPr>
        <p:spPr>
          <a:xfrm>
            <a:off x="1024128" y="1761893"/>
            <a:ext cx="8018271" cy="4547467"/>
          </a:xfrm>
        </p:spPr>
        <p:txBody>
          <a:bodyPr>
            <a:normAutofit fontScale="92500" lnSpcReduction="20000"/>
          </a:bodyPr>
          <a:lstStyle/>
          <a:p>
            <a:r>
              <a:rPr lang="en-US" sz="1800" dirty="0"/>
              <a:t>When documenting the faculty member’s performance, give consideration to changes in workload the faculty member may have experienced due to the pandemic, racial unrest, and political tension</a:t>
            </a:r>
          </a:p>
          <a:p>
            <a:pPr lvl="1"/>
            <a:r>
              <a:rPr lang="en-US" dirty="0"/>
              <a:t>Impact on teaching and advising given the shift to remote</a:t>
            </a:r>
          </a:p>
          <a:p>
            <a:pPr lvl="1"/>
            <a:r>
              <a:rPr lang="en-US" dirty="0"/>
              <a:t>Impact on research and creative accomplishments</a:t>
            </a:r>
          </a:p>
          <a:p>
            <a:pPr lvl="1"/>
            <a:r>
              <a:rPr lang="en-US" dirty="0"/>
              <a:t>Impact on service</a:t>
            </a:r>
          </a:p>
          <a:p>
            <a:r>
              <a:rPr lang="en-US" sz="1800" dirty="0"/>
              <a:t>Bear in mind </a:t>
            </a:r>
            <a:r>
              <a:rPr lang="en-US" sz="1800"/>
              <a:t>the changes made </a:t>
            </a:r>
            <a:r>
              <a:rPr lang="en-US" sz="1800" dirty="0"/>
              <a:t>to assessment in teaching effectiveness</a:t>
            </a:r>
          </a:p>
          <a:p>
            <a:pPr lvl="1"/>
            <a:r>
              <a:rPr lang="en-US" dirty="0">
                <a:hlinkClick r:id="rId3"/>
              </a:rPr>
              <a:t>Guidance on the Assessment of Teaching Effectiveness</a:t>
            </a:r>
            <a:r>
              <a:rPr lang="en-US" dirty="0"/>
              <a:t> can be found on the VPFA.psu.edu website</a:t>
            </a:r>
          </a:p>
          <a:p>
            <a:pPr lvl="1"/>
            <a:r>
              <a:rPr lang="en-US" dirty="0"/>
              <a:t>If SRTEs are provided, means should not be calculated by the unit head or the candidate</a:t>
            </a:r>
          </a:p>
          <a:p>
            <a:r>
              <a:rPr lang="en-US" sz="1800" dirty="0"/>
              <a:t>Focus on celebrating accomplishments in the midst of a difficult year</a:t>
            </a:r>
          </a:p>
          <a:p>
            <a:pPr lvl="1"/>
            <a:r>
              <a:rPr lang="en-US" dirty="0"/>
              <a:t>Behaviors consistent with success, rather than on outcomes exclusively</a:t>
            </a:r>
          </a:p>
          <a:p>
            <a:pPr lvl="1"/>
            <a:r>
              <a:rPr lang="en-US" dirty="0"/>
              <a:t>Quality vs. quantity</a:t>
            </a:r>
          </a:p>
          <a:p>
            <a:r>
              <a:rPr lang="en-US" sz="1800" dirty="0"/>
              <a:t>While rare, concerning faculty behavior should be noted</a:t>
            </a:r>
          </a:p>
          <a:p>
            <a:r>
              <a:rPr lang="en-US" sz="1800" dirty="0"/>
              <a:t>Ratings are not required per AC40; yet units must find ways to differentiate should there be a GSI program; consider looking at the past two years of effort</a:t>
            </a:r>
          </a:p>
          <a:p>
            <a:endParaRPr lang="en-US" sz="1800" dirty="0"/>
          </a:p>
          <a:p>
            <a:pPr marL="128016" lvl="1" indent="0">
              <a:buNone/>
            </a:pPr>
            <a:endParaRPr lang="en-US" sz="1500"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904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47DDD-EC79-4DD3-9D02-6C1AEE99EB8F}"/>
              </a:ext>
            </a:extLst>
          </p:cNvPr>
          <p:cNvSpPr>
            <a:spLocks noGrp="1"/>
          </p:cNvSpPr>
          <p:nvPr>
            <p:ph type="title"/>
          </p:nvPr>
        </p:nvSpPr>
        <p:spPr>
          <a:xfrm>
            <a:off x="1024128" y="585216"/>
            <a:ext cx="8018272" cy="1210130"/>
          </a:xfrm>
        </p:spPr>
        <p:txBody>
          <a:bodyPr>
            <a:normAutofit fontScale="90000"/>
          </a:bodyPr>
          <a:lstStyle/>
          <a:p>
            <a:r>
              <a:rPr lang="en-US" dirty="0"/>
              <a:t>Lead academic units in a discussion of the impact of events in 2020 </a:t>
            </a:r>
          </a:p>
        </p:txBody>
      </p:sp>
      <p:sp>
        <p:nvSpPr>
          <p:cNvPr id="3" name="Content Placeholder 2">
            <a:extLst>
              <a:ext uri="{FF2B5EF4-FFF2-40B4-BE49-F238E27FC236}">
                <a16:creationId xmlns:a16="http://schemas.microsoft.com/office/drawing/2014/main" id="{70811A2D-D3DA-4515-9D0C-833BDEA0E9D4}"/>
              </a:ext>
            </a:extLst>
          </p:cNvPr>
          <p:cNvSpPr>
            <a:spLocks noGrp="1"/>
          </p:cNvSpPr>
          <p:nvPr>
            <p:ph idx="1"/>
          </p:nvPr>
        </p:nvSpPr>
        <p:spPr>
          <a:xfrm>
            <a:off x="1024128" y="1795346"/>
            <a:ext cx="8018271" cy="4514014"/>
          </a:xfrm>
        </p:spPr>
        <p:txBody>
          <a:bodyPr>
            <a:normAutofit/>
          </a:bodyPr>
          <a:lstStyle/>
          <a:p>
            <a:endParaRPr lang="en-US" dirty="0"/>
          </a:p>
          <a:p>
            <a:r>
              <a:rPr lang="en-US" dirty="0"/>
              <a:t>These conversations should take place at the college-level, as well as in schools, departments, campuses, and divisions</a:t>
            </a:r>
          </a:p>
          <a:p>
            <a:r>
              <a:rPr lang="en-US" dirty="0"/>
              <a:t>Engage faculty in determining priorities; communicate priorities</a:t>
            </a:r>
          </a:p>
          <a:p>
            <a:r>
              <a:rPr lang="en-US" dirty="0"/>
              <a:t>Be clear with faculty that one size does not fit all; equity is the goal not equality</a:t>
            </a:r>
          </a:p>
          <a:p>
            <a:r>
              <a:rPr lang="en-US" dirty="0"/>
              <a:t>Be mindful of the what the data are telling us about the impact of the pandemic</a:t>
            </a:r>
          </a:p>
          <a:p>
            <a:pPr lvl="1"/>
            <a:r>
              <a:rPr lang="en-US" sz="2000" dirty="0"/>
              <a:t>For example, as will be discussed later, the data are telling us that women are disproportionately impacted by the pandemic</a:t>
            </a:r>
          </a:p>
          <a:p>
            <a:r>
              <a:rPr lang="en-US" dirty="0"/>
              <a:t>Be transparent about allocation of limited resources</a:t>
            </a:r>
          </a:p>
          <a:p>
            <a:endParaRPr lang="en-US" dirty="0"/>
          </a:p>
          <a:p>
            <a:endParaRPr lang="en-US" dirty="0"/>
          </a:p>
          <a:p>
            <a:endParaRPr lang="en-US" dirty="0"/>
          </a:p>
          <a:p>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434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47DDD-EC79-4DD3-9D02-6C1AEE99EB8F}"/>
              </a:ext>
            </a:extLst>
          </p:cNvPr>
          <p:cNvSpPr>
            <a:spLocks noGrp="1"/>
          </p:cNvSpPr>
          <p:nvPr>
            <p:ph type="title"/>
          </p:nvPr>
        </p:nvSpPr>
        <p:spPr>
          <a:xfrm>
            <a:off x="1024128" y="585216"/>
            <a:ext cx="8018272" cy="1210130"/>
          </a:xfrm>
        </p:spPr>
        <p:txBody>
          <a:bodyPr>
            <a:normAutofit fontScale="90000"/>
          </a:bodyPr>
          <a:lstStyle/>
          <a:p>
            <a:r>
              <a:rPr lang="en-US" dirty="0"/>
              <a:t>Creative approach to Leveling the Playing field</a:t>
            </a:r>
          </a:p>
        </p:txBody>
      </p:sp>
      <p:sp>
        <p:nvSpPr>
          <p:cNvPr id="3" name="Content Placeholder 2">
            <a:extLst>
              <a:ext uri="{FF2B5EF4-FFF2-40B4-BE49-F238E27FC236}">
                <a16:creationId xmlns:a16="http://schemas.microsoft.com/office/drawing/2014/main" id="{70811A2D-D3DA-4515-9D0C-833BDEA0E9D4}"/>
              </a:ext>
            </a:extLst>
          </p:cNvPr>
          <p:cNvSpPr>
            <a:spLocks noGrp="1"/>
          </p:cNvSpPr>
          <p:nvPr>
            <p:ph idx="1"/>
          </p:nvPr>
        </p:nvSpPr>
        <p:spPr>
          <a:xfrm>
            <a:off x="1024128" y="1795346"/>
            <a:ext cx="8018271" cy="4514014"/>
          </a:xfrm>
        </p:spPr>
        <p:txBody>
          <a:bodyPr>
            <a:normAutofit/>
          </a:bodyPr>
          <a:lstStyle/>
          <a:p>
            <a:pPr lvl="1"/>
            <a:endParaRPr lang="en-US" sz="2400" dirty="0"/>
          </a:p>
          <a:p>
            <a:pPr lvl="1"/>
            <a:r>
              <a:rPr lang="en-US" sz="2400" dirty="0"/>
              <a:t>Identify a sponsor or mentor for each full-time faculty member considering promotion or tenure</a:t>
            </a:r>
          </a:p>
          <a:p>
            <a:pPr lvl="1"/>
            <a:r>
              <a:rPr lang="en-US" sz="2400" dirty="0"/>
              <a:t>Discuss the possibility of an extension to the probationary period for those on the tenure-line</a:t>
            </a:r>
          </a:p>
          <a:p>
            <a:pPr lvl="1"/>
            <a:r>
              <a:rPr lang="en-US" sz="2400" dirty="0"/>
              <a:t>Consider altering committee assignments</a:t>
            </a:r>
          </a:p>
          <a:p>
            <a:pPr lvl="1"/>
            <a:r>
              <a:rPr lang="en-US" sz="2400" dirty="0"/>
              <a:t>Modify workload distributions</a:t>
            </a:r>
          </a:p>
          <a:p>
            <a:pPr lvl="1"/>
            <a:r>
              <a:rPr lang="en-US" sz="2400" dirty="0"/>
              <a:t>Provide opportunities to acquaint candidates with changes to the promotion and tenure process at the unit and university level</a:t>
            </a:r>
          </a:p>
          <a:p>
            <a:endParaRPr lang="en-US" sz="2000" dirty="0"/>
          </a:p>
          <a:p>
            <a:endParaRPr lang="en-US" dirty="0"/>
          </a:p>
          <a:p>
            <a:endParaRPr lang="en-US" dirty="0"/>
          </a:p>
          <a:p>
            <a:endParaRPr lang="en-US" dirty="0"/>
          </a:p>
          <a:p>
            <a:endParaRPr lang="en-US"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968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30F55-B995-480C-9A3D-A24FB78AB993}"/>
              </a:ext>
            </a:extLst>
          </p:cNvPr>
          <p:cNvSpPr>
            <a:spLocks noGrp="1"/>
          </p:cNvSpPr>
          <p:nvPr>
            <p:ph type="title"/>
          </p:nvPr>
        </p:nvSpPr>
        <p:spPr>
          <a:xfrm>
            <a:off x="1024128" y="585216"/>
            <a:ext cx="8018272" cy="1499616"/>
          </a:xfrm>
        </p:spPr>
        <p:txBody>
          <a:bodyPr>
            <a:normAutofit/>
          </a:bodyPr>
          <a:lstStyle/>
          <a:p>
            <a:r>
              <a:rPr lang="en-US" dirty="0"/>
              <a:t>FAAC Sub-committee for promotion and tenure COVID EQUITY</a:t>
            </a:r>
          </a:p>
        </p:txBody>
      </p:sp>
      <p:sp>
        <p:nvSpPr>
          <p:cNvPr id="3" name="Content Placeholder 2">
            <a:extLst>
              <a:ext uri="{FF2B5EF4-FFF2-40B4-BE49-F238E27FC236}">
                <a16:creationId xmlns:a16="http://schemas.microsoft.com/office/drawing/2014/main" id="{FEBD3ACF-0B01-44AE-816E-DCD021605E09}"/>
              </a:ext>
            </a:extLst>
          </p:cNvPr>
          <p:cNvSpPr>
            <a:spLocks noGrp="1"/>
          </p:cNvSpPr>
          <p:nvPr>
            <p:ph idx="1"/>
          </p:nvPr>
        </p:nvSpPr>
        <p:spPr>
          <a:xfrm>
            <a:off x="1024128" y="2286000"/>
            <a:ext cx="8018271" cy="4023360"/>
          </a:xfrm>
        </p:spPr>
        <p:txBody>
          <a:bodyPr>
            <a:normAutofit/>
          </a:bodyPr>
          <a:lstStyle/>
          <a:p>
            <a:r>
              <a:rPr lang="en-US" sz="1500" b="1" dirty="0"/>
              <a:t>Co-chairs of the COVID Equity Sub-Committee of the Faculty Affairs Advisory Committee</a:t>
            </a:r>
          </a:p>
          <a:p>
            <a:r>
              <a:rPr lang="en-US" sz="1500" dirty="0"/>
              <a:t>Anthony Atchley, Senior Associate Dean, College of Engineering University Park</a:t>
            </a:r>
          </a:p>
          <a:p>
            <a:r>
              <a:rPr lang="en-US" sz="1500" dirty="0"/>
              <a:t>Janelle Larson, Interim Associate Dean, Penn State Berks</a:t>
            </a:r>
          </a:p>
          <a:p>
            <a:r>
              <a:rPr lang="en-US" sz="1500" b="1" dirty="0"/>
              <a:t>Members:</a:t>
            </a:r>
          </a:p>
          <a:p>
            <a:r>
              <a:rPr lang="en-US" sz="1500" dirty="0"/>
              <a:t>Renee Bishop-Pierce, 2020-2021, Chair of the Faculty Senate’s Faculty Affairs Committee, Associate Professor of Biology, Penn State Scranton</a:t>
            </a:r>
          </a:p>
          <a:p>
            <a:r>
              <a:rPr lang="en-US" sz="1500" dirty="0"/>
              <a:t>Jill Engle, Associate Dean for Academic Affairs, Penn State Law and School of Internal Affairs</a:t>
            </a:r>
          </a:p>
          <a:p>
            <a:r>
              <a:rPr lang="en-US" sz="1500" dirty="0"/>
              <a:t>Andrew Sears, Dean, College of Information Sciences and Technology</a:t>
            </a:r>
          </a:p>
          <a:p>
            <a:r>
              <a:rPr lang="en-US" sz="1500" dirty="0"/>
              <a:t>Beth Seymour, Chair, Faculty Senate, Associate Teaching Professor of Health Policy and Administration, Penn State Altoona</a:t>
            </a:r>
          </a:p>
          <a:p>
            <a:r>
              <a:rPr lang="en-US" sz="1500" dirty="0"/>
              <a:t>Michelle Stine, Analysis and Planning Consultant, Office of Planning, Assessment, and Institutional Research</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8242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671B-F574-44E9-B968-690341CAB846}"/>
              </a:ext>
            </a:extLst>
          </p:cNvPr>
          <p:cNvSpPr>
            <a:spLocks noGrp="1"/>
          </p:cNvSpPr>
          <p:nvPr>
            <p:ph type="title"/>
          </p:nvPr>
        </p:nvSpPr>
        <p:spPr>
          <a:xfrm>
            <a:off x="1024128" y="585216"/>
            <a:ext cx="8018272" cy="1499616"/>
          </a:xfrm>
        </p:spPr>
        <p:txBody>
          <a:bodyPr>
            <a:normAutofit/>
          </a:bodyPr>
          <a:lstStyle/>
          <a:p>
            <a:r>
              <a:rPr lang="en-US" dirty="0"/>
              <a:t>Promotion only and Promotion &amp; Tenure Considerations</a:t>
            </a:r>
          </a:p>
        </p:txBody>
      </p:sp>
      <p:sp>
        <p:nvSpPr>
          <p:cNvPr id="3" name="Content Placeholder 2">
            <a:extLst>
              <a:ext uri="{FF2B5EF4-FFF2-40B4-BE49-F238E27FC236}">
                <a16:creationId xmlns:a16="http://schemas.microsoft.com/office/drawing/2014/main" id="{043E0507-E02F-4165-867C-211AF3BBFEE4}"/>
              </a:ext>
            </a:extLst>
          </p:cNvPr>
          <p:cNvSpPr>
            <a:spLocks noGrp="1"/>
          </p:cNvSpPr>
          <p:nvPr>
            <p:ph idx="1"/>
          </p:nvPr>
        </p:nvSpPr>
        <p:spPr>
          <a:xfrm>
            <a:off x="1024128" y="2286000"/>
            <a:ext cx="8018271" cy="4023360"/>
          </a:xfrm>
        </p:spPr>
        <p:txBody>
          <a:bodyPr>
            <a:normAutofit lnSpcReduction="10000"/>
          </a:bodyPr>
          <a:lstStyle/>
          <a:p>
            <a:r>
              <a:rPr lang="en-US" dirty="0"/>
              <a:t>Foster academic unit community discussions (at the college-level, as well as departments/divisions/schools/campuses) to develop a shared context for faculty reviews such as promotion and tenure </a:t>
            </a:r>
          </a:p>
          <a:p>
            <a:endParaRPr lang="en-US" dirty="0"/>
          </a:p>
          <a:p>
            <a:pPr lvl="1"/>
            <a:r>
              <a:rPr lang="en-US" sz="2000" dirty="0"/>
              <a:t>Effects of COVID-19 and racial/political unrest</a:t>
            </a:r>
          </a:p>
          <a:p>
            <a:pPr lvl="2"/>
            <a:r>
              <a:rPr lang="en-US" sz="1600" dirty="0"/>
              <a:t>Will last for multiple academic years</a:t>
            </a:r>
          </a:p>
          <a:p>
            <a:pPr lvl="1"/>
            <a:endParaRPr lang="en-US" sz="2000" dirty="0"/>
          </a:p>
          <a:p>
            <a:pPr lvl="1"/>
            <a:r>
              <a:rPr lang="en-US" sz="2000" dirty="0"/>
              <a:t>Differential impact on groups of faculty members</a:t>
            </a:r>
          </a:p>
          <a:p>
            <a:pPr lvl="1"/>
            <a:endParaRPr lang="en-US" sz="2000" dirty="0"/>
          </a:p>
          <a:p>
            <a:pPr lvl="1"/>
            <a:r>
              <a:rPr lang="en-US" sz="2000" dirty="0"/>
              <a:t>Differential impact depending on the type of research being conducted</a:t>
            </a:r>
          </a:p>
          <a:p>
            <a:pPr lvl="1"/>
            <a:endParaRPr lang="en-US" sz="2000" dirty="0"/>
          </a:p>
          <a:p>
            <a:pPr lvl="1"/>
            <a:r>
              <a:rPr lang="en-US" sz="2000" dirty="0"/>
              <a:t>Examine P&amp;T criteria and attain general agreement</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51741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3901BA-F6B6-40DD-BD6D-B28BF7FFCB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dba65f00-9443-482a-bf30-bb5af139a5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F59D5F-C25F-4632-8A73-AD67D1CA715B}">
  <ds:schemaRefs>
    <ds:schemaRef ds:uri="http://schemas.microsoft.com/office/2006/metadata/properties"/>
    <ds:schemaRef ds:uri="http://schemas.microsoft.com/office/infopath/2007/PartnerControls"/>
    <ds:schemaRef ds:uri="5596cf31-caaa-46ba-a55f-3befb4344fdf"/>
  </ds:schemaRefs>
</ds:datastoreItem>
</file>

<file path=customXml/itemProps3.xml><?xml version="1.0" encoding="utf-8"?>
<ds:datastoreItem xmlns:ds="http://schemas.openxmlformats.org/officeDocument/2006/customXml" ds:itemID="{29BAFD06-8F14-4DE9-AC24-465714B8B1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TotalTime>
  <Words>1591</Words>
  <Application>Microsoft Macintosh PowerPoint</Application>
  <PresentationFormat>Widescreen</PresentationFormat>
  <Paragraphs>167</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Tw Cen MT</vt:lpstr>
      <vt:lpstr>Tw Cen MT Condensed</vt:lpstr>
      <vt:lpstr>Wingdings 3</vt:lpstr>
      <vt:lpstr>Integral</vt:lpstr>
      <vt:lpstr>faculty reviews</vt:lpstr>
      <vt:lpstr>Outline</vt:lpstr>
      <vt:lpstr>Annual Evaluations: Policy AC40</vt:lpstr>
      <vt:lpstr>Focus on faculty success</vt:lpstr>
      <vt:lpstr>Conduct the review</vt:lpstr>
      <vt:lpstr>Lead academic units in a discussion of the impact of events in 2020 </vt:lpstr>
      <vt:lpstr>Creative approach to Leveling the Playing field</vt:lpstr>
      <vt:lpstr>FAAC Sub-committee for promotion and tenure COVID EQUITY</vt:lpstr>
      <vt:lpstr>Promotion only and Promotion &amp; Tenure Considerations</vt:lpstr>
      <vt:lpstr>Equity considerations highlighted by GLOBAL PANDEMIC</vt:lpstr>
      <vt:lpstr>Uptake of the extension (as of 12/31/2020)</vt:lpstr>
      <vt:lpstr>P&amp;T – Research Realities </vt:lpstr>
      <vt:lpstr>P&amp;T Considerations  </vt:lpstr>
      <vt:lpstr>Moving Forward in regard to P&amp;T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reviews</dc:title>
  <dc:creator>Bieschke, Kathleen</dc:creator>
  <cp:lastModifiedBy>Delavan, John M</cp:lastModifiedBy>
  <cp:revision>6</cp:revision>
  <dcterms:created xsi:type="dcterms:W3CDTF">2021-02-04T15:47:34Z</dcterms:created>
  <dcterms:modified xsi:type="dcterms:W3CDTF">2021-02-06T16:00:49Z</dcterms:modified>
</cp:coreProperties>
</file>