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682BA-656F-A994-E78A-A59778B6D812}" v="5" dt="2021-02-04T20:15:45.593"/>
    <p1510:client id="{B9EE7832-DBB2-4FF5-BF9E-5455AA17B49B}" v="1" dt="2021-02-04T19:39:21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6E11-D0C7-4990-908F-8EBA73DCF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1E407C"/>
                </a:solidFill>
                <a:latin typeface="Franklin Gothic Medium" panose="020B06030201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CA099-ED98-4804-BA0E-10FDB9A88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809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74A23-F799-458D-8DA4-EDB32303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29D7E-4928-4B94-819E-8419A73A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500D6-A1AE-4139-8887-AB0EC33FB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FB99D58-40DA-4189-8871-A5521CD29F68}"/>
              </a:ext>
            </a:extLst>
          </p:cNvPr>
          <p:cNvCxnSpPr>
            <a:cxnSpLocks/>
          </p:cNvCxnSpPr>
          <p:nvPr/>
        </p:nvCxnSpPr>
        <p:spPr>
          <a:xfrm>
            <a:off x="-272144" y="922512"/>
            <a:ext cx="9738361" cy="0"/>
          </a:xfrm>
          <a:prstGeom prst="line">
            <a:avLst/>
          </a:prstGeom>
          <a:ln w="76200">
            <a:solidFill>
              <a:srgbClr val="315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D988CD-0C22-44F5-83EA-E25C38727361}"/>
              </a:ext>
            </a:extLst>
          </p:cNvPr>
          <p:cNvCxnSpPr>
            <a:cxnSpLocks/>
          </p:cNvCxnSpPr>
          <p:nvPr/>
        </p:nvCxnSpPr>
        <p:spPr>
          <a:xfrm>
            <a:off x="-272144" y="702483"/>
            <a:ext cx="11632476" cy="0"/>
          </a:xfrm>
          <a:prstGeom prst="line">
            <a:avLst/>
          </a:prstGeom>
          <a:ln w="76200">
            <a:solidFill>
              <a:srgbClr val="1E4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0510CD-2CC9-4E7B-BCA1-20320A4B06EA}"/>
              </a:ext>
            </a:extLst>
          </p:cNvPr>
          <p:cNvCxnSpPr>
            <a:cxnSpLocks/>
          </p:cNvCxnSpPr>
          <p:nvPr/>
        </p:nvCxnSpPr>
        <p:spPr>
          <a:xfrm>
            <a:off x="2847704" y="5867233"/>
            <a:ext cx="9738361" cy="0"/>
          </a:xfrm>
          <a:prstGeom prst="line">
            <a:avLst/>
          </a:prstGeom>
          <a:ln w="76200">
            <a:solidFill>
              <a:srgbClr val="315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8E631A-4AED-47E2-A89B-1E80F2271DEA}"/>
              </a:ext>
            </a:extLst>
          </p:cNvPr>
          <p:cNvCxnSpPr>
            <a:cxnSpLocks/>
          </p:cNvCxnSpPr>
          <p:nvPr/>
        </p:nvCxnSpPr>
        <p:spPr>
          <a:xfrm>
            <a:off x="1149532" y="6079851"/>
            <a:ext cx="11632476" cy="0"/>
          </a:xfrm>
          <a:prstGeom prst="line">
            <a:avLst/>
          </a:prstGeom>
          <a:ln w="76200">
            <a:solidFill>
              <a:srgbClr val="1E4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3795E-3A3A-4EDF-A4B2-01A4F0A54F2B}"/>
              </a:ext>
            </a:extLst>
          </p:cNvPr>
          <p:cNvSpPr/>
          <p:nvPr/>
        </p:nvSpPr>
        <p:spPr>
          <a:xfrm rot="5400000">
            <a:off x="5768140" y="-6284853"/>
            <a:ext cx="853843" cy="12782008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43A1CA-3C2C-40DE-8ACD-70634E67637F}"/>
              </a:ext>
            </a:extLst>
          </p:cNvPr>
          <p:cNvSpPr/>
          <p:nvPr/>
        </p:nvSpPr>
        <p:spPr>
          <a:xfrm rot="5400000">
            <a:off x="5964082" y="320095"/>
            <a:ext cx="853843" cy="12782008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B5B1CF-E307-4526-B4B1-6D3A58ED2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63" y="4782951"/>
            <a:ext cx="2637674" cy="10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9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4F15-EBC2-4376-A4D8-9D4943DE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5DE4F-F185-4E42-B2BF-7771A3A21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118F-3BA7-446A-B515-255691EC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7F604-F69B-4754-8775-D3D2C6DA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80D40-03EC-4E1B-97EA-6BA8D139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8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DEA8D-C0C4-4F75-B7F0-1B3A4ACD9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ECACB-3D59-4649-8E18-38857010F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AE832-22F8-4726-A2D4-B8FAF60D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72C92-DF0E-44E0-8EC1-D6E58902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F53A1-498A-4885-A98A-B6D82E40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9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7A7D-F970-474C-A1BA-9A41CE8C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09562"/>
            <a:ext cx="10515600" cy="1325563"/>
          </a:xfrm>
        </p:spPr>
        <p:txBody>
          <a:bodyPr/>
          <a:lstStyle>
            <a:lvl1pPr>
              <a:defRPr>
                <a:solidFill>
                  <a:srgbClr val="1E407C"/>
                </a:solidFill>
                <a:latin typeface="Franklin Gothic Medium" panose="020B06030201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06D1-6210-41F7-A58C-1D1609FE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770062"/>
            <a:ext cx="10515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DE3732-76F9-4B07-8D44-A7187E1635BA}"/>
              </a:ext>
            </a:extLst>
          </p:cNvPr>
          <p:cNvSpPr/>
          <p:nvPr/>
        </p:nvSpPr>
        <p:spPr>
          <a:xfrm>
            <a:off x="-97156" y="-321945"/>
            <a:ext cx="1059585" cy="7303769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7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4F1825-DF88-4A03-82FF-00DCB4779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13" y="5773718"/>
            <a:ext cx="2637674" cy="10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5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EDFEA4-D30A-4B4A-998F-22037F5FDCDA}"/>
              </a:ext>
            </a:extLst>
          </p:cNvPr>
          <p:cNvSpPr/>
          <p:nvPr/>
        </p:nvSpPr>
        <p:spPr>
          <a:xfrm>
            <a:off x="-125186" y="1393371"/>
            <a:ext cx="12442372" cy="4071257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88CA9-734C-42C7-BFA3-70DD9517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48" y="2408621"/>
            <a:ext cx="10515600" cy="1020378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Franklin Gothic Medium" panose="020B06030201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5BB3A-7910-4F2D-96BD-A4E2464E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848" y="3632654"/>
            <a:ext cx="10515600" cy="149761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6BF8B-3459-4200-8AD5-E410E45F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ED373-1A17-4A7A-93A4-AC2FA39A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99F0C-B144-463A-8E9C-37303EEA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82F398-597F-46D3-BEE0-6B45507B451D}"/>
              </a:ext>
            </a:extLst>
          </p:cNvPr>
          <p:cNvCxnSpPr>
            <a:cxnSpLocks/>
          </p:cNvCxnSpPr>
          <p:nvPr/>
        </p:nvCxnSpPr>
        <p:spPr>
          <a:xfrm flipH="1">
            <a:off x="0" y="495486"/>
            <a:ext cx="8832714" cy="0"/>
          </a:xfrm>
          <a:prstGeom prst="line">
            <a:avLst/>
          </a:prstGeom>
          <a:ln w="76200">
            <a:solidFill>
              <a:srgbClr val="315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0470CD-693C-4E49-AC66-F0E7E9437744}"/>
              </a:ext>
            </a:extLst>
          </p:cNvPr>
          <p:cNvCxnSpPr>
            <a:cxnSpLocks/>
          </p:cNvCxnSpPr>
          <p:nvPr/>
        </p:nvCxnSpPr>
        <p:spPr>
          <a:xfrm flipH="1">
            <a:off x="0" y="275616"/>
            <a:ext cx="10261961" cy="0"/>
          </a:xfrm>
          <a:prstGeom prst="line">
            <a:avLst/>
          </a:prstGeom>
          <a:ln w="76200">
            <a:solidFill>
              <a:srgbClr val="1E4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768FC6-4D68-4A39-9928-2ECEA796A3B0}"/>
              </a:ext>
            </a:extLst>
          </p:cNvPr>
          <p:cNvCxnSpPr>
            <a:cxnSpLocks/>
          </p:cNvCxnSpPr>
          <p:nvPr/>
        </p:nvCxnSpPr>
        <p:spPr>
          <a:xfrm flipH="1">
            <a:off x="1930039" y="6592111"/>
            <a:ext cx="10387147" cy="0"/>
          </a:xfrm>
          <a:prstGeom prst="line">
            <a:avLst/>
          </a:prstGeom>
          <a:ln w="76200">
            <a:solidFill>
              <a:srgbClr val="1E4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DFEEAB-DDF6-40E8-9190-8E3A4F0BD71E}"/>
              </a:ext>
            </a:extLst>
          </p:cNvPr>
          <p:cNvCxnSpPr>
            <a:cxnSpLocks/>
          </p:cNvCxnSpPr>
          <p:nvPr/>
        </p:nvCxnSpPr>
        <p:spPr>
          <a:xfrm flipH="1">
            <a:off x="3300365" y="6388456"/>
            <a:ext cx="9173182" cy="0"/>
          </a:xfrm>
          <a:prstGeom prst="line">
            <a:avLst/>
          </a:prstGeom>
          <a:ln w="76200">
            <a:solidFill>
              <a:srgbClr val="3154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1EB94D2-F285-4781-9B06-6AE99586C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912" y="5368348"/>
            <a:ext cx="2637674" cy="10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6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86F0-BF5A-4A44-93BE-46D5A57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84175"/>
            <a:ext cx="10515600" cy="1325563"/>
          </a:xfrm>
        </p:spPr>
        <p:txBody>
          <a:bodyPr/>
          <a:lstStyle>
            <a:lvl1pPr>
              <a:defRPr>
                <a:solidFill>
                  <a:srgbClr val="1E407C"/>
                </a:solidFill>
                <a:latin typeface="Franklin Gothic Medium" panose="020B06030201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6F49-1FA5-4E5B-882D-21FD14A87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84467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B0357-CB9D-4E34-A494-CBD2B94B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84467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65C356-5948-47FB-A36D-649E1689C1C7}"/>
              </a:ext>
            </a:extLst>
          </p:cNvPr>
          <p:cNvSpPr/>
          <p:nvPr/>
        </p:nvSpPr>
        <p:spPr>
          <a:xfrm>
            <a:off x="-97156" y="-321945"/>
            <a:ext cx="1059585" cy="7303769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7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9DD326-7014-4FCF-B13D-6206F9BDA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13" y="5773718"/>
            <a:ext cx="2637674" cy="10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83F6-2BBE-4376-9831-246CC8247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08FB2-A5CB-4E0C-B4D2-85785520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398F9-C87A-4C15-A10A-6EAED44E7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51EA99-9044-497D-B973-B15F5CFE6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3AECE-F2C4-42FD-8D56-4E9346946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00DD4-3AE2-4EA2-9AC7-ED8A12A5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F9013-6ECB-4DC6-A655-8596D0A6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4C8BE4-4A83-4DAF-8521-00F3D1DF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7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ECEC-9783-4F33-8DE2-18B10D0D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7D3F5-F3B8-45AC-8C7A-75149339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196C9-0539-4C7B-8970-A6C22F3B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B6F84-3042-4CEC-9AFF-1A913897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B0AC7-A365-4D3F-874C-3658E885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80CF8-EDB2-4C8C-8557-D7DAD235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44797-8325-4D95-8035-8864C018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9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6BA3-2FC3-427F-A664-834876AF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29F36-F7C3-490C-90EA-81A11E313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C374-3C05-440E-83F7-DE57A1F87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D487F-98C4-4F46-9326-4CB40817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03352-6855-410C-843A-74D34631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0D50D-2F96-417E-94D4-8DA38A1B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1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3955-768B-4226-B349-78F2912D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B793C-11A7-4EB3-81AF-54C790AE9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118DD-8A29-47E6-A49C-3726BD02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9DAAE-F7BE-4395-A239-508F32CD8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33B05-C830-4564-A1F3-1862DE9DA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DF39A-B25D-476E-A903-FAB4D4FB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6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26810-5ECF-4F07-91D8-2F518427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2644B-A5A2-48EB-8137-75851A447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412F9-3D08-4813-9065-1BC5234E9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0C96-C2BD-44BF-80C8-3D79F376A27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96D9F-344E-4BB5-8DA1-149EE1C29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3C5EE-ED0C-4BF6-850A-E90E61333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20D5-26C9-404C-8792-295D620F6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F25B-5488-491D-A8F7-6A25E7848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Staff Performance Reviews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C9839-6F50-4841-A1F5-62A55DCD9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Christy Helms</a:t>
            </a:r>
          </a:p>
          <a:p>
            <a:r>
              <a:rPr lang="en-US" dirty="0"/>
              <a:t>Sr. Director, HR 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79595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48A1-32DE-4C0A-B6C4-A2A36450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D4C62-1E41-4434-93DC-AA3C0DFAC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Prior Year Timeline (Original): April 1, 2019 – April 30, 2020</a:t>
            </a:r>
          </a:p>
          <a:p>
            <a:pPr lvl="1"/>
            <a:r>
              <a:rPr lang="en-US" dirty="0"/>
              <a:t>System remained open through July 31 (due to COVID)</a:t>
            </a:r>
          </a:p>
          <a:p>
            <a:pPr lvl="1"/>
            <a:r>
              <a:rPr lang="en-US" dirty="0"/>
              <a:t>Ratings were based on work through April 30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Current Year Timeline: October 1, 2020-June 30,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8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991D-602D-4662-B646-FCBE801B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FB7B-BAD9-43F4-8129-176886AF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 work continues – even considering the pandemic</a:t>
            </a:r>
          </a:p>
          <a:p>
            <a:r>
              <a:rPr lang="en-US" dirty="0"/>
              <a:t>Many employees have taken on new or stretch assignments to ensure </a:t>
            </a:r>
            <a:r>
              <a:rPr lang="en-US"/>
              <a:t>the University’s </a:t>
            </a:r>
            <a:r>
              <a:rPr lang="en-US" dirty="0"/>
              <a:t>success – acknowledging this work is important</a:t>
            </a:r>
          </a:p>
          <a:p>
            <a:pPr lvl="1"/>
            <a:r>
              <a:rPr lang="en-US" dirty="0"/>
              <a:t>Discuss assignments (set goals)</a:t>
            </a:r>
          </a:p>
          <a:p>
            <a:pPr lvl="1"/>
            <a:r>
              <a:rPr lang="en-US" dirty="0"/>
              <a:t>Review progress (provide ongoing feedback)</a:t>
            </a:r>
          </a:p>
          <a:p>
            <a:pPr lvl="1"/>
            <a:r>
              <a:rPr lang="en-US" dirty="0"/>
              <a:t>Acknowledge success (deliver end of year rating)</a:t>
            </a:r>
          </a:p>
          <a:p>
            <a:r>
              <a:rPr lang="en-US" dirty="0"/>
              <a:t>Documenting goals and objectives helps ensure we successfully achieve our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100245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0F0B-BAD3-4B0C-9048-2D243519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 to Support COVID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C2BA-2DC3-4E73-8506-BFFEAC7A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Abbreviated the Current Cycle – focus on the short term</a:t>
            </a:r>
          </a:p>
          <a:p>
            <a:r>
              <a:rPr lang="en-US" dirty="0">
                <a:latin typeface="Franklin Gothic Book"/>
              </a:rPr>
              <a:t>Removed the mid-year check in – simplified</a:t>
            </a:r>
            <a:r>
              <a:rPr lang="en-US" dirty="0">
                <a:solidFill>
                  <a:srgbClr val="FF0000"/>
                </a:solidFill>
                <a:latin typeface="Franklin Gothic Book"/>
              </a:rPr>
              <a:t> </a:t>
            </a:r>
            <a:r>
              <a:rPr lang="en-US" dirty="0">
                <a:latin typeface="Franklin Gothic Book"/>
              </a:rPr>
              <a:t>the process</a:t>
            </a:r>
          </a:p>
          <a:p>
            <a:r>
              <a:rPr lang="en-US" dirty="0"/>
              <a:t>Recommended “Accomplishments and Reflections” – acknowledge critical (COVID) work completed May – September; this work should be included in end of year rating</a:t>
            </a:r>
          </a:p>
          <a:p>
            <a:r>
              <a:rPr lang="en-US" dirty="0"/>
              <a:t>Stressed a focus on “short-term” goals – messages encouraged staff to think about near term, tangible goals</a:t>
            </a:r>
          </a:p>
          <a:p>
            <a:r>
              <a:rPr lang="en-US" dirty="0"/>
              <a:t>Emphasized ability to add/edit goals – there is flexibility, goals can be adjusted to reflect changes in work and priorities</a:t>
            </a:r>
          </a:p>
        </p:txBody>
      </p:sp>
    </p:spTree>
    <p:extLst>
      <p:ext uri="{BB962C8B-B14F-4D97-AF65-F5344CB8AC3E}">
        <p14:creationId xmlns:p14="http://schemas.microsoft.com/office/powerpoint/2010/main" val="40834160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PS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SU" id="{96728B89-50E6-4D80-B4ED-6583A05B3563}" vid="{CB01B141-362F-4DD3-873A-DFE8244FDD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655222FAC69478FDB4DB9A1082BF0" ma:contentTypeVersion="17" ma:contentTypeDescription="Create a new document." ma:contentTypeScope="" ma:versionID="99db1f442b43bc3adf59010e07bb8140">
  <xsd:schema xmlns:xsd="http://www.w3.org/2001/XMLSchema" xmlns:xs="http://www.w3.org/2001/XMLSchema" xmlns:p="http://schemas.microsoft.com/office/2006/metadata/properties" xmlns:ns2="5596cf31-caaa-46ba-a55f-3befb4344fdf" xmlns:ns3="dba65f00-9443-482a-bf30-bb5af139a501" targetNamespace="http://schemas.microsoft.com/office/2006/metadata/properties" ma:root="true" ma:fieldsID="a911e49cffe0f173fcf356a408ece3b3" ns2:_="" ns3:_="">
    <xsd:import namespace="5596cf31-caaa-46ba-a55f-3befb4344fdf"/>
    <xsd:import namespace="dba65f00-9443-482a-bf30-bb5af139a50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6cf31-caaa-46ba-a55f-3befb4344fd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65f00-9443-482a-bf30-bb5af139a50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596cf31-caaa-46ba-a55f-3befb4344fdf" xsi:nil="true"/>
    <MigrationWizIdPermissions xmlns="5596cf31-caaa-46ba-a55f-3befb4344fdf" xsi:nil="true"/>
    <MigrationWizIdPermissionLevels xmlns="5596cf31-caaa-46ba-a55f-3befb4344fdf" xsi:nil="true"/>
    <MigrationWizIdDocumentLibraryPermissions xmlns="5596cf31-caaa-46ba-a55f-3befb4344fdf" xsi:nil="true"/>
    <MigrationWizIdSecurityGroups xmlns="5596cf31-caaa-46ba-a55f-3befb4344fdf" xsi:nil="true"/>
  </documentManagement>
</p:properties>
</file>

<file path=customXml/itemProps1.xml><?xml version="1.0" encoding="utf-8"?>
<ds:datastoreItem xmlns:ds="http://schemas.openxmlformats.org/officeDocument/2006/customXml" ds:itemID="{E848DF39-BCD2-46EA-9DB0-55C2A0DE3C89}"/>
</file>

<file path=customXml/itemProps2.xml><?xml version="1.0" encoding="utf-8"?>
<ds:datastoreItem xmlns:ds="http://schemas.openxmlformats.org/officeDocument/2006/customXml" ds:itemID="{DC218923-C418-452E-88B5-55B239C84273}"/>
</file>

<file path=customXml/itemProps3.xml><?xml version="1.0" encoding="utf-8"?>
<ds:datastoreItem xmlns:ds="http://schemas.openxmlformats.org/officeDocument/2006/customXml" ds:itemID="{2BB8836F-FE29-4DA4-B3E7-DEFD16142519}"/>
</file>

<file path=docProps/app.xml><?xml version="1.0" encoding="utf-8"?>
<Properties xmlns="http://schemas.openxmlformats.org/officeDocument/2006/extended-properties" xmlns:vt="http://schemas.openxmlformats.org/officeDocument/2006/docPropsVTypes">
  <Template>Theme PSU</Template>
  <TotalTime>1196</TotalTime>
  <Words>221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Franklin Gothic Medium</vt:lpstr>
      <vt:lpstr>Theme PSU</vt:lpstr>
      <vt:lpstr>Staff Performance Reviews</vt:lpstr>
      <vt:lpstr>Process Timeline</vt:lpstr>
      <vt:lpstr>Why it Matters</vt:lpstr>
      <vt:lpstr>Key Messages to Support COVID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Performance Reviews</dc:title>
  <dc:creator>Helms, Christy</dc:creator>
  <cp:lastModifiedBy>Blumenthal, Wendy J</cp:lastModifiedBy>
  <cp:revision>6</cp:revision>
  <dcterms:created xsi:type="dcterms:W3CDTF">2021-02-03T18:43:27Z</dcterms:created>
  <dcterms:modified xsi:type="dcterms:W3CDTF">2021-02-04T22:27:22Z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0x0101001CD655222FAC69478FDB4DB9A1082BF0</vt:lpwstr>
  </property>
</Properties>
</file>