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7" r:id="rId4"/>
  </p:sldMasterIdLst>
  <p:sldIdLst>
    <p:sldId id="256" r:id="rId5"/>
    <p:sldId id="268" r:id="rId6"/>
    <p:sldId id="257" r:id="rId7"/>
    <p:sldId id="258" r:id="rId8"/>
    <p:sldId id="260" r:id="rId9"/>
    <p:sldId id="262" r:id="rId10"/>
    <p:sldId id="263" r:id="rId11"/>
    <p:sldId id="264" r:id="rId12"/>
    <p:sldId id="265" r:id="rId13"/>
    <p:sldId id="266"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8" autoAdjust="0"/>
    <p:restoredTop sz="94660"/>
  </p:normalViewPr>
  <p:slideViewPr>
    <p:cSldViewPr snapToGrid="0">
      <p:cViewPr varScale="1">
        <p:scale>
          <a:sx n="128" d="100"/>
          <a:sy n="128" d="100"/>
        </p:scale>
        <p:origin x="49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_rels/data1.xml.rels><?xml version="1.0" encoding="UTF-8" standalone="yes"?>
<Relationships xmlns="http://schemas.openxmlformats.org/package/2006/relationships"><Relationship Id="rId1" Type="http://schemas.openxmlformats.org/officeDocument/2006/relationships/hyperlink" Target="https://nam10.safelinks.protection.outlook.com/?url=https%3A%2F%2Fpsu.wd1.myworkdayjobs.com%2FPSU_Staff%2Fjob%2FUniversity-Park-Campus%2FAccountant---Part-Time_REQ_0000010903-2&amp;data=04%7C01%7Cjhh6%40psu.edu%7Ceaffb7568a9046d8113e08d8dab71e23%7C7cf48d453ddb4389a9c1c115526eb52e%7C0%7C0%7C637499827307997572%7CUnknown%7CTWFpbGZsb3d8eyJWIjoiMC4wLjAwMDAiLCJQIjoiV2luMzIiLCJBTiI6Ik1haWwiLCJXVCI6Mn0%3D%7C1000&amp;sdata=GurTzxE0nlWfJlUgHf5eP0CplgFZedd%2Bt2CPKCSENjU%3D&amp;reserved=0"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https://nam10.safelinks.protection.outlook.com/?url=https%3A%2F%2Fpsu.wd1.myworkdayjobs.com%2FPSU_Staff%2Fjob%2FUniversity-Park-Campus%2FAccountant---Part-Time_REQ_0000010903-2&amp;data=04%7C01%7Cjhh6%40psu.edu%7Ceaffb7568a9046d8113e08d8dab71e23%7C7cf48d453ddb4389a9c1c115526eb52e%7C0%7C0%7C637499827307997572%7CUnknown%7CTWFpbGZsb3d8eyJWIjoiMC4wLjAwMDAiLCJQIjoiV2luMzIiLCJBTiI6Ik1haWwiLCJXVCI6Mn0%3D%7C1000&amp;sdata=GurTzxE0nlWfJlUgHf5eP0CplgFZedd%2Bt2CPKCSENjU%3D&amp;reserved=0"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DBECA6-48FF-41B5-AB3C-84A62AF0D50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9BB48BBC-F794-4E17-B5E1-22B57D0C75F1}">
      <dgm:prSet custT="1"/>
      <dgm:spPr/>
      <dgm:t>
        <a:bodyPr/>
        <a:lstStyle/>
        <a:p>
          <a:r>
            <a:rPr lang="en-US" sz="2800" b="1" baseline="0" dirty="0">
              <a:latin typeface="Calibri" panose="020F0502020204030204" pitchFamily="34" charset="0"/>
              <a:cs typeface="Calibri" panose="020F0502020204030204" pitchFamily="34" charset="0"/>
            </a:rPr>
            <a:t>We are pursuing every possible option to provide additional resources to colleges that need additional help to get caught up:</a:t>
          </a:r>
          <a:endParaRPr lang="en-US" sz="2800" dirty="0">
            <a:latin typeface="Calibri" panose="020F0502020204030204" pitchFamily="34" charset="0"/>
            <a:cs typeface="Calibri" panose="020F0502020204030204" pitchFamily="34" charset="0"/>
          </a:endParaRPr>
        </a:p>
      </dgm:t>
    </dgm:pt>
    <dgm:pt modelId="{C1C9A85C-40B9-4DF6-85D0-DA89FC96BF31}" type="parTrans" cxnId="{D477BD63-EE08-4188-9DB9-03EB4EA7D114}">
      <dgm:prSet/>
      <dgm:spPr/>
      <dgm:t>
        <a:bodyPr/>
        <a:lstStyle/>
        <a:p>
          <a:endParaRPr lang="en-US"/>
        </a:p>
      </dgm:t>
    </dgm:pt>
    <dgm:pt modelId="{34D873F9-A684-4A59-907F-0B913FCE4DEA}" type="sibTrans" cxnId="{D477BD63-EE08-4188-9DB9-03EB4EA7D114}">
      <dgm:prSet/>
      <dgm:spPr/>
      <dgm:t>
        <a:bodyPr/>
        <a:lstStyle/>
        <a:p>
          <a:endParaRPr lang="en-US"/>
        </a:p>
      </dgm:t>
    </dgm:pt>
    <dgm:pt modelId="{30CAE869-FDF8-4409-A83E-B54ADC4388C0}">
      <dgm:prSet custT="1"/>
      <dgm:spPr/>
      <dgm:t>
        <a:bodyPr/>
        <a:lstStyle/>
        <a:p>
          <a:r>
            <a:rPr lang="en-US" sz="2400" b="1" baseline="0" dirty="0">
              <a:latin typeface="Calibri" panose="020F0502020204030204" pitchFamily="34" charset="0"/>
              <a:cs typeface="Calibri" panose="020F0502020204030204" pitchFamily="34" charset="0"/>
            </a:rPr>
            <a:t>We’ve posted an </a:t>
          </a:r>
          <a:r>
            <a:rPr lang="en-US" sz="2400" b="1" u="sng" baseline="0" dirty="0">
              <a:latin typeface="Calibri" panose="020F0502020204030204" pitchFamily="34" charset="0"/>
              <a:cs typeface="Calibri" panose="020F0502020204030204" pitchFamily="34" charset="0"/>
              <a:hlinkClick xmlns:r="http://schemas.openxmlformats.org/officeDocument/2006/relationships" r:id="rId1"/>
            </a:rPr>
            <a:t>advertisement for part-time accountants</a:t>
          </a:r>
          <a:r>
            <a:rPr lang="en-US" sz="2400" b="1" baseline="0" dirty="0">
              <a:latin typeface="Calibri" panose="020F0502020204030204" pitchFamily="34" charset="0"/>
              <a:cs typeface="Calibri" panose="020F0502020204030204" pitchFamily="34" charset="0"/>
            </a:rPr>
            <a:t>.</a:t>
          </a:r>
          <a:endParaRPr lang="en-US" sz="2400" dirty="0">
            <a:latin typeface="Calibri" panose="020F0502020204030204" pitchFamily="34" charset="0"/>
            <a:cs typeface="Calibri" panose="020F0502020204030204" pitchFamily="34" charset="0"/>
          </a:endParaRPr>
        </a:p>
      </dgm:t>
    </dgm:pt>
    <dgm:pt modelId="{FFC18185-5647-49DF-B452-0C8D7FEBDA36}" type="parTrans" cxnId="{8EBDB7FD-C797-4045-884D-1C1C177C0800}">
      <dgm:prSet/>
      <dgm:spPr/>
      <dgm:t>
        <a:bodyPr/>
        <a:lstStyle/>
        <a:p>
          <a:endParaRPr lang="en-US"/>
        </a:p>
      </dgm:t>
    </dgm:pt>
    <dgm:pt modelId="{08E01A65-F1F9-4BD7-B5EE-6969B1E7FFE2}" type="sibTrans" cxnId="{8EBDB7FD-C797-4045-884D-1C1C177C0800}">
      <dgm:prSet/>
      <dgm:spPr/>
      <dgm:t>
        <a:bodyPr/>
        <a:lstStyle/>
        <a:p>
          <a:endParaRPr lang="en-US"/>
        </a:p>
      </dgm:t>
    </dgm:pt>
    <dgm:pt modelId="{BDDBA932-D1C8-45AD-809A-86245890DA8B}">
      <dgm:prSet custT="1"/>
      <dgm:spPr/>
      <dgm:t>
        <a:bodyPr/>
        <a:lstStyle/>
        <a:p>
          <a:r>
            <a:rPr lang="en-US" sz="2400" b="1" baseline="0" dirty="0">
              <a:latin typeface="Calibri" panose="020F0502020204030204" pitchFamily="34" charset="0"/>
              <a:cs typeface="Calibri" panose="020F0502020204030204" pitchFamily="34" charset="0"/>
            </a:rPr>
            <a:t>We are asking certain individuals to work overtime.</a:t>
          </a:r>
          <a:endParaRPr lang="en-US" sz="2400" dirty="0">
            <a:latin typeface="Calibri" panose="020F0502020204030204" pitchFamily="34" charset="0"/>
            <a:cs typeface="Calibri" panose="020F0502020204030204" pitchFamily="34" charset="0"/>
          </a:endParaRPr>
        </a:p>
      </dgm:t>
    </dgm:pt>
    <dgm:pt modelId="{BB3A1257-D81A-47A2-9073-79AD6B9BFCE1}" type="parTrans" cxnId="{D69DA82D-E016-4996-A8F7-B7C69771FE3C}">
      <dgm:prSet/>
      <dgm:spPr/>
      <dgm:t>
        <a:bodyPr/>
        <a:lstStyle/>
        <a:p>
          <a:endParaRPr lang="en-US"/>
        </a:p>
      </dgm:t>
    </dgm:pt>
    <dgm:pt modelId="{E0988ADA-D618-4749-A750-2B453F05985F}" type="sibTrans" cxnId="{D69DA82D-E016-4996-A8F7-B7C69771FE3C}">
      <dgm:prSet/>
      <dgm:spPr/>
      <dgm:t>
        <a:bodyPr/>
        <a:lstStyle/>
        <a:p>
          <a:endParaRPr lang="en-US"/>
        </a:p>
      </dgm:t>
    </dgm:pt>
    <dgm:pt modelId="{C039D18F-80E3-4B9C-AA41-776C3E4B7786}">
      <dgm:prSet custT="1"/>
      <dgm:spPr/>
      <dgm:t>
        <a:bodyPr/>
        <a:lstStyle/>
        <a:p>
          <a:r>
            <a:rPr lang="en-US" sz="2400" b="1" baseline="0" dirty="0">
              <a:latin typeface="Calibri" panose="020F0502020204030204" pitchFamily="34" charset="0"/>
              <a:cs typeface="Calibri" panose="020F0502020204030204" pitchFamily="34" charset="0"/>
            </a:rPr>
            <a:t>We are keeping on some consultants from the SIMBA project to provide targeted assistance to the colleges that are in greatest need.</a:t>
          </a:r>
          <a:endParaRPr lang="en-US" sz="2400" dirty="0">
            <a:latin typeface="Calibri" panose="020F0502020204030204" pitchFamily="34" charset="0"/>
            <a:cs typeface="Calibri" panose="020F0502020204030204" pitchFamily="34" charset="0"/>
          </a:endParaRPr>
        </a:p>
      </dgm:t>
    </dgm:pt>
    <dgm:pt modelId="{396BA3F1-7AA3-43BA-9DF6-15C512DF2294}" type="parTrans" cxnId="{607F026F-B038-447C-ABE3-4025A9629001}">
      <dgm:prSet/>
      <dgm:spPr/>
      <dgm:t>
        <a:bodyPr/>
        <a:lstStyle/>
        <a:p>
          <a:endParaRPr lang="en-US"/>
        </a:p>
      </dgm:t>
    </dgm:pt>
    <dgm:pt modelId="{8DEA27FC-0FD4-4DB7-A719-55FDD74FEA24}" type="sibTrans" cxnId="{607F026F-B038-447C-ABE3-4025A9629001}">
      <dgm:prSet/>
      <dgm:spPr/>
      <dgm:t>
        <a:bodyPr/>
        <a:lstStyle/>
        <a:p>
          <a:endParaRPr lang="en-US"/>
        </a:p>
      </dgm:t>
    </dgm:pt>
    <dgm:pt modelId="{6FFC1474-28F2-425F-8D8B-A6F689F7D86E}">
      <dgm:prSet custT="1"/>
      <dgm:spPr/>
      <dgm:t>
        <a:bodyPr/>
        <a:lstStyle/>
        <a:p>
          <a:r>
            <a:rPr lang="en-US" sz="2400" b="1" baseline="0" dirty="0">
              <a:latin typeface="Calibri" panose="020F0502020204030204" pitchFamily="34" charset="0"/>
              <a:cs typeface="Calibri" panose="020F0502020204030204" pitchFamily="34" charset="0"/>
            </a:rPr>
            <a:t>We anticipate that additional position announcements will be forthcoming. </a:t>
          </a:r>
          <a:endParaRPr lang="en-US" sz="2400" dirty="0">
            <a:latin typeface="Calibri" panose="020F0502020204030204" pitchFamily="34" charset="0"/>
            <a:cs typeface="Calibri" panose="020F0502020204030204" pitchFamily="34" charset="0"/>
          </a:endParaRPr>
        </a:p>
      </dgm:t>
    </dgm:pt>
    <dgm:pt modelId="{489FAB15-408F-4692-85AF-38E26572E6AC}" type="parTrans" cxnId="{A53672EB-0B22-4E10-90B8-33795039FCBD}">
      <dgm:prSet/>
      <dgm:spPr/>
      <dgm:t>
        <a:bodyPr/>
        <a:lstStyle/>
        <a:p>
          <a:endParaRPr lang="en-US"/>
        </a:p>
      </dgm:t>
    </dgm:pt>
    <dgm:pt modelId="{01B95122-9B6C-425B-B542-C9E501C5C988}" type="sibTrans" cxnId="{A53672EB-0B22-4E10-90B8-33795039FCBD}">
      <dgm:prSet/>
      <dgm:spPr/>
      <dgm:t>
        <a:bodyPr/>
        <a:lstStyle/>
        <a:p>
          <a:endParaRPr lang="en-US"/>
        </a:p>
      </dgm:t>
    </dgm:pt>
    <dgm:pt modelId="{9B6ABEB3-36E1-464B-99BD-751E7D88FDE6}" type="pres">
      <dgm:prSet presAssocID="{DBDBECA6-48FF-41B5-AB3C-84A62AF0D50F}" presName="linear" presStyleCnt="0">
        <dgm:presLayoutVars>
          <dgm:animLvl val="lvl"/>
          <dgm:resizeHandles val="exact"/>
        </dgm:presLayoutVars>
      </dgm:prSet>
      <dgm:spPr/>
    </dgm:pt>
    <dgm:pt modelId="{6D265852-09A4-4A94-A452-38CDD14CCF17}" type="pres">
      <dgm:prSet presAssocID="{9BB48BBC-F794-4E17-B5E1-22B57D0C75F1}" presName="parentText" presStyleLbl="node1" presStyleIdx="0" presStyleCnt="1">
        <dgm:presLayoutVars>
          <dgm:chMax val="0"/>
          <dgm:bulletEnabled val="1"/>
        </dgm:presLayoutVars>
      </dgm:prSet>
      <dgm:spPr/>
    </dgm:pt>
    <dgm:pt modelId="{DAEB6D1A-833E-4234-ABC4-CDB9CBD44414}" type="pres">
      <dgm:prSet presAssocID="{9BB48BBC-F794-4E17-B5E1-22B57D0C75F1}" presName="childText" presStyleLbl="revTx" presStyleIdx="0" presStyleCnt="1">
        <dgm:presLayoutVars>
          <dgm:bulletEnabled val="1"/>
        </dgm:presLayoutVars>
      </dgm:prSet>
      <dgm:spPr/>
    </dgm:pt>
  </dgm:ptLst>
  <dgm:cxnLst>
    <dgm:cxn modelId="{CDE0D52B-AF81-4197-B6DE-FDC02A04E49A}" type="presOf" srcId="{C039D18F-80E3-4B9C-AA41-776C3E4B7786}" destId="{DAEB6D1A-833E-4234-ABC4-CDB9CBD44414}" srcOrd="0" destOrd="2" presId="urn:microsoft.com/office/officeart/2005/8/layout/vList2"/>
    <dgm:cxn modelId="{D69DA82D-E016-4996-A8F7-B7C69771FE3C}" srcId="{9BB48BBC-F794-4E17-B5E1-22B57D0C75F1}" destId="{BDDBA932-D1C8-45AD-809A-86245890DA8B}" srcOrd="1" destOrd="0" parTransId="{BB3A1257-D81A-47A2-9073-79AD6B9BFCE1}" sibTransId="{E0988ADA-D618-4749-A750-2B453F05985F}"/>
    <dgm:cxn modelId="{0BA3BB48-4169-4D8D-BFBA-41CBEC056B38}" type="presOf" srcId="{DBDBECA6-48FF-41B5-AB3C-84A62AF0D50F}" destId="{9B6ABEB3-36E1-464B-99BD-751E7D88FDE6}" srcOrd="0" destOrd="0" presId="urn:microsoft.com/office/officeart/2005/8/layout/vList2"/>
    <dgm:cxn modelId="{C1582C5D-64ED-4A6C-9C3B-4C15DB5485D9}" type="presOf" srcId="{BDDBA932-D1C8-45AD-809A-86245890DA8B}" destId="{DAEB6D1A-833E-4234-ABC4-CDB9CBD44414}" srcOrd="0" destOrd="1" presId="urn:microsoft.com/office/officeart/2005/8/layout/vList2"/>
    <dgm:cxn modelId="{D477BD63-EE08-4188-9DB9-03EB4EA7D114}" srcId="{DBDBECA6-48FF-41B5-AB3C-84A62AF0D50F}" destId="{9BB48BBC-F794-4E17-B5E1-22B57D0C75F1}" srcOrd="0" destOrd="0" parTransId="{C1C9A85C-40B9-4DF6-85D0-DA89FC96BF31}" sibTransId="{34D873F9-A684-4A59-907F-0B913FCE4DEA}"/>
    <dgm:cxn modelId="{9331CD67-8E38-44FF-9417-72B4D5B04613}" type="presOf" srcId="{30CAE869-FDF8-4409-A83E-B54ADC4388C0}" destId="{DAEB6D1A-833E-4234-ABC4-CDB9CBD44414}" srcOrd="0" destOrd="0" presId="urn:microsoft.com/office/officeart/2005/8/layout/vList2"/>
    <dgm:cxn modelId="{607F026F-B038-447C-ABE3-4025A9629001}" srcId="{9BB48BBC-F794-4E17-B5E1-22B57D0C75F1}" destId="{C039D18F-80E3-4B9C-AA41-776C3E4B7786}" srcOrd="2" destOrd="0" parTransId="{396BA3F1-7AA3-43BA-9DF6-15C512DF2294}" sibTransId="{8DEA27FC-0FD4-4DB7-A719-55FDD74FEA24}"/>
    <dgm:cxn modelId="{0766CE79-FB23-445C-90C3-55E3CEF82F06}" type="presOf" srcId="{9BB48BBC-F794-4E17-B5E1-22B57D0C75F1}" destId="{6D265852-09A4-4A94-A452-38CDD14CCF17}" srcOrd="0" destOrd="0" presId="urn:microsoft.com/office/officeart/2005/8/layout/vList2"/>
    <dgm:cxn modelId="{BE0B8BE5-86B9-4DAE-AEF2-62CB21336E35}" type="presOf" srcId="{6FFC1474-28F2-425F-8D8B-A6F689F7D86E}" destId="{DAEB6D1A-833E-4234-ABC4-CDB9CBD44414}" srcOrd="0" destOrd="3" presId="urn:microsoft.com/office/officeart/2005/8/layout/vList2"/>
    <dgm:cxn modelId="{A53672EB-0B22-4E10-90B8-33795039FCBD}" srcId="{9BB48BBC-F794-4E17-B5E1-22B57D0C75F1}" destId="{6FFC1474-28F2-425F-8D8B-A6F689F7D86E}" srcOrd="3" destOrd="0" parTransId="{489FAB15-408F-4692-85AF-38E26572E6AC}" sibTransId="{01B95122-9B6C-425B-B542-C9E501C5C988}"/>
    <dgm:cxn modelId="{8EBDB7FD-C797-4045-884D-1C1C177C0800}" srcId="{9BB48BBC-F794-4E17-B5E1-22B57D0C75F1}" destId="{30CAE869-FDF8-4409-A83E-B54ADC4388C0}" srcOrd="0" destOrd="0" parTransId="{FFC18185-5647-49DF-B452-0C8D7FEBDA36}" sibTransId="{08E01A65-F1F9-4BD7-B5EE-6969B1E7FFE2}"/>
    <dgm:cxn modelId="{923051C8-A1D9-4108-9C66-AEDDAB15E88F}" type="presParOf" srcId="{9B6ABEB3-36E1-464B-99BD-751E7D88FDE6}" destId="{6D265852-09A4-4A94-A452-38CDD14CCF17}" srcOrd="0" destOrd="0" presId="urn:microsoft.com/office/officeart/2005/8/layout/vList2"/>
    <dgm:cxn modelId="{412D8978-7B45-41D0-9471-C450D194E264}" type="presParOf" srcId="{9B6ABEB3-36E1-464B-99BD-751E7D88FDE6}" destId="{DAEB6D1A-833E-4234-ABC4-CDB9CBD4441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1FE802C-4307-4E99-8B59-E758621529C5}" type="doc">
      <dgm:prSet loTypeId="urn:diagrams.loki3.com/BracketList" loCatId="list" qsTypeId="urn:microsoft.com/office/officeart/2005/8/quickstyle/simple1" qsCatId="simple" csTypeId="urn:microsoft.com/office/officeart/2005/8/colors/accent1_2" csCatId="accent1" phldr="1"/>
      <dgm:spPr/>
      <dgm:t>
        <a:bodyPr/>
        <a:lstStyle/>
        <a:p>
          <a:endParaRPr lang="en-US"/>
        </a:p>
      </dgm:t>
    </dgm:pt>
    <dgm:pt modelId="{CCF3665C-3D6D-4D0F-89D7-D346EA350252}">
      <dgm:prSet phldrT="[Text]"/>
      <dgm:spPr/>
      <dgm:t>
        <a:bodyPr/>
        <a:lstStyle/>
        <a:p>
          <a:r>
            <a:rPr lang="en-US" dirty="0">
              <a:effectLst/>
              <a:latin typeface="Calibri" panose="020F0502020204030204" pitchFamily="34" charset="0"/>
              <a:ea typeface="Times New Roman" panose="02020603050405020304" pitchFamily="18" charset="0"/>
            </a:rPr>
            <a:t>March 2021 </a:t>
          </a:r>
          <a:endParaRPr lang="en-US" dirty="0"/>
        </a:p>
      </dgm:t>
    </dgm:pt>
    <dgm:pt modelId="{F0473733-97FB-42FC-9A87-D25F155CA59B}" type="parTrans" cxnId="{A92F075E-DC82-4BB2-8E05-B94C0036B131}">
      <dgm:prSet/>
      <dgm:spPr/>
      <dgm:t>
        <a:bodyPr/>
        <a:lstStyle/>
        <a:p>
          <a:endParaRPr lang="en-US"/>
        </a:p>
      </dgm:t>
    </dgm:pt>
    <dgm:pt modelId="{738096E3-1E75-47C5-B5A2-871E194F93CB}" type="sibTrans" cxnId="{A92F075E-DC82-4BB2-8E05-B94C0036B131}">
      <dgm:prSet/>
      <dgm:spPr/>
      <dgm:t>
        <a:bodyPr/>
        <a:lstStyle/>
        <a:p>
          <a:endParaRPr lang="en-US"/>
        </a:p>
      </dgm:t>
    </dgm:pt>
    <dgm:pt modelId="{DD4ED27D-B3B8-44E4-A2F0-5DF9BE908E08}">
      <dgm:prSet phldrT="[Text]"/>
      <dgm:spPr/>
      <dgm:t>
        <a:bodyPr/>
        <a:lstStyle/>
        <a:p>
          <a:r>
            <a:rPr lang="en-US" dirty="0">
              <a:effectLst/>
              <a:latin typeface="Calibri" panose="020F0502020204030204" pitchFamily="34" charset="0"/>
              <a:ea typeface="Times New Roman" panose="02020603050405020304" pitchFamily="18" charset="0"/>
            </a:rPr>
            <a:t>The SIMBA team has committed to completing a new “burst report” by no later than mid-March. This report will be a PDF to be delivered via E-mail to each faculty member on a weekly basis. It obviously will not be an interactive report, and it won’t meet everyone’s needs, but it should serve as a makeshift tool to deliver account balances to each PI’s inbox.</a:t>
          </a:r>
          <a:endParaRPr lang="en-US" dirty="0"/>
        </a:p>
      </dgm:t>
    </dgm:pt>
    <dgm:pt modelId="{BBF214FC-3C43-4023-9791-43A90742686A}" type="parTrans" cxnId="{45B07146-6F28-41D2-B500-A8D86015B195}">
      <dgm:prSet/>
      <dgm:spPr/>
      <dgm:t>
        <a:bodyPr/>
        <a:lstStyle/>
        <a:p>
          <a:endParaRPr lang="en-US"/>
        </a:p>
      </dgm:t>
    </dgm:pt>
    <dgm:pt modelId="{08798F74-2CEB-4592-9F0B-D2C4FF678909}" type="sibTrans" cxnId="{45B07146-6F28-41D2-B500-A8D86015B195}">
      <dgm:prSet/>
      <dgm:spPr/>
      <dgm:t>
        <a:bodyPr/>
        <a:lstStyle/>
        <a:p>
          <a:endParaRPr lang="en-US"/>
        </a:p>
      </dgm:t>
    </dgm:pt>
    <dgm:pt modelId="{0565C08E-13C4-4317-855C-3F944A09D569}">
      <dgm:prSet phldrT="[Text]"/>
      <dgm:spPr/>
      <dgm:t>
        <a:bodyPr/>
        <a:lstStyle/>
        <a:p>
          <a:r>
            <a:rPr lang="en-US" dirty="0">
              <a:latin typeface="Calibri" panose="020F0502020204030204" pitchFamily="34" charset="0"/>
              <a:cs typeface="Calibri" panose="020F0502020204030204" pitchFamily="34" charset="0"/>
            </a:rPr>
            <a:t>April 2021</a:t>
          </a:r>
        </a:p>
      </dgm:t>
    </dgm:pt>
    <dgm:pt modelId="{18E81E1A-C277-4C9F-8EDF-930EE83A49C9}" type="parTrans" cxnId="{259F6352-6136-4EB9-87C2-361A00B8CBB6}">
      <dgm:prSet/>
      <dgm:spPr/>
      <dgm:t>
        <a:bodyPr/>
        <a:lstStyle/>
        <a:p>
          <a:endParaRPr lang="en-US"/>
        </a:p>
      </dgm:t>
    </dgm:pt>
    <dgm:pt modelId="{D18F0002-F04C-4B94-BB8B-0EBB96417CCB}" type="sibTrans" cxnId="{259F6352-6136-4EB9-87C2-361A00B8CBB6}">
      <dgm:prSet/>
      <dgm:spPr/>
      <dgm:t>
        <a:bodyPr/>
        <a:lstStyle/>
        <a:p>
          <a:endParaRPr lang="en-US"/>
        </a:p>
      </dgm:t>
    </dgm:pt>
    <dgm:pt modelId="{EF8A508E-69C2-46BF-939B-3FA437C61F14}">
      <dgm:prSet phldrT="[Text]"/>
      <dgm:spPr/>
      <dgm:t>
        <a:bodyPr/>
        <a:lstStyle/>
        <a:p>
          <a:r>
            <a:rPr lang="en-US" dirty="0">
              <a:effectLst/>
              <a:latin typeface="Calibri" panose="020F0502020204030204" pitchFamily="34" charset="0"/>
              <a:ea typeface="Times New Roman" panose="02020603050405020304" pitchFamily="18" charset="0"/>
            </a:rPr>
            <a:t>The SIMBA team has also committed to issuing a new and improved </a:t>
          </a:r>
          <a:r>
            <a:rPr lang="en-US" dirty="0" err="1">
              <a:effectLst/>
              <a:latin typeface="Calibri" panose="020F0502020204030204" pitchFamily="34" charset="0"/>
              <a:ea typeface="Times New Roman" panose="02020603050405020304" pitchFamily="18" charset="0"/>
            </a:rPr>
            <a:t>myFunds</a:t>
          </a:r>
          <a:r>
            <a:rPr lang="en-US" dirty="0">
              <a:effectLst/>
              <a:latin typeface="Calibri" panose="020F0502020204030204" pitchFamily="34" charset="0"/>
              <a:ea typeface="Times New Roman" panose="02020603050405020304" pitchFamily="18" charset="0"/>
            </a:rPr>
            <a:t> portal by no later than late April. This will provide PIs the ability to drill into their expenditures and see more detail. </a:t>
          </a:r>
          <a:endParaRPr lang="en-US" dirty="0"/>
        </a:p>
      </dgm:t>
    </dgm:pt>
    <dgm:pt modelId="{068AF0F3-7912-4FE5-A84E-3030B0B08BD3}" type="parTrans" cxnId="{C928492E-66DB-43E8-BEA8-F3F5BA00D729}">
      <dgm:prSet/>
      <dgm:spPr/>
      <dgm:t>
        <a:bodyPr/>
        <a:lstStyle/>
        <a:p>
          <a:endParaRPr lang="en-US"/>
        </a:p>
      </dgm:t>
    </dgm:pt>
    <dgm:pt modelId="{BE4239C7-2364-485C-8A1D-F0C82F1B3117}" type="sibTrans" cxnId="{C928492E-66DB-43E8-BEA8-F3F5BA00D729}">
      <dgm:prSet/>
      <dgm:spPr/>
      <dgm:t>
        <a:bodyPr/>
        <a:lstStyle/>
        <a:p>
          <a:endParaRPr lang="en-US"/>
        </a:p>
      </dgm:t>
    </dgm:pt>
    <dgm:pt modelId="{48A50894-B9DF-4FEC-99D6-43482782C4A1}" type="pres">
      <dgm:prSet presAssocID="{11FE802C-4307-4E99-8B59-E758621529C5}" presName="Name0" presStyleCnt="0">
        <dgm:presLayoutVars>
          <dgm:dir/>
          <dgm:animLvl val="lvl"/>
          <dgm:resizeHandles val="exact"/>
        </dgm:presLayoutVars>
      </dgm:prSet>
      <dgm:spPr/>
    </dgm:pt>
    <dgm:pt modelId="{9111A47A-736F-4135-B7C1-00A49FCB4F40}" type="pres">
      <dgm:prSet presAssocID="{CCF3665C-3D6D-4D0F-89D7-D346EA350252}" presName="linNode" presStyleCnt="0"/>
      <dgm:spPr/>
    </dgm:pt>
    <dgm:pt modelId="{79822BF3-C49C-442C-9B58-D1AEF6C0C4B5}" type="pres">
      <dgm:prSet presAssocID="{CCF3665C-3D6D-4D0F-89D7-D346EA350252}" presName="parTx" presStyleLbl="revTx" presStyleIdx="0" presStyleCnt="2">
        <dgm:presLayoutVars>
          <dgm:chMax val="1"/>
          <dgm:bulletEnabled val="1"/>
        </dgm:presLayoutVars>
      </dgm:prSet>
      <dgm:spPr/>
    </dgm:pt>
    <dgm:pt modelId="{F48EE581-086D-4B3C-83B3-45F8435C48A5}" type="pres">
      <dgm:prSet presAssocID="{CCF3665C-3D6D-4D0F-89D7-D346EA350252}" presName="bracket" presStyleLbl="parChTrans1D1" presStyleIdx="0" presStyleCnt="2"/>
      <dgm:spPr/>
    </dgm:pt>
    <dgm:pt modelId="{83DD4412-1070-44F1-916B-C11D8178AB46}" type="pres">
      <dgm:prSet presAssocID="{CCF3665C-3D6D-4D0F-89D7-D346EA350252}" presName="spH" presStyleCnt="0"/>
      <dgm:spPr/>
    </dgm:pt>
    <dgm:pt modelId="{F6AE1C20-E906-442B-89A8-D35968594B37}" type="pres">
      <dgm:prSet presAssocID="{CCF3665C-3D6D-4D0F-89D7-D346EA350252}" presName="desTx" presStyleLbl="node1" presStyleIdx="0" presStyleCnt="2">
        <dgm:presLayoutVars>
          <dgm:bulletEnabled val="1"/>
        </dgm:presLayoutVars>
      </dgm:prSet>
      <dgm:spPr/>
    </dgm:pt>
    <dgm:pt modelId="{911468DD-6EE0-474D-B109-DA6D090CD8C9}" type="pres">
      <dgm:prSet presAssocID="{738096E3-1E75-47C5-B5A2-871E194F93CB}" presName="spV" presStyleCnt="0"/>
      <dgm:spPr/>
    </dgm:pt>
    <dgm:pt modelId="{B29BEAE1-442C-48D8-87C9-DE41099C08E9}" type="pres">
      <dgm:prSet presAssocID="{0565C08E-13C4-4317-855C-3F944A09D569}" presName="linNode" presStyleCnt="0"/>
      <dgm:spPr/>
    </dgm:pt>
    <dgm:pt modelId="{9ED27A1C-6BF4-42DE-B261-C8EE547FA137}" type="pres">
      <dgm:prSet presAssocID="{0565C08E-13C4-4317-855C-3F944A09D569}" presName="parTx" presStyleLbl="revTx" presStyleIdx="1" presStyleCnt="2">
        <dgm:presLayoutVars>
          <dgm:chMax val="1"/>
          <dgm:bulletEnabled val="1"/>
        </dgm:presLayoutVars>
      </dgm:prSet>
      <dgm:spPr/>
    </dgm:pt>
    <dgm:pt modelId="{A643DC78-E563-4708-8992-7431DA27C2A2}" type="pres">
      <dgm:prSet presAssocID="{0565C08E-13C4-4317-855C-3F944A09D569}" presName="bracket" presStyleLbl="parChTrans1D1" presStyleIdx="1" presStyleCnt="2"/>
      <dgm:spPr/>
    </dgm:pt>
    <dgm:pt modelId="{73A74777-1602-4F2E-A977-55CF9ECBAD0C}" type="pres">
      <dgm:prSet presAssocID="{0565C08E-13C4-4317-855C-3F944A09D569}" presName="spH" presStyleCnt="0"/>
      <dgm:spPr/>
    </dgm:pt>
    <dgm:pt modelId="{7265C4A8-941D-40A0-AFDF-1575965676F8}" type="pres">
      <dgm:prSet presAssocID="{0565C08E-13C4-4317-855C-3F944A09D569}" presName="desTx" presStyleLbl="node1" presStyleIdx="1" presStyleCnt="2">
        <dgm:presLayoutVars>
          <dgm:bulletEnabled val="1"/>
        </dgm:presLayoutVars>
      </dgm:prSet>
      <dgm:spPr/>
    </dgm:pt>
  </dgm:ptLst>
  <dgm:cxnLst>
    <dgm:cxn modelId="{ACDAA20D-01B2-4768-9D51-191B4663F30D}" type="presOf" srcId="{0565C08E-13C4-4317-855C-3F944A09D569}" destId="{9ED27A1C-6BF4-42DE-B261-C8EE547FA137}" srcOrd="0" destOrd="0" presId="urn:diagrams.loki3.com/BracketList"/>
    <dgm:cxn modelId="{C928492E-66DB-43E8-BEA8-F3F5BA00D729}" srcId="{0565C08E-13C4-4317-855C-3F944A09D569}" destId="{EF8A508E-69C2-46BF-939B-3FA437C61F14}" srcOrd="0" destOrd="0" parTransId="{068AF0F3-7912-4FE5-A84E-3030B0B08BD3}" sibTransId="{BE4239C7-2364-485C-8A1D-F0C82F1B3117}"/>
    <dgm:cxn modelId="{19FB3A34-B719-43E9-ABFC-C6E325A6E3E8}" type="presOf" srcId="{DD4ED27D-B3B8-44E4-A2F0-5DF9BE908E08}" destId="{F6AE1C20-E906-442B-89A8-D35968594B37}" srcOrd="0" destOrd="0" presId="urn:diagrams.loki3.com/BracketList"/>
    <dgm:cxn modelId="{CB32E541-54A6-4EF3-BA38-5C33244BD47A}" type="presOf" srcId="{EF8A508E-69C2-46BF-939B-3FA437C61F14}" destId="{7265C4A8-941D-40A0-AFDF-1575965676F8}" srcOrd="0" destOrd="0" presId="urn:diagrams.loki3.com/BracketList"/>
    <dgm:cxn modelId="{45B07146-6F28-41D2-B500-A8D86015B195}" srcId="{CCF3665C-3D6D-4D0F-89D7-D346EA350252}" destId="{DD4ED27D-B3B8-44E4-A2F0-5DF9BE908E08}" srcOrd="0" destOrd="0" parTransId="{BBF214FC-3C43-4023-9791-43A90742686A}" sibTransId="{08798F74-2CEB-4592-9F0B-D2C4FF678909}"/>
    <dgm:cxn modelId="{259F6352-6136-4EB9-87C2-361A00B8CBB6}" srcId="{11FE802C-4307-4E99-8B59-E758621529C5}" destId="{0565C08E-13C4-4317-855C-3F944A09D569}" srcOrd="1" destOrd="0" parTransId="{18E81E1A-C277-4C9F-8EDF-930EE83A49C9}" sibTransId="{D18F0002-F04C-4B94-BB8B-0EBB96417CCB}"/>
    <dgm:cxn modelId="{A92F075E-DC82-4BB2-8E05-B94C0036B131}" srcId="{11FE802C-4307-4E99-8B59-E758621529C5}" destId="{CCF3665C-3D6D-4D0F-89D7-D346EA350252}" srcOrd="0" destOrd="0" parTransId="{F0473733-97FB-42FC-9A87-D25F155CA59B}" sibTransId="{738096E3-1E75-47C5-B5A2-871E194F93CB}"/>
    <dgm:cxn modelId="{1812C785-A557-4525-89C6-83FCEDC70DC1}" type="presOf" srcId="{11FE802C-4307-4E99-8B59-E758621529C5}" destId="{48A50894-B9DF-4FEC-99D6-43482782C4A1}" srcOrd="0" destOrd="0" presId="urn:diagrams.loki3.com/BracketList"/>
    <dgm:cxn modelId="{716622A8-7D85-4575-9672-F750F49F33A2}" type="presOf" srcId="{CCF3665C-3D6D-4D0F-89D7-D346EA350252}" destId="{79822BF3-C49C-442C-9B58-D1AEF6C0C4B5}" srcOrd="0" destOrd="0" presId="urn:diagrams.loki3.com/BracketList"/>
    <dgm:cxn modelId="{CEA7D0E8-A801-44E3-AD59-1C69C28E12CA}" type="presParOf" srcId="{48A50894-B9DF-4FEC-99D6-43482782C4A1}" destId="{9111A47A-736F-4135-B7C1-00A49FCB4F40}" srcOrd="0" destOrd="0" presId="urn:diagrams.loki3.com/BracketList"/>
    <dgm:cxn modelId="{F16D0F66-DF7B-4660-8079-6BD2242D9497}" type="presParOf" srcId="{9111A47A-736F-4135-B7C1-00A49FCB4F40}" destId="{79822BF3-C49C-442C-9B58-D1AEF6C0C4B5}" srcOrd="0" destOrd="0" presId="urn:diagrams.loki3.com/BracketList"/>
    <dgm:cxn modelId="{106D6E5A-15B9-496B-A34C-739059852EA8}" type="presParOf" srcId="{9111A47A-736F-4135-B7C1-00A49FCB4F40}" destId="{F48EE581-086D-4B3C-83B3-45F8435C48A5}" srcOrd="1" destOrd="0" presId="urn:diagrams.loki3.com/BracketList"/>
    <dgm:cxn modelId="{8D401C3A-89A4-4EDC-B246-3957AADBB250}" type="presParOf" srcId="{9111A47A-736F-4135-B7C1-00A49FCB4F40}" destId="{83DD4412-1070-44F1-916B-C11D8178AB46}" srcOrd="2" destOrd="0" presId="urn:diagrams.loki3.com/BracketList"/>
    <dgm:cxn modelId="{0C1405D4-EAC8-4223-BAE8-C423D1A58D76}" type="presParOf" srcId="{9111A47A-736F-4135-B7C1-00A49FCB4F40}" destId="{F6AE1C20-E906-442B-89A8-D35968594B37}" srcOrd="3" destOrd="0" presId="urn:diagrams.loki3.com/BracketList"/>
    <dgm:cxn modelId="{87538590-5F95-4BCB-8E25-9D4CB725B053}" type="presParOf" srcId="{48A50894-B9DF-4FEC-99D6-43482782C4A1}" destId="{911468DD-6EE0-474D-B109-DA6D090CD8C9}" srcOrd="1" destOrd="0" presId="urn:diagrams.loki3.com/BracketList"/>
    <dgm:cxn modelId="{3BFFAF6C-47CD-4A90-93DE-2FA87E0FF9FC}" type="presParOf" srcId="{48A50894-B9DF-4FEC-99D6-43482782C4A1}" destId="{B29BEAE1-442C-48D8-87C9-DE41099C08E9}" srcOrd="2" destOrd="0" presId="urn:diagrams.loki3.com/BracketList"/>
    <dgm:cxn modelId="{C170E82B-A91F-42C4-9DD3-82ABA691FF2A}" type="presParOf" srcId="{B29BEAE1-442C-48D8-87C9-DE41099C08E9}" destId="{9ED27A1C-6BF4-42DE-B261-C8EE547FA137}" srcOrd="0" destOrd="0" presId="urn:diagrams.loki3.com/BracketList"/>
    <dgm:cxn modelId="{B52D8EB4-7860-4820-AA8E-A389492DE302}" type="presParOf" srcId="{B29BEAE1-442C-48D8-87C9-DE41099C08E9}" destId="{A643DC78-E563-4708-8992-7431DA27C2A2}" srcOrd="1" destOrd="0" presId="urn:diagrams.loki3.com/BracketList"/>
    <dgm:cxn modelId="{353F8B65-76D4-4A19-955F-16D3C26BB53B}" type="presParOf" srcId="{B29BEAE1-442C-48D8-87C9-DE41099C08E9}" destId="{73A74777-1602-4F2E-A977-55CF9ECBAD0C}" srcOrd="2" destOrd="0" presId="urn:diagrams.loki3.com/BracketList"/>
    <dgm:cxn modelId="{FD30FE2D-EBD8-43BB-9C05-A3064540D92D}" type="presParOf" srcId="{B29BEAE1-442C-48D8-87C9-DE41099C08E9}" destId="{7265C4A8-941D-40A0-AFDF-1575965676F8}" srcOrd="3" destOrd="0" presId="urn:diagrams.loki3.com/Bracke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265852-09A4-4A94-A452-38CDD14CCF17}">
      <dsp:nvSpPr>
        <dsp:cNvPr id="0" name=""/>
        <dsp:cNvSpPr/>
      </dsp:nvSpPr>
      <dsp:spPr>
        <a:xfrm>
          <a:off x="0" y="349391"/>
          <a:ext cx="10613086" cy="1216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b="1" kern="1200" baseline="0" dirty="0">
              <a:latin typeface="Calibri" panose="020F0502020204030204" pitchFamily="34" charset="0"/>
              <a:cs typeface="Calibri" panose="020F0502020204030204" pitchFamily="34" charset="0"/>
            </a:rPr>
            <a:t>We are pursuing every possible option to provide additional resources to colleges that need additional help to get caught up:</a:t>
          </a:r>
          <a:endParaRPr lang="en-US" sz="2800" kern="1200" dirty="0">
            <a:latin typeface="Calibri" panose="020F0502020204030204" pitchFamily="34" charset="0"/>
            <a:cs typeface="Calibri" panose="020F0502020204030204" pitchFamily="34" charset="0"/>
          </a:endParaRPr>
        </a:p>
      </dsp:txBody>
      <dsp:txXfrm>
        <a:off x="59399" y="408790"/>
        <a:ext cx="10494288" cy="1098002"/>
      </dsp:txXfrm>
    </dsp:sp>
    <dsp:sp modelId="{DAEB6D1A-833E-4234-ABC4-CDB9CBD44414}">
      <dsp:nvSpPr>
        <dsp:cNvPr id="0" name=""/>
        <dsp:cNvSpPr/>
      </dsp:nvSpPr>
      <dsp:spPr>
        <a:xfrm>
          <a:off x="0" y="1566191"/>
          <a:ext cx="10613086" cy="19846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6965"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en-US" sz="2400" b="1" kern="1200" baseline="0" dirty="0">
              <a:latin typeface="Calibri" panose="020F0502020204030204" pitchFamily="34" charset="0"/>
              <a:cs typeface="Calibri" panose="020F0502020204030204" pitchFamily="34" charset="0"/>
            </a:rPr>
            <a:t>We’ve posted an </a:t>
          </a:r>
          <a:r>
            <a:rPr lang="en-US" sz="2400" b="1" u="sng" kern="1200" baseline="0" dirty="0">
              <a:latin typeface="Calibri" panose="020F0502020204030204" pitchFamily="34" charset="0"/>
              <a:cs typeface="Calibri" panose="020F0502020204030204" pitchFamily="34" charset="0"/>
              <a:hlinkClick xmlns:r="http://schemas.openxmlformats.org/officeDocument/2006/relationships" r:id="rId1"/>
            </a:rPr>
            <a:t>advertisement for part-time accountants</a:t>
          </a:r>
          <a:r>
            <a:rPr lang="en-US" sz="2400" b="1" kern="1200" baseline="0" dirty="0">
              <a:latin typeface="Calibri" panose="020F0502020204030204" pitchFamily="34" charset="0"/>
              <a:cs typeface="Calibri" panose="020F0502020204030204" pitchFamily="34" charset="0"/>
            </a:rPr>
            <a:t>.</a:t>
          </a:r>
          <a:endParaRPr lang="en-US" sz="2400" kern="1200" dirty="0">
            <a:latin typeface="Calibri" panose="020F0502020204030204" pitchFamily="34" charset="0"/>
            <a:cs typeface="Calibri" panose="020F0502020204030204" pitchFamily="34" charset="0"/>
          </a:endParaRPr>
        </a:p>
        <a:p>
          <a:pPr marL="228600" lvl="1" indent="-228600" algn="l" defTabSz="1066800">
            <a:lnSpc>
              <a:spcPct val="90000"/>
            </a:lnSpc>
            <a:spcBef>
              <a:spcPct val="0"/>
            </a:spcBef>
            <a:spcAft>
              <a:spcPct val="20000"/>
            </a:spcAft>
            <a:buChar char="•"/>
          </a:pPr>
          <a:r>
            <a:rPr lang="en-US" sz="2400" b="1" kern="1200" baseline="0" dirty="0">
              <a:latin typeface="Calibri" panose="020F0502020204030204" pitchFamily="34" charset="0"/>
              <a:cs typeface="Calibri" panose="020F0502020204030204" pitchFamily="34" charset="0"/>
            </a:rPr>
            <a:t>We are asking certain individuals to work overtime.</a:t>
          </a:r>
          <a:endParaRPr lang="en-US" sz="2400" kern="1200" dirty="0">
            <a:latin typeface="Calibri" panose="020F0502020204030204" pitchFamily="34" charset="0"/>
            <a:cs typeface="Calibri" panose="020F0502020204030204" pitchFamily="34" charset="0"/>
          </a:endParaRPr>
        </a:p>
        <a:p>
          <a:pPr marL="228600" lvl="1" indent="-228600" algn="l" defTabSz="1066800">
            <a:lnSpc>
              <a:spcPct val="90000"/>
            </a:lnSpc>
            <a:spcBef>
              <a:spcPct val="0"/>
            </a:spcBef>
            <a:spcAft>
              <a:spcPct val="20000"/>
            </a:spcAft>
            <a:buChar char="•"/>
          </a:pPr>
          <a:r>
            <a:rPr lang="en-US" sz="2400" b="1" kern="1200" baseline="0" dirty="0">
              <a:latin typeface="Calibri" panose="020F0502020204030204" pitchFamily="34" charset="0"/>
              <a:cs typeface="Calibri" panose="020F0502020204030204" pitchFamily="34" charset="0"/>
            </a:rPr>
            <a:t>We are keeping on some consultants from the SIMBA project to provide targeted assistance to the colleges that are in greatest need.</a:t>
          </a:r>
          <a:endParaRPr lang="en-US" sz="2400" kern="1200" dirty="0">
            <a:latin typeface="Calibri" panose="020F0502020204030204" pitchFamily="34" charset="0"/>
            <a:cs typeface="Calibri" panose="020F0502020204030204" pitchFamily="34" charset="0"/>
          </a:endParaRPr>
        </a:p>
        <a:p>
          <a:pPr marL="228600" lvl="1" indent="-228600" algn="l" defTabSz="1066800">
            <a:lnSpc>
              <a:spcPct val="90000"/>
            </a:lnSpc>
            <a:spcBef>
              <a:spcPct val="0"/>
            </a:spcBef>
            <a:spcAft>
              <a:spcPct val="20000"/>
            </a:spcAft>
            <a:buChar char="•"/>
          </a:pPr>
          <a:r>
            <a:rPr lang="en-US" sz="2400" b="1" kern="1200" baseline="0" dirty="0">
              <a:latin typeface="Calibri" panose="020F0502020204030204" pitchFamily="34" charset="0"/>
              <a:cs typeface="Calibri" panose="020F0502020204030204" pitchFamily="34" charset="0"/>
            </a:rPr>
            <a:t>We anticipate that additional position announcements will be forthcoming. </a:t>
          </a:r>
          <a:endParaRPr lang="en-US" sz="2400" kern="1200" dirty="0">
            <a:latin typeface="Calibri" panose="020F0502020204030204" pitchFamily="34" charset="0"/>
            <a:cs typeface="Calibri" panose="020F0502020204030204" pitchFamily="34" charset="0"/>
          </a:endParaRPr>
        </a:p>
      </dsp:txBody>
      <dsp:txXfrm>
        <a:off x="0" y="1566191"/>
        <a:ext cx="10613086" cy="19846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822BF3-C49C-442C-9B58-D1AEF6C0C4B5}">
      <dsp:nvSpPr>
        <dsp:cNvPr id="0" name=""/>
        <dsp:cNvSpPr/>
      </dsp:nvSpPr>
      <dsp:spPr>
        <a:xfrm>
          <a:off x="3827" y="1100941"/>
          <a:ext cx="1957883" cy="569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marL="0" lvl="0" indent="0" algn="r" defTabSz="889000">
            <a:lnSpc>
              <a:spcPct val="90000"/>
            </a:lnSpc>
            <a:spcBef>
              <a:spcPct val="0"/>
            </a:spcBef>
            <a:spcAft>
              <a:spcPct val="35000"/>
            </a:spcAft>
            <a:buNone/>
          </a:pPr>
          <a:r>
            <a:rPr lang="en-US" sz="2000" kern="1200" dirty="0">
              <a:effectLst/>
              <a:latin typeface="Calibri" panose="020F0502020204030204" pitchFamily="34" charset="0"/>
              <a:ea typeface="Times New Roman" panose="02020603050405020304" pitchFamily="18" charset="0"/>
            </a:rPr>
            <a:t>March 2021 </a:t>
          </a:r>
          <a:endParaRPr lang="en-US" sz="2000" kern="1200" dirty="0"/>
        </a:p>
      </dsp:txBody>
      <dsp:txXfrm>
        <a:off x="3827" y="1100941"/>
        <a:ext cx="1957883" cy="569250"/>
      </dsp:txXfrm>
    </dsp:sp>
    <dsp:sp modelId="{F48EE581-086D-4B3C-83B3-45F8435C48A5}">
      <dsp:nvSpPr>
        <dsp:cNvPr id="0" name=""/>
        <dsp:cNvSpPr/>
      </dsp:nvSpPr>
      <dsp:spPr>
        <a:xfrm>
          <a:off x="1961710" y="69175"/>
          <a:ext cx="391576" cy="2632781"/>
        </a:xfrm>
        <a:prstGeom prst="leftBrace">
          <a:avLst>
            <a:gd name="adj1" fmla="val 35000"/>
            <a:gd name="adj2" fmla="val 50000"/>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AE1C20-E906-442B-89A8-D35968594B37}">
      <dsp:nvSpPr>
        <dsp:cNvPr id="0" name=""/>
        <dsp:cNvSpPr/>
      </dsp:nvSpPr>
      <dsp:spPr>
        <a:xfrm>
          <a:off x="2509918" y="69175"/>
          <a:ext cx="5325442" cy="263278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effectLst/>
              <a:latin typeface="Calibri" panose="020F0502020204030204" pitchFamily="34" charset="0"/>
              <a:ea typeface="Times New Roman" panose="02020603050405020304" pitchFamily="18" charset="0"/>
            </a:rPr>
            <a:t>The SIMBA team has committed to completing a new “burst report” by no later than mid-March. This report will be a PDF to be delivered via E-mail to each faculty member on a weekly basis. It obviously will not be an interactive report, and it won’t meet everyone’s needs, but it should serve as a makeshift tool to deliver account balances to each PI’s inbox.</a:t>
          </a:r>
          <a:endParaRPr lang="en-US" sz="2000" kern="1200" dirty="0"/>
        </a:p>
      </dsp:txBody>
      <dsp:txXfrm>
        <a:off x="2509918" y="69175"/>
        <a:ext cx="5325442" cy="2632781"/>
      </dsp:txXfrm>
    </dsp:sp>
    <dsp:sp modelId="{9ED27A1C-6BF4-42DE-B261-C8EE547FA137}">
      <dsp:nvSpPr>
        <dsp:cNvPr id="0" name=""/>
        <dsp:cNvSpPr/>
      </dsp:nvSpPr>
      <dsp:spPr>
        <a:xfrm>
          <a:off x="3827" y="3442206"/>
          <a:ext cx="1957883" cy="396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marL="0" lvl="0" indent="0" algn="r" defTabSz="889000">
            <a:lnSpc>
              <a:spcPct val="90000"/>
            </a:lnSpc>
            <a:spcBef>
              <a:spcPct val="0"/>
            </a:spcBef>
            <a:spcAft>
              <a:spcPct val="35000"/>
            </a:spcAft>
            <a:buNone/>
          </a:pPr>
          <a:r>
            <a:rPr lang="en-US" sz="2000" kern="1200" dirty="0">
              <a:latin typeface="Calibri" panose="020F0502020204030204" pitchFamily="34" charset="0"/>
              <a:cs typeface="Calibri" panose="020F0502020204030204" pitchFamily="34" charset="0"/>
            </a:rPr>
            <a:t>April 2021</a:t>
          </a:r>
        </a:p>
      </dsp:txBody>
      <dsp:txXfrm>
        <a:off x="3827" y="3442206"/>
        <a:ext cx="1957883" cy="396000"/>
      </dsp:txXfrm>
    </dsp:sp>
    <dsp:sp modelId="{A643DC78-E563-4708-8992-7431DA27C2A2}">
      <dsp:nvSpPr>
        <dsp:cNvPr id="0" name=""/>
        <dsp:cNvSpPr/>
      </dsp:nvSpPr>
      <dsp:spPr>
        <a:xfrm>
          <a:off x="1961710" y="2773956"/>
          <a:ext cx="391576" cy="1732500"/>
        </a:xfrm>
        <a:prstGeom prst="leftBrace">
          <a:avLst>
            <a:gd name="adj1" fmla="val 35000"/>
            <a:gd name="adj2" fmla="val 50000"/>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65C4A8-941D-40A0-AFDF-1575965676F8}">
      <dsp:nvSpPr>
        <dsp:cNvPr id="0" name=""/>
        <dsp:cNvSpPr/>
      </dsp:nvSpPr>
      <dsp:spPr>
        <a:xfrm>
          <a:off x="2509918" y="2773956"/>
          <a:ext cx="5325442" cy="173250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effectLst/>
              <a:latin typeface="Calibri" panose="020F0502020204030204" pitchFamily="34" charset="0"/>
              <a:ea typeface="Times New Roman" panose="02020603050405020304" pitchFamily="18" charset="0"/>
            </a:rPr>
            <a:t>The SIMBA team has also committed to issuing a new and improved </a:t>
          </a:r>
          <a:r>
            <a:rPr lang="en-US" sz="2000" kern="1200" dirty="0" err="1">
              <a:effectLst/>
              <a:latin typeface="Calibri" panose="020F0502020204030204" pitchFamily="34" charset="0"/>
              <a:ea typeface="Times New Roman" panose="02020603050405020304" pitchFamily="18" charset="0"/>
            </a:rPr>
            <a:t>myFunds</a:t>
          </a:r>
          <a:r>
            <a:rPr lang="en-US" sz="2000" kern="1200" dirty="0">
              <a:effectLst/>
              <a:latin typeface="Calibri" panose="020F0502020204030204" pitchFamily="34" charset="0"/>
              <a:ea typeface="Times New Roman" panose="02020603050405020304" pitchFamily="18" charset="0"/>
            </a:rPr>
            <a:t> portal by no later than late April. This will provide PIs the ability to drill into their expenditures and see more detail. </a:t>
          </a:r>
          <a:endParaRPr lang="en-US" sz="2000" kern="1200" dirty="0"/>
        </a:p>
      </dsp:txBody>
      <dsp:txXfrm>
        <a:off x="2509918" y="2773956"/>
        <a:ext cx="5325442" cy="17325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ED69555-EE48-4B19-812B-4E1068DBF976}"/>
              </a:ext>
            </a:extLst>
          </p:cNvPr>
          <p:cNvSpPr/>
          <p:nvPr/>
        </p:nvSpPr>
        <p:spPr>
          <a:xfrm>
            <a:off x="7573754" y="0"/>
            <a:ext cx="4618246"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57">
            <a:extLst>
              <a:ext uri="{FF2B5EF4-FFF2-40B4-BE49-F238E27FC236}">
                <a16:creationId xmlns:a16="http://schemas.microsoft.com/office/drawing/2014/main" id="{57AEB73D-F521-4B19-820F-12DB6BCC8406}"/>
              </a:ext>
            </a:extLst>
          </p:cNvPr>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2" name="Title 1"/>
          <p:cNvSpPr>
            <a:spLocks noGrp="1"/>
          </p:cNvSpPr>
          <p:nvPr>
            <p:ph type="ctrTitle"/>
          </p:nvPr>
        </p:nvSpPr>
        <p:spPr>
          <a:xfrm>
            <a:off x="855388" y="863068"/>
            <a:ext cx="6007691" cy="4985916"/>
          </a:xfrm>
        </p:spPr>
        <p:txBody>
          <a:bodyPr anchor="ctr">
            <a:noAutofit/>
          </a:bodyPr>
          <a:lstStyle>
            <a:lvl1pPr algn="l">
              <a:lnSpc>
                <a:spcPct val="125000"/>
              </a:lnSpc>
              <a:defRPr sz="6000" b="0" cap="all" spc="150" baseline="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197352" y="863068"/>
            <a:ext cx="3351729" cy="5120069"/>
          </a:xfrm>
        </p:spPr>
        <p:txBody>
          <a:bodyPr anchor="ctr">
            <a:normAutofit/>
          </a:bodyPr>
          <a:lstStyle>
            <a:lvl1pPr marL="0" indent="0" algn="l">
              <a:lnSpc>
                <a:spcPct val="150000"/>
              </a:lnSpc>
              <a:buNone/>
              <a:defRPr sz="2400" b="0" cap="none"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Rectangle 6">
            <a:extLst>
              <a:ext uri="{FF2B5EF4-FFF2-40B4-BE49-F238E27FC236}">
                <a16:creationId xmlns:a16="http://schemas.microsoft.com/office/drawing/2014/main" id="{6B72EEBA-3A5D-41CE-8465-A45A0F65674E}"/>
              </a:ext>
            </a:extLst>
          </p:cNvPr>
          <p:cNvSpPr/>
          <p:nvPr/>
        </p:nvSpPr>
        <p:spPr>
          <a:xfrm rot="5400000">
            <a:off x="410121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ate Placeholder 12">
            <a:extLst>
              <a:ext uri="{FF2B5EF4-FFF2-40B4-BE49-F238E27FC236}">
                <a16:creationId xmlns:a16="http://schemas.microsoft.com/office/drawing/2014/main" id="{79F4CF2F-CDFA-4A37-837C-819D5238EAB4}"/>
              </a:ext>
            </a:extLst>
          </p:cNvPr>
          <p:cNvSpPr>
            <a:spLocks noGrp="1"/>
          </p:cNvSpPr>
          <p:nvPr>
            <p:ph type="dt" sz="half" idx="10"/>
          </p:nvPr>
        </p:nvSpPr>
        <p:spPr>
          <a:xfrm>
            <a:off x="8197353" y="6309360"/>
            <a:ext cx="2151134" cy="457200"/>
          </a:xfrm>
        </p:spPr>
        <p:txBody>
          <a:bodyPr/>
          <a:lstStyle/>
          <a:p>
            <a:pPr algn="l"/>
            <a:fld id="{0DCFB061-4267-4D9F-8017-6F550D3068DF}" type="datetime1">
              <a:rPr lang="en-US" smtClean="0"/>
              <a:t>3/3/21</a:t>
            </a:fld>
            <a:endParaRPr lang="en-US" dirty="0"/>
          </a:p>
        </p:txBody>
      </p:sp>
      <p:sp>
        <p:nvSpPr>
          <p:cNvPr id="15" name="Footer Placeholder 14">
            <a:extLst>
              <a:ext uri="{FF2B5EF4-FFF2-40B4-BE49-F238E27FC236}">
                <a16:creationId xmlns:a16="http://schemas.microsoft.com/office/drawing/2014/main" id="{CFECE62A-61A4-407D-8F0B-D459CD977C75}"/>
              </a:ext>
            </a:extLst>
          </p:cNvPr>
          <p:cNvSpPr>
            <a:spLocks noGrp="1"/>
          </p:cNvSpPr>
          <p:nvPr>
            <p:ph type="ftr" sz="quarter" idx="11"/>
          </p:nvPr>
        </p:nvSpPr>
        <p:spPr>
          <a:xfrm>
            <a:off x="855388" y="6309360"/>
            <a:ext cx="6007691" cy="457200"/>
          </a:xfrm>
        </p:spPr>
        <p:txBody>
          <a:bodyPr/>
          <a:lstStyle>
            <a:lvl1pPr algn="r">
              <a:defRPr/>
            </a:lvl1pPr>
          </a:lstStyle>
          <a:p>
            <a:pPr algn="l"/>
            <a:endParaRPr lang="en-US" dirty="0"/>
          </a:p>
        </p:txBody>
      </p:sp>
      <p:sp>
        <p:nvSpPr>
          <p:cNvPr id="27" name="Slide Number Placeholder 26">
            <a:extLst>
              <a:ext uri="{FF2B5EF4-FFF2-40B4-BE49-F238E27FC236}">
                <a16:creationId xmlns:a16="http://schemas.microsoft.com/office/drawing/2014/main" id="{99FE60A9-FE2A-451F-9244-60FCE7FE9AD7}"/>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245167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41BC61-5547-4A60-8DA1-6699760D9972}" type="datetime1">
              <a:rPr lang="en-US" smtClean="0"/>
              <a:t>3/3/21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868724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24B9D1C6-60D0-4CD1-8F31-F912522EB041}" type="datetime1">
              <a:rPr lang="en-US" smtClean="0"/>
              <a:t>3/3/21</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dirty="0"/>
              <a:pPr/>
              <a:t>‹#›</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9878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A4ED5C-5A53-433E-8A55-46F54CE81DA5}" type="datetime1">
              <a:rPr lang="en-US" smtClean="0"/>
              <a:t>3/3/21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1865141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BFD12B6-57DE-4B63-A723-500B050FB7DD}"/>
              </a:ext>
            </a:extLst>
          </p:cNvPr>
          <p:cNvSpPr/>
          <p:nvPr/>
        </p:nvSpPr>
        <p:spPr>
          <a:xfrm>
            <a:off x="0" y="4215384"/>
            <a:ext cx="12192000" cy="2642616"/>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5316" y="1406284"/>
            <a:ext cx="10593694" cy="2597841"/>
          </a:xfrm>
        </p:spPr>
        <p:txBody>
          <a:bodyPr anchor="b">
            <a:normAutofit/>
          </a:bodyPr>
          <a:lstStyle>
            <a:lvl1pPr algn="ctr">
              <a:lnSpc>
                <a:spcPct val="125000"/>
              </a:lnSpc>
              <a:defRPr sz="4400" baseline="0">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818312" y="4527856"/>
            <a:ext cx="6559018" cy="1570245"/>
          </a:xfrm>
        </p:spPr>
        <p:txBody>
          <a:bodyPr anchor="t">
            <a:normAutofit/>
          </a:bodyPr>
          <a:lstStyle>
            <a:lvl1pPr marL="0" indent="0" algn="ctr">
              <a:lnSpc>
                <a:spcPct val="130000"/>
              </a:lnSpc>
              <a:spcBef>
                <a:spcPts val="0"/>
              </a:spcBef>
              <a:buNone/>
              <a:defRPr sz="2400" b="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5F1E2E75-4758-4930-8024-39287C962987}"/>
              </a:ext>
            </a:extLst>
          </p:cNvPr>
          <p:cNvSpPr>
            <a:spLocks noGrp="1"/>
          </p:cNvSpPr>
          <p:nvPr>
            <p:ph type="dt" sz="half" idx="10"/>
          </p:nvPr>
        </p:nvSpPr>
        <p:spPr/>
        <p:txBody>
          <a:bodyPr/>
          <a:lstStyle/>
          <a:p>
            <a:fld id="{29CABC0C-B6DF-45E9-B954-11C99AA62C3E}" type="datetime1">
              <a:rPr lang="en-US" smtClean="0"/>
              <a:t>3/3/21</a:t>
            </a:fld>
            <a:endParaRPr lang="en-US" dirty="0"/>
          </a:p>
        </p:txBody>
      </p:sp>
      <p:sp>
        <p:nvSpPr>
          <p:cNvPr id="8" name="Footer Placeholder 7">
            <a:extLst>
              <a:ext uri="{FF2B5EF4-FFF2-40B4-BE49-F238E27FC236}">
                <a16:creationId xmlns:a16="http://schemas.microsoft.com/office/drawing/2014/main" id="{488B9949-402C-42C2-9A94-16590FC0C59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39D83F6-DAF4-4876-AA41-F246EC970F7D}"/>
              </a:ext>
            </a:extLst>
          </p:cNvPr>
          <p:cNvSpPr>
            <a:spLocks noGrp="1"/>
          </p:cNvSpPr>
          <p:nvPr>
            <p:ph type="sldNum" sz="quarter" idx="12"/>
          </p:nvPr>
        </p:nvSpPr>
        <p:spPr/>
        <p:txBody>
          <a:bodyPr/>
          <a:lstStyle/>
          <a:p>
            <a:fld id="{FAEF9944-A4F6-4C59-AEBD-678D6480B8EA}" type="slidenum">
              <a:rPr lang="en-US" smtClean="0"/>
              <a:pPr/>
              <a:t>‹#›</a:t>
            </a:fld>
            <a:endParaRPr lang="en-US" dirty="0"/>
          </a:p>
        </p:txBody>
      </p:sp>
      <p:sp>
        <p:nvSpPr>
          <p:cNvPr id="11" name="Rectangle 10">
            <a:extLst>
              <a:ext uri="{FF2B5EF4-FFF2-40B4-BE49-F238E27FC236}">
                <a16:creationId xmlns:a16="http://schemas.microsoft.com/office/drawing/2014/main" id="{91613A19-DDA2-44F6-9ED4-F87771C684B8}"/>
              </a:ext>
            </a:extLst>
          </p:cNvPr>
          <p:cNvSpPr/>
          <p:nvPr/>
        </p:nvSpPr>
        <p:spPr>
          <a:xfrm>
            <a:off x="0" y="4215384"/>
            <a:ext cx="1218895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58862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hasCustomPrompt="1"/>
          </p:nvPr>
        </p:nvSpPr>
        <p:spPr>
          <a:xfrm>
            <a:off x="5376670" y="705114"/>
            <a:ext cx="6172412" cy="2403846"/>
          </a:xfrm>
        </p:spPr>
        <p:txBody>
          <a:bodyPr anchor="b"/>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376670" y="3749040"/>
            <a:ext cx="6172411" cy="2346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AB71B9-2624-4F21-93EE-35A78B1A0DAD}" type="datetime1">
              <a:rPr lang="en-US" smtClean="0"/>
              <a:t>3/3/21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dirty="0"/>
              <a:t>‹#›</a:t>
            </a:fld>
            <a:endParaRPr lang="en-US" dirty="0"/>
          </a:p>
        </p:txBody>
      </p:sp>
      <p:sp>
        <p:nvSpPr>
          <p:cNvPr id="10" name="Rectangle 9">
            <a:extLst>
              <a:ext uri="{FF2B5EF4-FFF2-40B4-BE49-F238E27FC236}">
                <a16:creationId xmlns:a16="http://schemas.microsoft.com/office/drawing/2014/main" id="{5CE6B9B5-A5D1-4099-B52B-78F39AB0AFCB}"/>
              </a:ext>
            </a:extLst>
          </p:cNvPr>
          <p:cNvSpPr/>
          <p:nvPr/>
        </p:nvSpPr>
        <p:spPr>
          <a:xfrm rot="10800000">
            <a:off x="4693920" y="3396997"/>
            <a:ext cx="749808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47589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76667" y="658999"/>
            <a:ext cx="6166422" cy="457200"/>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76668" y="1116199"/>
            <a:ext cx="6166422" cy="20621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376668" y="3623098"/>
            <a:ext cx="6166421" cy="457200"/>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5376670" y="4102370"/>
            <a:ext cx="6166419" cy="206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D37C2A-BE2E-4840-A907-3254E2916C96}" type="datetime1">
              <a:rPr lang="en-US" smtClean="0"/>
              <a:t>3/3/21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EF9944-A4F6-4C59-AEBD-678D6480B8EA}" type="slidenum">
              <a:rPr lang="en-US" dirty="0"/>
              <a:t>‹#›</a:t>
            </a:fld>
            <a:endParaRPr lang="en-US" dirty="0"/>
          </a:p>
        </p:txBody>
      </p:sp>
      <p:sp>
        <p:nvSpPr>
          <p:cNvPr id="10" name="Title 9">
            <a:extLst>
              <a:ext uri="{FF2B5EF4-FFF2-40B4-BE49-F238E27FC236}">
                <a16:creationId xmlns:a16="http://schemas.microsoft.com/office/drawing/2014/main" id="{D26B370B-8381-431F-9492-0EA1205113EE}"/>
              </a:ext>
            </a:extLst>
          </p:cNvPr>
          <p:cNvSpPr>
            <a:spLocks noGrp="1"/>
          </p:cNvSpPr>
          <p:nvPr>
            <p:ph type="title"/>
          </p:nvPr>
        </p:nvSpPr>
        <p:spPr/>
        <p:txBody>
          <a:bodyPr/>
          <a:lstStyle/>
          <a:p>
            <a:r>
              <a:rPr lang="en-US"/>
              <a:t>Click to edit Master title style</a:t>
            </a:r>
          </a:p>
        </p:txBody>
      </p:sp>
      <p:sp>
        <p:nvSpPr>
          <p:cNvPr id="12" name="Rectangle 11">
            <a:extLst>
              <a:ext uri="{FF2B5EF4-FFF2-40B4-BE49-F238E27FC236}">
                <a16:creationId xmlns:a16="http://schemas.microsoft.com/office/drawing/2014/main" id="{DCA89085-2231-4A9C-B23C-B199A9DD26C5}"/>
              </a:ext>
            </a:extLst>
          </p:cNvPr>
          <p:cNvSpPr/>
          <p:nvPr/>
        </p:nvSpPr>
        <p:spPr>
          <a:xfrm rot="10800000">
            <a:off x="4693920" y="3396997"/>
            <a:ext cx="749808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19278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5CD215-1C45-48A0-8534-39FFE8A7C95A}" type="datetime1">
              <a:rPr lang="en-US" smtClean="0"/>
              <a:t>3/3/21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1460740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C7CF41D3-C6B9-4E99-9321-87C4E2168F46}"/>
              </a:ext>
            </a:extLst>
          </p:cNvPr>
          <p:cNvSpPr>
            <a:spLocks noGrp="1"/>
          </p:cNvSpPr>
          <p:nvPr>
            <p:ph type="dt" sz="half" idx="10"/>
          </p:nvPr>
        </p:nvSpPr>
        <p:spPr/>
        <p:txBody>
          <a:bodyPr/>
          <a:lstStyle/>
          <a:p>
            <a:fld id="{D3363A0F-DEF3-4134-98D0-2E1276938A8B}" type="datetime1">
              <a:rPr lang="en-US" smtClean="0"/>
              <a:t>3/3/21</a:t>
            </a:fld>
            <a:endParaRPr lang="en-US" dirty="0"/>
          </a:p>
        </p:txBody>
      </p:sp>
      <p:sp>
        <p:nvSpPr>
          <p:cNvPr id="6" name="Footer Placeholder 5">
            <a:extLst>
              <a:ext uri="{FF2B5EF4-FFF2-40B4-BE49-F238E27FC236}">
                <a16:creationId xmlns:a16="http://schemas.microsoft.com/office/drawing/2014/main" id="{8B5BC6EB-07B1-46AF-AC33-E998BC6AA43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3E3A0C1-6562-4819-9E88-4C1378FD5DE4}"/>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162676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ACA29BA-0143-49FF-8608-DB1623D99537}"/>
              </a:ext>
            </a:extLst>
          </p:cNvPr>
          <p:cNvSpPr/>
          <p:nvPr/>
        </p:nvSpPr>
        <p:spPr>
          <a:xfrm>
            <a:off x="0" y="0"/>
            <a:ext cx="8248592"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753015" y="640079"/>
            <a:ext cx="2796066" cy="2551751"/>
          </a:xfrm>
        </p:spPr>
        <p:txBody>
          <a:bodyPr anchor="b">
            <a:normAutofit/>
          </a:bodyPr>
          <a:lstStyle>
            <a:lvl1pPr algn="l">
              <a:lnSpc>
                <a:spcPct val="135000"/>
              </a:lnSpc>
              <a:defRPr sz="3200"/>
            </a:lvl1pPr>
          </a:lstStyle>
          <a:p>
            <a:r>
              <a:rPr lang="en-US"/>
              <a:t>Click to edit Master title style</a:t>
            </a:r>
            <a:endParaRPr lang="en-US" dirty="0"/>
          </a:p>
        </p:txBody>
      </p:sp>
      <p:sp>
        <p:nvSpPr>
          <p:cNvPr id="3" name="Content Placeholder 2"/>
          <p:cNvSpPr>
            <a:spLocks noGrp="1"/>
          </p:cNvSpPr>
          <p:nvPr>
            <p:ph idx="1"/>
          </p:nvPr>
        </p:nvSpPr>
        <p:spPr>
          <a:xfrm>
            <a:off x="638818" y="640078"/>
            <a:ext cx="6969693" cy="5455921"/>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753015" y="3223803"/>
            <a:ext cx="2796066" cy="2872197"/>
          </a:xfrm>
        </p:spPr>
        <p:txBody>
          <a:bodyPr anchor="t">
            <a:normAutofit/>
          </a:bodyPr>
          <a:lstStyle>
            <a:lvl1pPr marL="0" indent="0">
              <a:spcBef>
                <a:spcPts val="1400"/>
              </a:spcBef>
              <a:buNone/>
              <a:defRPr sz="18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Rectangle 8">
            <a:extLst>
              <a:ext uri="{FF2B5EF4-FFF2-40B4-BE49-F238E27FC236}">
                <a16:creationId xmlns:a16="http://schemas.microsoft.com/office/drawing/2014/main" id="{3010CF18-370D-4E80-AE4C-396FFDFCAE5D}"/>
              </a:ext>
            </a:extLst>
          </p:cNvPr>
          <p:cNvSpPr/>
          <p:nvPr/>
        </p:nvSpPr>
        <p:spPr>
          <a:xfrm rot="5400000">
            <a:off x="485159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9">
            <a:extLst>
              <a:ext uri="{FF2B5EF4-FFF2-40B4-BE49-F238E27FC236}">
                <a16:creationId xmlns:a16="http://schemas.microsoft.com/office/drawing/2014/main" id="{C5EBFE9C-5A22-4462-9C51-E00C03F55C3D}"/>
              </a:ext>
            </a:extLst>
          </p:cNvPr>
          <p:cNvSpPr>
            <a:spLocks noGrp="1"/>
          </p:cNvSpPr>
          <p:nvPr>
            <p:ph type="dt" sz="half" idx="10"/>
          </p:nvPr>
        </p:nvSpPr>
        <p:spPr>
          <a:xfrm>
            <a:off x="8753015" y="6309360"/>
            <a:ext cx="1734207" cy="457200"/>
          </a:xfrm>
        </p:spPr>
        <p:txBody>
          <a:bodyPr/>
          <a:lstStyle>
            <a:lvl1pPr algn="l">
              <a:defRPr/>
            </a:lvl1pPr>
          </a:lstStyle>
          <a:p>
            <a:fld id="{61A2E4C8-2960-4ADD-862C-4D9643CB15AC}" type="datetime1">
              <a:rPr lang="en-US" smtClean="0"/>
              <a:t>3/3/21</a:t>
            </a:fld>
            <a:endParaRPr lang="en-US" dirty="0"/>
          </a:p>
        </p:txBody>
      </p:sp>
      <p:sp>
        <p:nvSpPr>
          <p:cNvPr id="11" name="Footer Placeholder 10">
            <a:extLst>
              <a:ext uri="{FF2B5EF4-FFF2-40B4-BE49-F238E27FC236}">
                <a16:creationId xmlns:a16="http://schemas.microsoft.com/office/drawing/2014/main" id="{2EBBFF2E-AA66-4B76-9139-CB000B5A45D5}"/>
              </a:ext>
            </a:extLst>
          </p:cNvPr>
          <p:cNvSpPr>
            <a:spLocks noGrp="1"/>
          </p:cNvSpPr>
          <p:nvPr>
            <p:ph type="ftr" sz="quarter" idx="11"/>
          </p:nvPr>
        </p:nvSpPr>
        <p:spPr>
          <a:xfrm>
            <a:off x="638818" y="6309360"/>
            <a:ext cx="6993867" cy="457200"/>
          </a:xfrm>
        </p:spPr>
        <p:txBody>
          <a:bodyPr/>
          <a:lstStyle/>
          <a:p>
            <a:endParaRPr lang="en-US" dirty="0"/>
          </a:p>
        </p:txBody>
      </p:sp>
      <p:sp>
        <p:nvSpPr>
          <p:cNvPr id="12" name="Slide Number Placeholder 11">
            <a:extLst>
              <a:ext uri="{FF2B5EF4-FFF2-40B4-BE49-F238E27FC236}">
                <a16:creationId xmlns:a16="http://schemas.microsoft.com/office/drawing/2014/main" id="{A44F64C4-BF20-4F6B-B650-57C71C828A68}"/>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945950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34996" y="640079"/>
            <a:ext cx="2714085" cy="2695903"/>
          </a:xfrm>
        </p:spPr>
        <p:txBody>
          <a:bodyPr anchor="b">
            <a:noAutofit/>
          </a:bodyPr>
          <a:lstStyle>
            <a:lvl1pPr algn="l">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248592"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hasCustomPrompt="1"/>
          </p:nvPr>
        </p:nvSpPr>
        <p:spPr>
          <a:xfrm>
            <a:off x="8834996" y="3429000"/>
            <a:ext cx="2714085" cy="2508026"/>
          </a:xfrm>
        </p:spPr>
        <p:txBody>
          <a:bodyPr anchor="t">
            <a:normAutofit/>
          </a:bodyPr>
          <a:lstStyle>
            <a:lvl1pPr marL="0" indent="0">
              <a:spcBef>
                <a:spcPts val="1400"/>
              </a:spcBef>
              <a:buNone/>
              <a:defRPr sz="18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Rectangle 8">
            <a:extLst>
              <a:ext uri="{FF2B5EF4-FFF2-40B4-BE49-F238E27FC236}">
                <a16:creationId xmlns:a16="http://schemas.microsoft.com/office/drawing/2014/main" id="{90949BC8-9ABF-49F6-851C-5DB0B86CA70D}"/>
              </a:ext>
            </a:extLst>
          </p:cNvPr>
          <p:cNvSpPr/>
          <p:nvPr/>
        </p:nvSpPr>
        <p:spPr>
          <a:xfrm rot="5400000">
            <a:off x="485159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a:extLst>
              <a:ext uri="{FF2B5EF4-FFF2-40B4-BE49-F238E27FC236}">
                <a16:creationId xmlns:a16="http://schemas.microsoft.com/office/drawing/2014/main" id="{04E1EE21-E3FA-4D43-B224-C664959637B0}"/>
              </a:ext>
            </a:extLst>
          </p:cNvPr>
          <p:cNvSpPr>
            <a:spLocks noGrp="1"/>
          </p:cNvSpPr>
          <p:nvPr>
            <p:ph type="dt" sz="half" idx="10"/>
          </p:nvPr>
        </p:nvSpPr>
        <p:spPr>
          <a:xfrm>
            <a:off x="8834997" y="6309360"/>
            <a:ext cx="1645920" cy="457200"/>
          </a:xfrm>
        </p:spPr>
        <p:txBody>
          <a:bodyPr/>
          <a:lstStyle/>
          <a:p>
            <a:fld id="{48BDEA15-09CD-4275-A8E0-385C965F48B0}" type="datetime1">
              <a:rPr lang="en-US" smtClean="0"/>
              <a:t>3/3/21</a:t>
            </a:fld>
            <a:endParaRPr lang="en-US" dirty="0"/>
          </a:p>
        </p:txBody>
      </p:sp>
      <p:sp>
        <p:nvSpPr>
          <p:cNvPr id="7" name="Slide Number Placeholder 6">
            <a:extLst>
              <a:ext uri="{FF2B5EF4-FFF2-40B4-BE49-F238E27FC236}">
                <a16:creationId xmlns:a16="http://schemas.microsoft.com/office/drawing/2014/main" id="{A32D7F83-8993-4ED4-9F02-663CC085052F}"/>
              </a:ext>
            </a:extLst>
          </p:cNvPr>
          <p:cNvSpPr>
            <a:spLocks noGrp="1"/>
          </p:cNvSpPr>
          <p:nvPr>
            <p:ph type="sldNum" sz="quarter" idx="12"/>
          </p:nvPr>
        </p:nvSpPr>
        <p:spPr/>
        <p:txBody>
          <a:bodyPr/>
          <a:lstStyle/>
          <a:p>
            <a:fld id="{FAEF9944-A4F6-4C59-AEBD-678D6480B8EA}" type="slidenum">
              <a:rPr lang="en-US" smtClean="0"/>
              <a:pPr/>
              <a:t>‹#›</a:t>
            </a:fld>
            <a:endParaRPr lang="en-US" dirty="0"/>
          </a:p>
        </p:txBody>
      </p:sp>
      <p:sp>
        <p:nvSpPr>
          <p:cNvPr id="6" name="Footer Placeholder 5">
            <a:extLst>
              <a:ext uri="{FF2B5EF4-FFF2-40B4-BE49-F238E27FC236}">
                <a16:creationId xmlns:a16="http://schemas.microsoft.com/office/drawing/2014/main" id="{8E3678B7-E511-4CE1-BEE5-89E959B9BFD6}"/>
              </a:ext>
            </a:extLst>
          </p:cNvPr>
          <p:cNvSpPr>
            <a:spLocks noGrp="1"/>
          </p:cNvSpPr>
          <p:nvPr>
            <p:ph type="ftr" sz="quarter" idx="11"/>
          </p:nvPr>
        </p:nvSpPr>
        <p:spPr>
          <a:xfrm>
            <a:off x="640080" y="6309360"/>
            <a:ext cx="4946592" cy="457200"/>
          </a:xfrm>
        </p:spPr>
        <p:txBody>
          <a:bodyPr/>
          <a:lstStyle>
            <a:lvl1pPr>
              <a:defRPr>
                <a:solidFill>
                  <a:srgbClr val="FFFFFF"/>
                </a:solidFill>
                <a:effectLst>
                  <a:outerShdw blurRad="50800" dist="38100" dir="2700000" algn="tl" rotWithShape="0">
                    <a:prstClr val="black">
                      <a:alpha val="43000"/>
                    </a:prstClr>
                  </a:outerShdw>
                </a:effectLst>
              </a:defRPr>
            </a:lvl1pPr>
          </a:lstStyle>
          <a:p>
            <a:endParaRPr lang="en-US" dirty="0"/>
          </a:p>
        </p:txBody>
      </p:sp>
    </p:spTree>
    <p:extLst>
      <p:ext uri="{BB962C8B-B14F-4D97-AF65-F5344CB8AC3E}">
        <p14:creationId xmlns:p14="http://schemas.microsoft.com/office/powerpoint/2010/main" val="2607262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786F82F-1B47-46ED-8EAE-53EF71E59E9A}"/>
              </a:ext>
            </a:extLst>
          </p:cNvPr>
          <p:cNvSpPr/>
          <p:nvPr/>
        </p:nvSpPr>
        <p:spPr>
          <a:xfrm>
            <a:off x="4718302" y="0"/>
            <a:ext cx="7473698"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42918" y="705113"/>
            <a:ext cx="3411973" cy="5197498"/>
          </a:xfrm>
          <a:prstGeom prst="rect">
            <a:avLst/>
          </a:prstGeom>
        </p:spPr>
        <p:txBody>
          <a:bodyPr vert="horz" lIns="109728" tIns="109728" rIns="109728" bIns="9144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76671" y="705113"/>
            <a:ext cx="6172412" cy="5197497"/>
          </a:xfrm>
          <a:prstGeom prst="rect">
            <a:avLst/>
          </a:prstGeom>
        </p:spPr>
        <p:txBody>
          <a:bodyPr vert="horz" lIns="109728" tIns="109728" rIns="109728" bIns="9144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2917" y="6309360"/>
            <a:ext cx="3411973" cy="457200"/>
          </a:xfrm>
          <a:prstGeom prst="rect">
            <a:avLst/>
          </a:prstGeom>
        </p:spPr>
        <p:txBody>
          <a:bodyPr vert="horz" lIns="109728" tIns="109728" rIns="109728" bIns="91440" rtlCol="0" anchor="ctr"/>
          <a:lstStyle>
            <a:lvl1pPr algn="l">
              <a:defRPr sz="1200" spc="150" baseline="0">
                <a:solidFill>
                  <a:schemeClr val="tx1">
                    <a:lumMod val="75000"/>
                    <a:lumOff val="25000"/>
                  </a:schemeClr>
                </a:solidFill>
                <a:latin typeface="+mj-lt"/>
              </a:defRPr>
            </a:lvl1pPr>
          </a:lstStyle>
          <a:p>
            <a:fld id="{4AF8082C-0922-4249-A612-B415F5231620}" type="datetime1">
              <a:rPr lang="en-US" smtClean="0"/>
              <a:t>3/3/21</a:t>
            </a:fld>
            <a:endParaRPr lang="en-US" dirty="0"/>
          </a:p>
        </p:txBody>
      </p:sp>
      <p:sp>
        <p:nvSpPr>
          <p:cNvPr id="5" name="Footer Placeholder 4"/>
          <p:cNvSpPr>
            <a:spLocks noGrp="1"/>
          </p:cNvSpPr>
          <p:nvPr>
            <p:ph type="ftr" sz="quarter" idx="3"/>
          </p:nvPr>
        </p:nvSpPr>
        <p:spPr>
          <a:xfrm>
            <a:off x="5376670" y="6309360"/>
            <a:ext cx="4946592" cy="457200"/>
          </a:xfrm>
          <a:prstGeom prst="rect">
            <a:avLst/>
          </a:prstGeom>
        </p:spPr>
        <p:txBody>
          <a:bodyPr vert="horz" lIns="109728" tIns="109728" rIns="109728" bIns="91440" rtlCol="0" anchor="ctr"/>
          <a:lstStyle>
            <a:lvl1pPr algn="l">
              <a:defRPr sz="1200" spc="150"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10569202" y="6309360"/>
            <a:ext cx="979879" cy="457200"/>
          </a:xfrm>
          <a:prstGeom prst="rect">
            <a:avLst/>
          </a:prstGeom>
        </p:spPr>
        <p:txBody>
          <a:bodyPr vert="horz" lIns="109728" tIns="109728" rIns="109728" bIns="91440" rtlCol="0" anchor="b"/>
          <a:lstStyle>
            <a:lvl1pPr algn="r">
              <a:defRPr sz="1600" b="1" spc="150" baseline="0">
                <a:solidFill>
                  <a:schemeClr val="tx1">
                    <a:lumMod val="75000"/>
                    <a:lumOff val="25000"/>
                  </a:schemeClr>
                </a:solidFill>
                <a:latin typeface="+mj-lt"/>
              </a:defRPr>
            </a:lvl1pPr>
          </a:lstStyle>
          <a:p>
            <a:fld id="{FAEF9944-A4F6-4C59-AEBD-678D6480B8EA}" type="slidenum">
              <a:rPr lang="en-US" smtClean="0"/>
              <a:pPr/>
              <a:t>‹#›</a:t>
            </a:fld>
            <a:endParaRPr lang="en-US" dirty="0"/>
          </a:p>
        </p:txBody>
      </p:sp>
      <p:sp>
        <p:nvSpPr>
          <p:cNvPr id="21" name="Rectangle 20">
            <a:extLst>
              <a:ext uri="{FF2B5EF4-FFF2-40B4-BE49-F238E27FC236}">
                <a16:creationId xmlns:a16="http://schemas.microsoft.com/office/drawing/2014/main" id="{EF1BAF6F-6275-4646-9C59-331B29B9550F}"/>
              </a:ext>
            </a:extLst>
          </p:cNvPr>
          <p:cNvSpPr/>
          <p:nvPr/>
        </p:nvSpPr>
        <p:spPr>
          <a:xfrm rot="5400000">
            <a:off x="1257298"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36481718"/>
      </p:ext>
    </p:extLst>
  </p:cSld>
  <p:clrMap bg1="lt1" tx1="dk1" bg2="lt2" tx2="dk2" accent1="accent1" accent2="accent2" accent3="accent3" accent4="accent4" accent5="accent5" accent6="accent6" hlink="hlink" folHlink="folHlink"/>
  <p:sldLayoutIdLst>
    <p:sldLayoutId id="2147483872" r:id="rId1"/>
    <p:sldLayoutId id="2147483873" r:id="rId2"/>
    <p:sldLayoutId id="2147483874" r:id="rId3"/>
    <p:sldLayoutId id="2147483875" r:id="rId4"/>
    <p:sldLayoutId id="2147483876" r:id="rId5"/>
    <p:sldLayoutId id="2147483870" r:id="rId6"/>
    <p:sldLayoutId id="2147483866" r:id="rId7"/>
    <p:sldLayoutId id="2147483867" r:id="rId8"/>
    <p:sldLayoutId id="2147483868" r:id="rId9"/>
    <p:sldLayoutId id="2147483869" r:id="rId10"/>
    <p:sldLayoutId id="2147483871" r:id="rId11"/>
  </p:sldLayoutIdLst>
  <p:hf sldNum="0" hdr="0" ftr="0" dt="0"/>
  <p:txStyles>
    <p:titleStyle>
      <a:lvl1pPr algn="l" defTabSz="914400" rtl="0" eaLnBrk="1" latinLnBrk="0" hangingPunct="1">
        <a:lnSpc>
          <a:spcPct val="150000"/>
        </a:lnSpc>
        <a:spcBef>
          <a:spcPct val="0"/>
        </a:spcBef>
        <a:buNone/>
        <a:defRPr sz="36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heconversation.com/us-trade-fight-underscores-long-road-ahead-for-pacific-pact-in-foreign-capitals-43393" TargetMode="External"/><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hyperlink" Target="https://creativecommons.org/licenses/by-nd/3.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EA164D6B-6878-4B9F-A2D0-985D39B17B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362F176A-9349-4CD7-8042-59C0200C8C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7855" y="-4078"/>
            <a:ext cx="4641096" cy="105654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Close up shot of connecting patterns">
            <a:extLst>
              <a:ext uri="{FF2B5EF4-FFF2-40B4-BE49-F238E27FC236}">
                <a16:creationId xmlns:a16="http://schemas.microsoft.com/office/drawing/2014/main" id="{1248614F-3135-4E53-A646-53CC16D1DC0A}"/>
              </a:ext>
            </a:extLst>
          </p:cNvPr>
          <p:cNvPicPr>
            <a:picLocks noChangeAspect="1"/>
          </p:cNvPicPr>
          <p:nvPr/>
        </p:nvPicPr>
        <p:blipFill rotWithShape="1">
          <a:blip r:embed="rId2"/>
          <a:srcRect l="16093" r="1" b="1"/>
          <a:stretch/>
        </p:blipFill>
        <p:spPr>
          <a:xfrm>
            <a:off x="20" y="1074544"/>
            <a:ext cx="7562606" cy="5069861"/>
          </a:xfrm>
          <a:prstGeom prst="rect">
            <a:avLst/>
          </a:prstGeom>
        </p:spPr>
      </p:pic>
      <p:sp>
        <p:nvSpPr>
          <p:cNvPr id="35" name="Rectangle 34">
            <a:extLst>
              <a:ext uri="{FF2B5EF4-FFF2-40B4-BE49-F238E27FC236}">
                <a16:creationId xmlns:a16="http://schemas.microsoft.com/office/drawing/2014/main" id="{4E9A171F-91A7-42F8-B25C-E38B244E7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1031500"/>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064738AB-B6BE-4867-889A-52CE4AC8D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85468" y="1095508"/>
            <a:ext cx="4603482" cy="5016893"/>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BE31545-0514-4847-9B90-9D2368DDEEA3}"/>
              </a:ext>
            </a:extLst>
          </p:cNvPr>
          <p:cNvSpPr>
            <a:spLocks noGrp="1"/>
          </p:cNvSpPr>
          <p:nvPr>
            <p:ph type="ctrTitle"/>
          </p:nvPr>
        </p:nvSpPr>
        <p:spPr>
          <a:xfrm>
            <a:off x="7973503" y="1709530"/>
            <a:ext cx="3754671" cy="2528515"/>
          </a:xfrm>
        </p:spPr>
        <p:txBody>
          <a:bodyPr anchor="b">
            <a:normAutofit/>
          </a:bodyPr>
          <a:lstStyle/>
          <a:p>
            <a:pPr>
              <a:lnSpc>
                <a:spcPct val="115000"/>
              </a:lnSpc>
            </a:pPr>
            <a:r>
              <a:rPr lang="en-US" sz="900" b="1" cap="none" dirty="0">
                <a:solidFill>
                  <a:schemeClr val="tx2"/>
                </a:solidFill>
              </a:rPr>
              <a:t>Kimberly Croft</a:t>
            </a:r>
            <a:br>
              <a:rPr lang="en-US" sz="900" dirty="0">
                <a:solidFill>
                  <a:schemeClr val="tx2"/>
                </a:solidFill>
              </a:rPr>
            </a:br>
            <a:r>
              <a:rPr lang="en-US" sz="900" cap="none" dirty="0">
                <a:solidFill>
                  <a:schemeClr val="tx2"/>
                </a:solidFill>
              </a:rPr>
              <a:t>Senior Director, Research Administration – Costing and Accounting</a:t>
            </a:r>
            <a:br>
              <a:rPr lang="en-US" sz="900" cap="none" dirty="0">
                <a:solidFill>
                  <a:schemeClr val="tx2"/>
                </a:solidFill>
              </a:rPr>
            </a:br>
            <a:br>
              <a:rPr lang="en-US" sz="900" cap="none" dirty="0">
                <a:solidFill>
                  <a:schemeClr val="tx2"/>
                </a:solidFill>
              </a:rPr>
            </a:br>
            <a:r>
              <a:rPr lang="en-US" sz="900" b="1" cap="none" dirty="0">
                <a:solidFill>
                  <a:schemeClr val="tx2"/>
                </a:solidFill>
              </a:rPr>
              <a:t>John Hanold</a:t>
            </a:r>
            <a:br>
              <a:rPr lang="en-US" sz="900" cap="none" dirty="0">
                <a:solidFill>
                  <a:schemeClr val="tx2"/>
                </a:solidFill>
              </a:rPr>
            </a:br>
            <a:r>
              <a:rPr lang="en-US" sz="900" cap="none" dirty="0">
                <a:solidFill>
                  <a:schemeClr val="tx2"/>
                </a:solidFill>
              </a:rPr>
              <a:t>Associate VP for Research</a:t>
            </a:r>
            <a:br>
              <a:rPr lang="en-US" sz="900" cap="none" dirty="0">
                <a:solidFill>
                  <a:schemeClr val="tx2"/>
                </a:solidFill>
              </a:rPr>
            </a:br>
            <a:r>
              <a:rPr lang="en-US" sz="900" cap="none" dirty="0">
                <a:solidFill>
                  <a:schemeClr val="tx2"/>
                </a:solidFill>
              </a:rPr>
              <a:t>Director of Sponsored Programs</a:t>
            </a:r>
            <a:br>
              <a:rPr lang="en-US" sz="900" cap="none" dirty="0">
                <a:solidFill>
                  <a:schemeClr val="tx2"/>
                </a:solidFill>
              </a:rPr>
            </a:br>
            <a:br>
              <a:rPr lang="en-US" sz="900" cap="none" dirty="0">
                <a:solidFill>
                  <a:schemeClr val="tx2"/>
                </a:solidFill>
              </a:rPr>
            </a:br>
            <a:r>
              <a:rPr lang="en-US" sz="900" b="1" cap="none" dirty="0">
                <a:solidFill>
                  <a:schemeClr val="tx2"/>
                </a:solidFill>
              </a:rPr>
              <a:t>George Lesieutre</a:t>
            </a:r>
            <a:br>
              <a:rPr lang="en-US" sz="900" cap="none" dirty="0">
                <a:solidFill>
                  <a:schemeClr val="tx2"/>
                </a:solidFill>
              </a:rPr>
            </a:br>
            <a:r>
              <a:rPr lang="en-US" sz="900" cap="none" dirty="0">
                <a:solidFill>
                  <a:schemeClr val="tx2"/>
                </a:solidFill>
              </a:rPr>
              <a:t>Associate Dean for Research</a:t>
            </a:r>
            <a:br>
              <a:rPr lang="en-US" sz="900" cap="none" dirty="0">
                <a:solidFill>
                  <a:schemeClr val="tx2"/>
                </a:solidFill>
              </a:rPr>
            </a:br>
            <a:r>
              <a:rPr lang="en-US" sz="900" cap="none" dirty="0">
                <a:solidFill>
                  <a:schemeClr val="tx2"/>
                </a:solidFill>
              </a:rPr>
              <a:t>College of Engineering</a:t>
            </a:r>
            <a:br>
              <a:rPr lang="en-US" sz="900" dirty="0">
                <a:solidFill>
                  <a:schemeClr val="tx2"/>
                </a:solidFill>
              </a:rPr>
            </a:br>
            <a:endParaRPr lang="en-US" sz="900" dirty="0">
              <a:solidFill>
                <a:schemeClr val="tx2"/>
              </a:solidFill>
            </a:endParaRPr>
          </a:p>
        </p:txBody>
      </p:sp>
      <p:sp>
        <p:nvSpPr>
          <p:cNvPr id="3" name="Subtitle 2">
            <a:extLst>
              <a:ext uri="{FF2B5EF4-FFF2-40B4-BE49-F238E27FC236}">
                <a16:creationId xmlns:a16="http://schemas.microsoft.com/office/drawing/2014/main" id="{506907EB-E23C-46F8-BB48-575917425635}"/>
              </a:ext>
            </a:extLst>
          </p:cNvPr>
          <p:cNvSpPr>
            <a:spLocks noGrp="1"/>
          </p:cNvSpPr>
          <p:nvPr>
            <p:ph type="subTitle" idx="1"/>
          </p:nvPr>
        </p:nvSpPr>
        <p:spPr>
          <a:xfrm>
            <a:off x="7976914" y="4238046"/>
            <a:ext cx="3806919" cy="1741404"/>
          </a:xfrm>
        </p:spPr>
        <p:txBody>
          <a:bodyPr anchor="t">
            <a:normAutofit/>
          </a:bodyPr>
          <a:lstStyle/>
          <a:p>
            <a:r>
              <a:rPr lang="en-US" sz="2000" b="1" dirty="0">
                <a:solidFill>
                  <a:schemeClr val="tx2"/>
                </a:solidFill>
              </a:rPr>
              <a:t>Addressing ongoing concerns regarding SIMBA implementation</a:t>
            </a:r>
          </a:p>
        </p:txBody>
      </p:sp>
      <p:sp>
        <p:nvSpPr>
          <p:cNvPr id="39" name="Rectangle 38">
            <a:extLst>
              <a:ext uri="{FF2B5EF4-FFF2-40B4-BE49-F238E27FC236}">
                <a16:creationId xmlns:a16="http://schemas.microsoft.com/office/drawing/2014/main" id="{57851D67-7085-40E2-B146-F91433A28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144405"/>
            <a:ext cx="7534656" cy="71359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985AAE23-FCB6-4663-907C-0110B0FDC5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85468" y="6167615"/>
            <a:ext cx="4603482" cy="69038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9C969C2C-E7E3-4052-87D4-61E733EC1B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6112401"/>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7C60369F-A41B-4D6E-8990-30E2715C57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1459"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133302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37" name="Rectangle 136">
            <a:extLst>
              <a:ext uri="{FF2B5EF4-FFF2-40B4-BE49-F238E27FC236}">
                <a16:creationId xmlns:a16="http://schemas.microsoft.com/office/drawing/2014/main" id="{DA4E7B50-D68C-43EB-930F-EA442A13A9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9" name="Rectangle 138">
            <a:extLst>
              <a:ext uri="{FF2B5EF4-FFF2-40B4-BE49-F238E27FC236}">
                <a16:creationId xmlns:a16="http://schemas.microsoft.com/office/drawing/2014/main" id="{02822754-E01B-4742-88B9-BE0984BAFE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75813" y="0"/>
            <a:ext cx="4016188" cy="105654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140">
            <a:extLst>
              <a:ext uri="{FF2B5EF4-FFF2-40B4-BE49-F238E27FC236}">
                <a16:creationId xmlns:a16="http://schemas.microsoft.com/office/drawing/2014/main" id="{387C5BBA-BBE2-4821-96CF-38FC49570F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1031500"/>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a:extLst>
              <a:ext uri="{FF2B5EF4-FFF2-40B4-BE49-F238E27FC236}">
                <a16:creationId xmlns:a16="http://schemas.microsoft.com/office/drawing/2014/main" id="{3611DA2B-4CF7-4A57-82AC-FA120DE44D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1095508"/>
            <a:ext cx="8203482" cy="5016893"/>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2">
            <a:extLst>
              <a:ext uri="{FF2B5EF4-FFF2-40B4-BE49-F238E27FC236}">
                <a16:creationId xmlns:a16="http://schemas.microsoft.com/office/drawing/2014/main" id="{A0E1C5DD-4DB6-48F4-A10F-D13C749C9262}"/>
              </a:ext>
            </a:extLst>
          </p:cNvPr>
          <p:cNvSpPr txBox="1">
            <a:spLocks/>
          </p:cNvSpPr>
          <p:nvPr/>
        </p:nvSpPr>
        <p:spPr>
          <a:xfrm>
            <a:off x="130461" y="-71210"/>
            <a:ext cx="7839188" cy="1198962"/>
          </a:xfrm>
          <a:prstGeom prst="rect">
            <a:avLst/>
          </a:prstGeom>
        </p:spPr>
        <p:txBody>
          <a:bodyPr vert="horz" lIns="109728" tIns="109728" rIns="109728" bIns="91440" rtlCol="0" anchor="ctr">
            <a:normAutofit/>
          </a:bodyPr>
          <a:lst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pPr>
              <a:lnSpc>
                <a:spcPct val="130000"/>
              </a:lnSpc>
            </a:pPr>
            <a:r>
              <a:rPr lang="en-US" sz="1600" dirty="0">
                <a:latin typeface="Calibri" panose="020F0502020204030204" pitchFamily="34" charset="0"/>
                <a:ea typeface="Times New Roman" panose="02020603050405020304" pitchFamily="18" charset="0"/>
              </a:rPr>
              <a:t>Once the data in SIMBA has been cleaned up, we need to be able to deliver this data to the faculty so they can serve as good stewards of their funds.</a:t>
            </a:r>
          </a:p>
        </p:txBody>
      </p:sp>
      <p:sp>
        <p:nvSpPr>
          <p:cNvPr id="145" name="Rectangle 144">
            <a:extLst>
              <a:ext uri="{FF2B5EF4-FFF2-40B4-BE49-F238E27FC236}">
                <a16:creationId xmlns:a16="http://schemas.microsoft.com/office/drawing/2014/main" id="{C1CF7BFC-0A02-4106-88A8-CCC0D94445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144405"/>
            <a:ext cx="8150087" cy="71359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146">
            <a:extLst>
              <a:ext uri="{FF2B5EF4-FFF2-40B4-BE49-F238E27FC236}">
                <a16:creationId xmlns:a16="http://schemas.microsoft.com/office/drawing/2014/main" id="{65304E59-B4DC-4CA3-89F1-5C88000EB7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6532" y="6167615"/>
            <a:ext cx="3982418" cy="69038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Rectangle 148">
            <a:extLst>
              <a:ext uri="{FF2B5EF4-FFF2-40B4-BE49-F238E27FC236}">
                <a16:creationId xmlns:a16="http://schemas.microsoft.com/office/drawing/2014/main" id="{73167A8C-FFEF-4D1B-8459-E2BB5C045F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6112401"/>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150">
            <a:extLst>
              <a:ext uri="{FF2B5EF4-FFF2-40B4-BE49-F238E27FC236}">
                <a16:creationId xmlns:a16="http://schemas.microsoft.com/office/drawing/2014/main" id="{1CA3DFBE-30A6-4BDE-9238-14F3652B4F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2523"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Diagram 1">
            <a:extLst>
              <a:ext uri="{FF2B5EF4-FFF2-40B4-BE49-F238E27FC236}">
                <a16:creationId xmlns:a16="http://schemas.microsoft.com/office/drawing/2014/main" id="{A999E015-F48C-492D-A86F-57EB82A707DC}"/>
              </a:ext>
            </a:extLst>
          </p:cNvPr>
          <p:cNvGraphicFramePr/>
          <p:nvPr>
            <p:extLst>
              <p:ext uri="{D42A27DB-BD31-4B8C-83A1-F6EECF244321}">
                <p14:modId xmlns:p14="http://schemas.microsoft.com/office/powerpoint/2010/main" val="2719487669"/>
              </p:ext>
            </p:extLst>
          </p:nvPr>
        </p:nvGraphicFramePr>
        <p:xfrm>
          <a:off x="130461" y="1250868"/>
          <a:ext cx="7839188" cy="4575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5" name="Content Placeholder 2">
            <a:extLst>
              <a:ext uri="{FF2B5EF4-FFF2-40B4-BE49-F238E27FC236}">
                <a16:creationId xmlns:a16="http://schemas.microsoft.com/office/drawing/2014/main" id="{96B23129-FD92-40A2-91D4-044FE3E11A4A}"/>
              </a:ext>
            </a:extLst>
          </p:cNvPr>
          <p:cNvSpPr txBox="1">
            <a:spLocks/>
          </p:cNvSpPr>
          <p:nvPr/>
        </p:nvSpPr>
        <p:spPr>
          <a:xfrm>
            <a:off x="8224060" y="94812"/>
            <a:ext cx="4071023" cy="857746"/>
          </a:xfrm>
          <a:prstGeom prst="rect">
            <a:avLst/>
          </a:prstGeom>
        </p:spPr>
        <p:txBody>
          <a:bodyPr vert="horz" lIns="109728" tIns="109728" rIns="109728" bIns="91440" rtlCol="0" anchor="ctr">
            <a:noAutofit/>
          </a:bodyPr>
          <a:lst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pPr>
              <a:lnSpc>
                <a:spcPct val="130000"/>
              </a:lnSpc>
            </a:pPr>
            <a:r>
              <a:rPr lang="en-US" sz="1400" dirty="0">
                <a:solidFill>
                  <a:schemeClr val="bg2"/>
                </a:solidFill>
                <a:latin typeface="Calibri" panose="020F0502020204030204" pitchFamily="34" charset="0"/>
                <a:ea typeface="Times New Roman" panose="02020603050405020304" pitchFamily="18" charset="0"/>
              </a:rPr>
              <a:t>We understand that the </a:t>
            </a:r>
            <a:r>
              <a:rPr lang="en-US" sz="1400" dirty="0" err="1">
                <a:solidFill>
                  <a:schemeClr val="bg2"/>
                </a:solidFill>
                <a:latin typeface="Calibri" panose="020F0502020204030204" pitchFamily="34" charset="0"/>
                <a:ea typeface="Times New Roman" panose="02020603050405020304" pitchFamily="18" charset="0"/>
              </a:rPr>
              <a:t>myFunds</a:t>
            </a:r>
            <a:r>
              <a:rPr lang="en-US" sz="1400" dirty="0">
                <a:solidFill>
                  <a:schemeClr val="bg2"/>
                </a:solidFill>
                <a:latin typeface="Calibri" panose="020F0502020204030204" pitchFamily="34" charset="0"/>
                <a:ea typeface="Times New Roman" panose="02020603050405020304" pitchFamily="18" charset="0"/>
              </a:rPr>
              <a:t> portal in SIMBA is not meeting our faculty’s needs.</a:t>
            </a:r>
          </a:p>
        </p:txBody>
      </p:sp>
    </p:spTree>
    <p:extLst>
      <p:ext uri="{BB962C8B-B14F-4D97-AF65-F5344CB8AC3E}">
        <p14:creationId xmlns:p14="http://schemas.microsoft.com/office/powerpoint/2010/main" val="598436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44" name="Rectangle 143">
            <a:extLst>
              <a:ext uri="{FF2B5EF4-FFF2-40B4-BE49-F238E27FC236}">
                <a16:creationId xmlns:a16="http://schemas.microsoft.com/office/drawing/2014/main" id="{DA4E7B50-D68C-43EB-930F-EA442A13A9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Rectangle 145">
            <a:extLst>
              <a:ext uri="{FF2B5EF4-FFF2-40B4-BE49-F238E27FC236}">
                <a16:creationId xmlns:a16="http://schemas.microsoft.com/office/drawing/2014/main" id="{02822754-E01B-4742-88B9-BE0984BAFE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75813" y="0"/>
            <a:ext cx="4016188" cy="105654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1" name="Picture 120" descr="White puzzle with one red piece">
            <a:extLst>
              <a:ext uri="{FF2B5EF4-FFF2-40B4-BE49-F238E27FC236}">
                <a16:creationId xmlns:a16="http://schemas.microsoft.com/office/drawing/2014/main" id="{522C0FBA-3381-4F65-BEFB-31F5C03886D6}"/>
              </a:ext>
            </a:extLst>
          </p:cNvPr>
          <p:cNvPicPr>
            <a:picLocks noChangeAspect="1"/>
          </p:cNvPicPr>
          <p:nvPr/>
        </p:nvPicPr>
        <p:blipFill rotWithShape="1">
          <a:blip r:embed="rId2"/>
          <a:srcRect l="28465" r="26899" b="-2"/>
          <a:stretch/>
        </p:blipFill>
        <p:spPr>
          <a:xfrm>
            <a:off x="8194348" y="1074544"/>
            <a:ext cx="3997652" cy="5037857"/>
          </a:xfrm>
          <a:prstGeom prst="rect">
            <a:avLst/>
          </a:prstGeom>
        </p:spPr>
      </p:pic>
      <p:sp>
        <p:nvSpPr>
          <p:cNvPr id="148" name="Rectangle 147">
            <a:extLst>
              <a:ext uri="{FF2B5EF4-FFF2-40B4-BE49-F238E27FC236}">
                <a16:creationId xmlns:a16="http://schemas.microsoft.com/office/drawing/2014/main" id="{387C5BBA-BBE2-4821-96CF-38FC49570F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1031500"/>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149">
            <a:extLst>
              <a:ext uri="{FF2B5EF4-FFF2-40B4-BE49-F238E27FC236}">
                <a16:creationId xmlns:a16="http://schemas.microsoft.com/office/drawing/2014/main" id="{3611DA2B-4CF7-4A57-82AC-FA120DE44D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1095508"/>
            <a:ext cx="8203482" cy="5016893"/>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6C9BCE9-0896-435A-A121-4773F92648D8}"/>
              </a:ext>
            </a:extLst>
          </p:cNvPr>
          <p:cNvSpPr>
            <a:spLocks noGrp="1"/>
          </p:cNvSpPr>
          <p:nvPr>
            <p:ph idx="1"/>
          </p:nvPr>
        </p:nvSpPr>
        <p:spPr>
          <a:xfrm>
            <a:off x="787179" y="1474237"/>
            <a:ext cx="6623039" cy="4300357"/>
          </a:xfrm>
        </p:spPr>
        <p:txBody>
          <a:bodyPr anchor="t">
            <a:normAutofit/>
          </a:bodyPr>
          <a:lstStyle/>
          <a:p>
            <a:pPr>
              <a:lnSpc>
                <a:spcPct val="130000"/>
              </a:lnSpc>
            </a:pPr>
            <a:r>
              <a:rPr lang="en-US" dirty="0">
                <a:effectLst/>
                <a:latin typeface="Calibri" panose="020F0502020204030204" pitchFamily="34" charset="0"/>
                <a:ea typeface="Times New Roman" panose="02020603050405020304" pitchFamily="18" charset="0"/>
              </a:rPr>
              <a:t>The Task Force also received many other requests and recommendations for various enhancements and improvements to SIMBA.</a:t>
            </a:r>
          </a:p>
          <a:p>
            <a:pPr>
              <a:lnSpc>
                <a:spcPct val="130000"/>
              </a:lnSpc>
            </a:pPr>
            <a:endParaRPr lang="en-US" dirty="0">
              <a:effectLst/>
              <a:latin typeface="Calibri" panose="020F0502020204030204" pitchFamily="34" charset="0"/>
              <a:ea typeface="Times New Roman" panose="02020603050405020304" pitchFamily="18" charset="0"/>
            </a:endParaRPr>
          </a:p>
          <a:p>
            <a:pPr>
              <a:lnSpc>
                <a:spcPct val="130000"/>
              </a:lnSpc>
            </a:pPr>
            <a:r>
              <a:rPr lang="en-US" dirty="0">
                <a:effectLst/>
                <a:latin typeface="Calibri" panose="020F0502020204030204" pitchFamily="34" charset="0"/>
                <a:ea typeface="Times New Roman" panose="02020603050405020304" pitchFamily="18" charset="0"/>
              </a:rPr>
              <a:t>Some of these are related to grants management</a:t>
            </a:r>
            <a:r>
              <a:rPr lang="en-US" dirty="0">
                <a:latin typeface="Calibri" panose="020F0502020204030204" pitchFamily="34" charset="0"/>
                <a:ea typeface="Times New Roman" panose="02020603050405020304" pitchFamily="18" charset="0"/>
              </a:rPr>
              <a:t>;</a:t>
            </a:r>
            <a:r>
              <a:rPr lang="en-US" dirty="0">
                <a:effectLst/>
                <a:latin typeface="Calibri" panose="020F0502020204030204" pitchFamily="34" charset="0"/>
                <a:ea typeface="Times New Roman" panose="02020603050405020304" pitchFamily="18" charset="0"/>
              </a:rPr>
              <a:t> some relate to other SIMBA modules (e.g., Purchasing).</a:t>
            </a:r>
          </a:p>
          <a:p>
            <a:pPr>
              <a:lnSpc>
                <a:spcPct val="130000"/>
              </a:lnSpc>
            </a:pPr>
            <a:endParaRPr lang="en-US" dirty="0">
              <a:effectLst/>
              <a:latin typeface="Calibri" panose="020F0502020204030204" pitchFamily="34" charset="0"/>
              <a:ea typeface="Times New Roman" panose="02020603050405020304" pitchFamily="18" charset="0"/>
            </a:endParaRPr>
          </a:p>
          <a:p>
            <a:pPr>
              <a:lnSpc>
                <a:spcPct val="130000"/>
              </a:lnSpc>
            </a:pPr>
            <a:r>
              <a:rPr lang="en-US" dirty="0">
                <a:effectLst/>
                <a:latin typeface="Calibri" panose="020F0502020204030204" pitchFamily="34" charset="0"/>
                <a:ea typeface="Times New Roman" panose="02020603050405020304" pitchFamily="18" charset="0"/>
              </a:rPr>
              <a:t>We’ve made recommendations to </a:t>
            </a:r>
            <a:r>
              <a:rPr lang="en-US" dirty="0">
                <a:latin typeface="Calibri" panose="020F0502020204030204" pitchFamily="34" charset="0"/>
                <a:ea typeface="Times New Roman" panose="02020603050405020304" pitchFamily="18" charset="0"/>
              </a:rPr>
              <a:t>u</a:t>
            </a:r>
            <a:r>
              <a:rPr lang="en-US" dirty="0">
                <a:effectLst/>
                <a:latin typeface="Calibri" panose="020F0502020204030204" pitchFamily="34" charset="0"/>
                <a:ea typeface="Times New Roman" panose="02020603050405020304" pitchFamily="18" charset="0"/>
              </a:rPr>
              <a:t>niversity leadership to prioritize and act on these recommendations as soon as possible. </a:t>
            </a:r>
            <a:endParaRPr lang="en-US" dirty="0"/>
          </a:p>
        </p:txBody>
      </p:sp>
      <p:sp>
        <p:nvSpPr>
          <p:cNvPr id="152" name="Rectangle 151">
            <a:extLst>
              <a:ext uri="{FF2B5EF4-FFF2-40B4-BE49-F238E27FC236}">
                <a16:creationId xmlns:a16="http://schemas.microsoft.com/office/drawing/2014/main" id="{C1CF7BFC-0A02-4106-88A8-CCC0D94445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144405"/>
            <a:ext cx="8150087" cy="71359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Rectangle 153">
            <a:extLst>
              <a:ext uri="{FF2B5EF4-FFF2-40B4-BE49-F238E27FC236}">
                <a16:creationId xmlns:a16="http://schemas.microsoft.com/office/drawing/2014/main" id="{65304E59-B4DC-4CA3-89F1-5C88000EB7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6532" y="6167615"/>
            <a:ext cx="3982418" cy="69038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Rectangle 155">
            <a:extLst>
              <a:ext uri="{FF2B5EF4-FFF2-40B4-BE49-F238E27FC236}">
                <a16:creationId xmlns:a16="http://schemas.microsoft.com/office/drawing/2014/main" id="{73167A8C-FFEF-4D1B-8459-E2BB5C045F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6112401"/>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Rectangle 157">
            <a:extLst>
              <a:ext uri="{FF2B5EF4-FFF2-40B4-BE49-F238E27FC236}">
                <a16:creationId xmlns:a16="http://schemas.microsoft.com/office/drawing/2014/main" id="{1CA3DFBE-30A6-4BDE-9238-14F3652B4F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2523"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42967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6" name="Rectangle 9">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11">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13">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2">
            <a:extLst>
              <a:ext uri="{FF2B5EF4-FFF2-40B4-BE49-F238E27FC236}">
                <a16:creationId xmlns:a16="http://schemas.microsoft.com/office/drawing/2014/main" id="{6F561E1C-484B-4FD9-8641-5259564F566D}"/>
              </a:ext>
            </a:extLst>
          </p:cNvPr>
          <p:cNvSpPr>
            <a:spLocks noGrp="1"/>
          </p:cNvSpPr>
          <p:nvPr>
            <p:ph type="title"/>
          </p:nvPr>
        </p:nvSpPr>
        <p:spPr>
          <a:xfrm>
            <a:off x="1342305" y="1044054"/>
            <a:ext cx="10544895" cy="1030360"/>
          </a:xfrm>
        </p:spPr>
        <p:txBody>
          <a:bodyPr>
            <a:noAutofit/>
          </a:bodyPr>
          <a:lstStyle/>
          <a:p>
            <a:pPr>
              <a:lnSpc>
                <a:spcPct val="140000"/>
              </a:lnSpc>
            </a:pPr>
            <a:r>
              <a:rPr lang="en-US" sz="2000" dirty="0">
                <a:solidFill>
                  <a:schemeClr val="bg1"/>
                </a:solidFill>
                <a:effectLst/>
                <a:latin typeface="Calibri" panose="020F0502020204030204" pitchFamily="34" charset="0"/>
                <a:ea typeface="Times New Roman" panose="02020603050405020304" pitchFamily="18" charset="0"/>
              </a:rPr>
              <a:t>The SIMBA transition for Research (Grants Management) has been challenging </a:t>
            </a:r>
            <a:br>
              <a:rPr lang="en-US" sz="2000" dirty="0">
                <a:solidFill>
                  <a:schemeClr val="bg1"/>
                </a:solidFill>
                <a:effectLst/>
                <a:latin typeface="Calibri" panose="020F0502020204030204" pitchFamily="34" charset="0"/>
                <a:ea typeface="Times New Roman" panose="02020603050405020304" pitchFamily="18" charset="0"/>
              </a:rPr>
            </a:br>
            <a:r>
              <a:rPr lang="en-US" sz="2000" dirty="0">
                <a:solidFill>
                  <a:schemeClr val="bg1"/>
                </a:solidFill>
                <a:effectLst/>
                <a:latin typeface="Calibri" panose="020F0502020204030204" pitchFamily="34" charset="0"/>
                <a:ea typeface="Times New Roman" panose="02020603050405020304" pitchFamily="18" charset="0"/>
              </a:rPr>
              <a:t>and is incomplete</a:t>
            </a:r>
            <a:endParaRPr lang="en-US" sz="2000" dirty="0">
              <a:solidFill>
                <a:schemeClr val="bg1"/>
              </a:solidFill>
            </a:endParaRPr>
          </a:p>
        </p:txBody>
      </p:sp>
      <p:sp>
        <p:nvSpPr>
          <p:cNvPr id="29" name="Rectangle 15">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17">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ontent Placeholder 2">
            <a:extLst>
              <a:ext uri="{FF2B5EF4-FFF2-40B4-BE49-F238E27FC236}">
                <a16:creationId xmlns:a16="http://schemas.microsoft.com/office/drawing/2014/main" id="{54622058-FB24-814C-AEDE-8F58D1D6A92B}"/>
              </a:ext>
            </a:extLst>
          </p:cNvPr>
          <p:cNvSpPr>
            <a:spLocks noGrp="1"/>
          </p:cNvSpPr>
          <p:nvPr>
            <p:ph idx="1"/>
          </p:nvPr>
        </p:nvSpPr>
        <p:spPr>
          <a:xfrm>
            <a:off x="2358305" y="2590876"/>
            <a:ext cx="808759" cy="495268"/>
          </a:xfrm>
        </p:spPr>
        <p:txBody>
          <a:bodyPr anchor="t">
            <a:normAutofit/>
          </a:bodyPr>
          <a:lstStyle/>
          <a:p>
            <a:pPr>
              <a:lnSpc>
                <a:spcPct val="100000"/>
              </a:lnSpc>
            </a:pPr>
            <a:r>
              <a:rPr lang="en-US" dirty="0">
                <a:effectLst/>
                <a:latin typeface="Calibri" panose="020F0502020204030204" pitchFamily="34" charset="0"/>
                <a:ea typeface="Times New Roman" panose="02020603050405020304" pitchFamily="18" charset="0"/>
              </a:rPr>
              <a:t>IBIS</a:t>
            </a:r>
            <a:endParaRPr lang="en-US" dirty="0"/>
          </a:p>
        </p:txBody>
      </p:sp>
      <p:sp>
        <p:nvSpPr>
          <p:cNvPr id="15" name="Content Placeholder 2">
            <a:extLst>
              <a:ext uri="{FF2B5EF4-FFF2-40B4-BE49-F238E27FC236}">
                <a16:creationId xmlns:a16="http://schemas.microsoft.com/office/drawing/2014/main" id="{697A5DDB-11A0-1D46-8C15-E20FB180878F}"/>
              </a:ext>
            </a:extLst>
          </p:cNvPr>
          <p:cNvSpPr txBox="1">
            <a:spLocks/>
          </p:cNvSpPr>
          <p:nvPr/>
        </p:nvSpPr>
        <p:spPr>
          <a:xfrm>
            <a:off x="3300666" y="2590876"/>
            <a:ext cx="1080833" cy="495268"/>
          </a:xfrm>
          <a:prstGeom prst="rect">
            <a:avLst/>
          </a:prstGeom>
        </p:spPr>
        <p:txBody>
          <a:bodyPr vert="horz" lIns="109728" tIns="109728" rIns="109728" bIns="91440" rtlCol="0" anchor="t">
            <a:noAutofit/>
          </a:bodyPr>
          <a:lst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pPr>
              <a:lnSpc>
                <a:spcPct val="100000"/>
              </a:lnSpc>
            </a:pPr>
            <a:r>
              <a:rPr lang="en-US" dirty="0">
                <a:latin typeface="Calibri" panose="020F0502020204030204" pitchFamily="34" charset="0"/>
                <a:ea typeface="Times New Roman" panose="02020603050405020304" pitchFamily="18" charset="0"/>
              </a:rPr>
              <a:t>SIMBA</a:t>
            </a:r>
            <a:endParaRPr lang="en-US" dirty="0"/>
          </a:p>
        </p:txBody>
      </p:sp>
      <p:cxnSp>
        <p:nvCxnSpPr>
          <p:cNvPr id="9" name="Straight Connector 8">
            <a:extLst>
              <a:ext uri="{FF2B5EF4-FFF2-40B4-BE49-F238E27FC236}">
                <a16:creationId xmlns:a16="http://schemas.microsoft.com/office/drawing/2014/main" id="{437E7742-CB69-1545-86AB-F9EA3A2A5B16}"/>
              </a:ext>
            </a:extLst>
          </p:cNvPr>
          <p:cNvCxnSpPr>
            <a:cxnSpLocks/>
            <a:stCxn id="19" idx="2"/>
          </p:cNvCxnSpPr>
          <p:nvPr/>
        </p:nvCxnSpPr>
        <p:spPr>
          <a:xfrm flipH="1">
            <a:off x="3149458" y="2551184"/>
            <a:ext cx="5462" cy="4091916"/>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9" name="Content Placeholder 2">
            <a:extLst>
              <a:ext uri="{FF2B5EF4-FFF2-40B4-BE49-F238E27FC236}">
                <a16:creationId xmlns:a16="http://schemas.microsoft.com/office/drawing/2014/main" id="{DB8D63D2-8FCD-5B48-8B0C-022CDA22CA37}"/>
              </a:ext>
            </a:extLst>
          </p:cNvPr>
          <p:cNvSpPr txBox="1">
            <a:spLocks/>
          </p:cNvSpPr>
          <p:nvPr/>
        </p:nvSpPr>
        <p:spPr>
          <a:xfrm>
            <a:off x="2410939" y="2203206"/>
            <a:ext cx="1487962" cy="347978"/>
          </a:xfrm>
          <a:prstGeom prst="rect">
            <a:avLst/>
          </a:prstGeom>
        </p:spPr>
        <p:txBody>
          <a:bodyPr vert="horz" lIns="109728" tIns="109728" rIns="109728" bIns="91440" rtlCol="0" anchor="t">
            <a:noAutofit/>
          </a:bodyPr>
          <a:lst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pPr>
              <a:lnSpc>
                <a:spcPct val="100000"/>
              </a:lnSpc>
            </a:pPr>
            <a:r>
              <a:rPr lang="en-US" sz="1400" b="0" dirty="0">
                <a:latin typeface="Calibri" panose="020F0502020204030204" pitchFamily="34" charset="0"/>
                <a:ea typeface="Times New Roman" panose="02020603050405020304" pitchFamily="18" charset="0"/>
              </a:rPr>
              <a:t>July 1, 2020</a:t>
            </a:r>
          </a:p>
        </p:txBody>
      </p:sp>
      <p:sp>
        <p:nvSpPr>
          <p:cNvPr id="20" name="Content Placeholder 2">
            <a:extLst>
              <a:ext uri="{FF2B5EF4-FFF2-40B4-BE49-F238E27FC236}">
                <a16:creationId xmlns:a16="http://schemas.microsoft.com/office/drawing/2014/main" id="{282BCF69-B969-E44E-9570-372AC0781113}"/>
              </a:ext>
            </a:extLst>
          </p:cNvPr>
          <p:cNvSpPr txBox="1">
            <a:spLocks/>
          </p:cNvSpPr>
          <p:nvPr/>
        </p:nvSpPr>
        <p:spPr>
          <a:xfrm>
            <a:off x="3525246" y="5663010"/>
            <a:ext cx="1191029" cy="636243"/>
          </a:xfrm>
          <a:prstGeom prst="rect">
            <a:avLst/>
          </a:prstGeom>
        </p:spPr>
        <p:txBody>
          <a:bodyPr vert="horz" lIns="109728" tIns="109728" rIns="109728" bIns="91440" rtlCol="0" anchor="t">
            <a:noAutofit/>
          </a:bodyPr>
          <a:lst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pPr>
              <a:lnSpc>
                <a:spcPct val="100000"/>
              </a:lnSpc>
            </a:pPr>
            <a:r>
              <a:rPr lang="en-US" sz="1600" b="0" dirty="0">
                <a:latin typeface="Calibri" panose="020F0502020204030204" pitchFamily="34" charset="0"/>
                <a:ea typeface="Times New Roman" panose="02020603050405020304" pitchFamily="18" charset="0"/>
              </a:rPr>
              <a:t>Subaward payments</a:t>
            </a:r>
          </a:p>
        </p:txBody>
      </p:sp>
      <p:sp>
        <p:nvSpPr>
          <p:cNvPr id="11" name="TextBox 10">
            <a:extLst>
              <a:ext uri="{FF2B5EF4-FFF2-40B4-BE49-F238E27FC236}">
                <a16:creationId xmlns:a16="http://schemas.microsoft.com/office/drawing/2014/main" id="{00B04C58-B324-D844-8491-220FB9EB4366}"/>
              </a:ext>
            </a:extLst>
          </p:cNvPr>
          <p:cNvSpPr txBox="1"/>
          <p:nvPr/>
        </p:nvSpPr>
        <p:spPr>
          <a:xfrm>
            <a:off x="4664125" y="3054973"/>
            <a:ext cx="2223272" cy="2062103"/>
          </a:xfrm>
          <a:prstGeom prst="rect">
            <a:avLst/>
          </a:prstGeom>
          <a:noFill/>
        </p:spPr>
        <p:txBody>
          <a:bodyPr wrap="square" rtlCol="0">
            <a:spAutoFit/>
          </a:bodyPr>
          <a:lstStyle/>
          <a:p>
            <a:r>
              <a:rPr lang="en-US" sz="1600" u="sng" dirty="0">
                <a:latin typeface="Calibri" panose="020F0502020204030204" pitchFamily="34" charset="0"/>
                <a:cs typeface="Calibri" panose="020F0502020204030204" pitchFamily="34" charset="0"/>
              </a:rPr>
              <a:t>Master Data Verification</a:t>
            </a:r>
          </a:p>
          <a:p>
            <a:r>
              <a:rPr lang="en-US" sz="1600" dirty="0">
                <a:latin typeface="Calibri" panose="020F0502020204030204" pitchFamily="34" charset="0"/>
                <a:cs typeface="Calibri" panose="020F0502020204030204" pitchFamily="34" charset="0"/>
              </a:rPr>
              <a:t>Balances of main </a:t>
            </a:r>
            <a:r>
              <a:rPr lang="en-US" sz="1600" dirty="0" err="1">
                <a:latin typeface="Calibri" panose="020F0502020204030204" pitchFamily="34" charset="0"/>
                <a:cs typeface="Calibri" panose="020F0502020204030204" pitchFamily="34" charset="0"/>
              </a:rPr>
              <a:t>acc’ts</a:t>
            </a:r>
            <a:endParaRPr lang="en-US" sz="1600" dirty="0">
              <a:latin typeface="Calibri" panose="020F0502020204030204" pitchFamily="34" charset="0"/>
              <a:cs typeface="Calibri" panose="020F0502020204030204" pitchFamily="34" charset="0"/>
            </a:endParaRPr>
          </a:p>
          <a:p>
            <a:r>
              <a:rPr lang="en-US" sz="1600" dirty="0">
                <a:latin typeface="Calibri" panose="020F0502020204030204" pitchFamily="34" charset="0"/>
                <a:cs typeface="Calibri" panose="020F0502020204030204" pitchFamily="34" charset="0"/>
              </a:rPr>
              <a:t>Re-establish accounts: </a:t>
            </a:r>
          </a:p>
          <a:p>
            <a:r>
              <a:rPr lang="en-US" sz="1600" dirty="0">
                <a:latin typeface="Calibri" panose="020F0502020204030204" pitchFamily="34" charset="0"/>
                <a:cs typeface="Calibri" panose="020F0502020204030204" pitchFamily="34" charset="0"/>
              </a:rPr>
              <a:t>     budget verification, </a:t>
            </a:r>
          </a:p>
          <a:p>
            <a:r>
              <a:rPr lang="en-US" sz="1600" dirty="0">
                <a:latin typeface="Calibri" panose="020F0502020204030204" pitchFamily="34" charset="0"/>
                <a:cs typeface="Calibri" panose="020F0502020204030204" pitchFamily="34" charset="0"/>
              </a:rPr>
              <a:t>     budget upload, </a:t>
            </a:r>
          </a:p>
          <a:p>
            <a:r>
              <a:rPr lang="en-US" sz="1600" dirty="0">
                <a:latin typeface="Calibri" panose="020F0502020204030204" pitchFamily="34" charset="0"/>
                <a:cs typeface="Calibri" panose="020F0502020204030204" pitchFamily="34" charset="0"/>
              </a:rPr>
              <a:t>     responsibilities</a:t>
            </a:r>
          </a:p>
          <a:p>
            <a:endParaRPr lang="en-US" sz="1600" dirty="0">
              <a:latin typeface="Calibri" panose="020F0502020204030204" pitchFamily="34" charset="0"/>
              <a:cs typeface="Calibri" panose="020F0502020204030204" pitchFamily="34" charset="0"/>
            </a:endParaRPr>
          </a:p>
          <a:p>
            <a:r>
              <a:rPr lang="en-US" sz="1600" dirty="0">
                <a:latin typeface="Calibri" panose="020F0502020204030204" pitchFamily="34" charset="0"/>
                <a:cs typeface="Calibri" panose="020F0502020204030204" pitchFamily="34" charset="0"/>
              </a:rPr>
              <a:t>Correct parked expenses</a:t>
            </a:r>
          </a:p>
        </p:txBody>
      </p:sp>
      <p:sp>
        <p:nvSpPr>
          <p:cNvPr id="12" name="Rectangle 11">
            <a:extLst>
              <a:ext uri="{FF2B5EF4-FFF2-40B4-BE49-F238E27FC236}">
                <a16:creationId xmlns:a16="http://schemas.microsoft.com/office/drawing/2014/main" id="{D9B76CD2-AF0A-4048-8C93-21169209FD10}"/>
              </a:ext>
            </a:extLst>
          </p:cNvPr>
          <p:cNvSpPr/>
          <p:nvPr/>
        </p:nvSpPr>
        <p:spPr>
          <a:xfrm>
            <a:off x="1769032" y="3084442"/>
            <a:ext cx="1191031" cy="1605908"/>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35F91E98-FAB1-1C4C-9204-8E9ED06CC470}"/>
              </a:ext>
            </a:extLst>
          </p:cNvPr>
          <p:cNvSpPr/>
          <p:nvPr/>
        </p:nvSpPr>
        <p:spPr>
          <a:xfrm>
            <a:off x="2031959" y="3891254"/>
            <a:ext cx="921861" cy="800267"/>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Content Placeholder 2">
            <a:extLst>
              <a:ext uri="{FF2B5EF4-FFF2-40B4-BE49-F238E27FC236}">
                <a16:creationId xmlns:a16="http://schemas.microsoft.com/office/drawing/2014/main" id="{2B096B77-E5E7-7A41-8375-516139665EB8}"/>
              </a:ext>
            </a:extLst>
          </p:cNvPr>
          <p:cNvSpPr txBox="1">
            <a:spLocks/>
          </p:cNvSpPr>
          <p:nvPr/>
        </p:nvSpPr>
        <p:spPr>
          <a:xfrm>
            <a:off x="1785166" y="3062128"/>
            <a:ext cx="1174898" cy="495268"/>
          </a:xfrm>
          <a:prstGeom prst="rect">
            <a:avLst/>
          </a:prstGeom>
        </p:spPr>
        <p:txBody>
          <a:bodyPr vert="horz" lIns="109728" tIns="109728" rIns="109728" bIns="91440" rtlCol="0" anchor="t">
            <a:noAutofit/>
          </a:bodyPr>
          <a:lst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pPr>
              <a:lnSpc>
                <a:spcPct val="100000"/>
              </a:lnSpc>
            </a:pPr>
            <a:r>
              <a:rPr lang="en-US" sz="1600" b="0" dirty="0">
                <a:latin typeface="Calibri" panose="020F0502020204030204" pitchFamily="34" charset="0"/>
                <a:ea typeface="Times New Roman" panose="02020603050405020304" pitchFamily="18" charset="0"/>
              </a:rPr>
              <a:t>Accounts</a:t>
            </a:r>
          </a:p>
        </p:txBody>
      </p:sp>
      <p:sp>
        <p:nvSpPr>
          <p:cNvPr id="25" name="Content Placeholder 2">
            <a:extLst>
              <a:ext uri="{FF2B5EF4-FFF2-40B4-BE49-F238E27FC236}">
                <a16:creationId xmlns:a16="http://schemas.microsoft.com/office/drawing/2014/main" id="{8412C6F2-3AA7-D845-9BDD-E18418F0AAC9}"/>
              </a:ext>
            </a:extLst>
          </p:cNvPr>
          <p:cNvSpPr txBox="1">
            <a:spLocks/>
          </p:cNvSpPr>
          <p:nvPr/>
        </p:nvSpPr>
        <p:spPr>
          <a:xfrm>
            <a:off x="2036865" y="3846448"/>
            <a:ext cx="1008419" cy="668989"/>
          </a:xfrm>
          <a:prstGeom prst="rect">
            <a:avLst/>
          </a:prstGeom>
        </p:spPr>
        <p:txBody>
          <a:bodyPr vert="horz" lIns="109728" tIns="109728" rIns="109728" bIns="91440" rtlCol="0" anchor="t">
            <a:noAutofit/>
          </a:bodyPr>
          <a:lst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pPr>
              <a:lnSpc>
                <a:spcPct val="100000"/>
              </a:lnSpc>
            </a:pPr>
            <a:r>
              <a:rPr lang="en-US" sz="1600" b="0" dirty="0">
                <a:latin typeface="Calibri" panose="020F0502020204030204" pitchFamily="34" charset="0"/>
                <a:ea typeface="Times New Roman" panose="02020603050405020304" pitchFamily="18" charset="0"/>
              </a:rPr>
              <a:t>Cost centers</a:t>
            </a:r>
          </a:p>
        </p:txBody>
      </p:sp>
      <p:sp>
        <p:nvSpPr>
          <p:cNvPr id="32" name="Rectangle 31">
            <a:extLst>
              <a:ext uri="{FF2B5EF4-FFF2-40B4-BE49-F238E27FC236}">
                <a16:creationId xmlns:a16="http://schemas.microsoft.com/office/drawing/2014/main" id="{254A8735-76AC-D743-A210-3880B581A215}"/>
              </a:ext>
            </a:extLst>
          </p:cNvPr>
          <p:cNvSpPr/>
          <p:nvPr/>
        </p:nvSpPr>
        <p:spPr>
          <a:xfrm>
            <a:off x="1766777" y="5013939"/>
            <a:ext cx="1191031" cy="602506"/>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Content Placeholder 2">
            <a:extLst>
              <a:ext uri="{FF2B5EF4-FFF2-40B4-BE49-F238E27FC236}">
                <a16:creationId xmlns:a16="http://schemas.microsoft.com/office/drawing/2014/main" id="{35C16CF5-0781-124E-9CB2-FB2FCB60F2CC}"/>
              </a:ext>
            </a:extLst>
          </p:cNvPr>
          <p:cNvSpPr txBox="1">
            <a:spLocks/>
          </p:cNvSpPr>
          <p:nvPr/>
        </p:nvSpPr>
        <p:spPr>
          <a:xfrm>
            <a:off x="1782911" y="4960801"/>
            <a:ext cx="1174898" cy="624821"/>
          </a:xfrm>
          <a:prstGeom prst="rect">
            <a:avLst/>
          </a:prstGeom>
        </p:spPr>
        <p:txBody>
          <a:bodyPr vert="horz" lIns="109728" tIns="109728" rIns="109728" bIns="91440" rtlCol="0" anchor="t">
            <a:noAutofit/>
          </a:bodyPr>
          <a:lst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pPr>
              <a:lnSpc>
                <a:spcPct val="100000"/>
              </a:lnSpc>
            </a:pPr>
            <a:r>
              <a:rPr lang="en-US" sz="1600" b="0" dirty="0">
                <a:latin typeface="Calibri" panose="020F0502020204030204" pitchFamily="34" charset="0"/>
                <a:ea typeface="Times New Roman" panose="02020603050405020304" pitchFamily="18" charset="0"/>
              </a:rPr>
              <a:t>Cost share</a:t>
            </a:r>
          </a:p>
        </p:txBody>
      </p:sp>
      <p:sp>
        <p:nvSpPr>
          <p:cNvPr id="35" name="Content Placeholder 2">
            <a:extLst>
              <a:ext uri="{FF2B5EF4-FFF2-40B4-BE49-F238E27FC236}">
                <a16:creationId xmlns:a16="http://schemas.microsoft.com/office/drawing/2014/main" id="{B4003667-A852-614A-A96C-D6B75B7655F2}"/>
              </a:ext>
            </a:extLst>
          </p:cNvPr>
          <p:cNvSpPr txBox="1">
            <a:spLocks/>
          </p:cNvSpPr>
          <p:nvPr/>
        </p:nvSpPr>
        <p:spPr>
          <a:xfrm>
            <a:off x="1067778" y="6367085"/>
            <a:ext cx="2102891" cy="495268"/>
          </a:xfrm>
          <a:prstGeom prst="rect">
            <a:avLst/>
          </a:prstGeom>
        </p:spPr>
        <p:txBody>
          <a:bodyPr vert="horz" lIns="109728" tIns="109728" rIns="109728" bIns="91440" rtlCol="0" anchor="t">
            <a:noAutofit/>
          </a:bodyPr>
          <a:lst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pPr>
              <a:lnSpc>
                <a:spcPct val="100000"/>
              </a:lnSpc>
            </a:pPr>
            <a:r>
              <a:rPr lang="en-US" sz="1600" dirty="0" err="1">
                <a:latin typeface="Calibri" panose="020F0502020204030204" pitchFamily="34" charset="0"/>
                <a:ea typeface="Times New Roman" panose="02020603050405020304" pitchFamily="18" charset="0"/>
              </a:rPr>
              <a:t>MyResearchPortal</a:t>
            </a:r>
            <a:endParaRPr lang="en-US" sz="1600" dirty="0">
              <a:latin typeface="Calibri" panose="020F0502020204030204" pitchFamily="34" charset="0"/>
              <a:ea typeface="Times New Roman" panose="02020603050405020304" pitchFamily="18" charset="0"/>
            </a:endParaRPr>
          </a:p>
        </p:txBody>
      </p:sp>
      <p:cxnSp>
        <p:nvCxnSpPr>
          <p:cNvPr id="36" name="Straight Connector 35">
            <a:extLst>
              <a:ext uri="{FF2B5EF4-FFF2-40B4-BE49-F238E27FC236}">
                <a16:creationId xmlns:a16="http://schemas.microsoft.com/office/drawing/2014/main" id="{A36BC992-8A17-F745-AAEB-23831F8EB3A6}"/>
              </a:ext>
            </a:extLst>
          </p:cNvPr>
          <p:cNvCxnSpPr>
            <a:cxnSpLocks/>
          </p:cNvCxnSpPr>
          <p:nvPr/>
        </p:nvCxnSpPr>
        <p:spPr>
          <a:xfrm>
            <a:off x="1917272" y="4690350"/>
            <a:ext cx="0" cy="321879"/>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7" name="Rectangle 36">
            <a:extLst>
              <a:ext uri="{FF2B5EF4-FFF2-40B4-BE49-F238E27FC236}">
                <a16:creationId xmlns:a16="http://schemas.microsoft.com/office/drawing/2014/main" id="{1B023138-C384-2047-AD9A-EE32D6077851}"/>
              </a:ext>
            </a:extLst>
          </p:cNvPr>
          <p:cNvSpPr/>
          <p:nvPr/>
        </p:nvSpPr>
        <p:spPr>
          <a:xfrm>
            <a:off x="3359810" y="3082732"/>
            <a:ext cx="1191031" cy="1605908"/>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Content Placeholder 2">
            <a:extLst>
              <a:ext uri="{FF2B5EF4-FFF2-40B4-BE49-F238E27FC236}">
                <a16:creationId xmlns:a16="http://schemas.microsoft.com/office/drawing/2014/main" id="{BBBCC405-20A0-DB4B-9D87-A9A6067128F1}"/>
              </a:ext>
            </a:extLst>
          </p:cNvPr>
          <p:cNvSpPr txBox="1">
            <a:spLocks/>
          </p:cNvSpPr>
          <p:nvPr/>
        </p:nvSpPr>
        <p:spPr>
          <a:xfrm>
            <a:off x="3375944" y="3060418"/>
            <a:ext cx="1174898" cy="1628220"/>
          </a:xfrm>
          <a:prstGeom prst="rect">
            <a:avLst/>
          </a:prstGeom>
        </p:spPr>
        <p:txBody>
          <a:bodyPr vert="horz" lIns="109728" tIns="109728" rIns="109728" bIns="91440" rtlCol="0" anchor="t">
            <a:noAutofit/>
          </a:bodyPr>
          <a:lst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pPr>
              <a:lnSpc>
                <a:spcPct val="100000"/>
              </a:lnSpc>
            </a:pPr>
            <a:r>
              <a:rPr lang="en-US" sz="1600" b="0" dirty="0">
                <a:latin typeface="Calibri" panose="020F0502020204030204" pitchFamily="34" charset="0"/>
                <a:ea typeface="Times New Roman" panose="02020603050405020304" pitchFamily="18" charset="0"/>
              </a:rPr>
              <a:t>Internal Orders</a:t>
            </a:r>
          </a:p>
          <a:p>
            <a:pPr>
              <a:lnSpc>
                <a:spcPct val="100000"/>
              </a:lnSpc>
            </a:pPr>
            <a:r>
              <a:rPr lang="en-US" sz="1400" b="0" dirty="0">
                <a:latin typeface="Calibri" panose="020F0502020204030204" pitchFamily="34" charset="0"/>
                <a:ea typeface="Times New Roman" panose="02020603050405020304" pitchFamily="18" charset="0"/>
              </a:rPr>
              <a:t>Grants</a:t>
            </a:r>
          </a:p>
          <a:p>
            <a:pPr>
              <a:lnSpc>
                <a:spcPct val="100000"/>
              </a:lnSpc>
            </a:pPr>
            <a:r>
              <a:rPr lang="en-US" sz="1400" b="0" dirty="0">
                <a:latin typeface="Calibri" panose="020F0502020204030204" pitchFamily="34" charset="0"/>
                <a:ea typeface="Times New Roman" panose="02020603050405020304" pitchFamily="18" charset="0"/>
              </a:rPr>
              <a:t>Sponsored accts</a:t>
            </a:r>
          </a:p>
        </p:txBody>
      </p:sp>
      <p:sp>
        <p:nvSpPr>
          <p:cNvPr id="41" name="Rectangle 40">
            <a:extLst>
              <a:ext uri="{FF2B5EF4-FFF2-40B4-BE49-F238E27FC236}">
                <a16:creationId xmlns:a16="http://schemas.microsoft.com/office/drawing/2014/main" id="{B6A03AE2-F8AE-164D-85A7-94C6A7314C90}"/>
              </a:ext>
            </a:extLst>
          </p:cNvPr>
          <p:cNvSpPr/>
          <p:nvPr/>
        </p:nvSpPr>
        <p:spPr>
          <a:xfrm>
            <a:off x="7156715" y="5012229"/>
            <a:ext cx="1191031" cy="602506"/>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Content Placeholder 2">
            <a:extLst>
              <a:ext uri="{FF2B5EF4-FFF2-40B4-BE49-F238E27FC236}">
                <a16:creationId xmlns:a16="http://schemas.microsoft.com/office/drawing/2014/main" id="{E860D4A4-F18C-4A47-BAA2-F1BBDE8BAEE9}"/>
              </a:ext>
            </a:extLst>
          </p:cNvPr>
          <p:cNvSpPr txBox="1">
            <a:spLocks/>
          </p:cNvSpPr>
          <p:nvPr/>
        </p:nvSpPr>
        <p:spPr>
          <a:xfrm>
            <a:off x="7172849" y="4959091"/>
            <a:ext cx="1174898" cy="624821"/>
          </a:xfrm>
          <a:prstGeom prst="rect">
            <a:avLst/>
          </a:prstGeom>
        </p:spPr>
        <p:txBody>
          <a:bodyPr vert="horz" lIns="109728" tIns="109728" rIns="109728" bIns="91440" rtlCol="0" anchor="t">
            <a:noAutofit/>
          </a:bodyPr>
          <a:lst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pPr>
              <a:lnSpc>
                <a:spcPct val="100000"/>
              </a:lnSpc>
            </a:pPr>
            <a:r>
              <a:rPr lang="en-US" sz="1600" b="0" dirty="0">
                <a:latin typeface="Calibri" panose="020F0502020204030204" pitchFamily="34" charset="0"/>
                <a:ea typeface="Times New Roman" panose="02020603050405020304" pitchFamily="18" charset="0"/>
              </a:rPr>
              <a:t>Cost share</a:t>
            </a:r>
          </a:p>
        </p:txBody>
      </p:sp>
      <p:sp>
        <p:nvSpPr>
          <p:cNvPr id="45" name="Content Placeholder 2">
            <a:extLst>
              <a:ext uri="{FF2B5EF4-FFF2-40B4-BE49-F238E27FC236}">
                <a16:creationId xmlns:a16="http://schemas.microsoft.com/office/drawing/2014/main" id="{9BEFF484-0564-2E41-B7D4-A6A868F49D56}"/>
              </a:ext>
            </a:extLst>
          </p:cNvPr>
          <p:cNvSpPr txBox="1">
            <a:spLocks/>
          </p:cNvSpPr>
          <p:nvPr/>
        </p:nvSpPr>
        <p:spPr>
          <a:xfrm>
            <a:off x="4969787" y="5663009"/>
            <a:ext cx="1409700" cy="737222"/>
          </a:xfrm>
          <a:prstGeom prst="rect">
            <a:avLst/>
          </a:prstGeom>
        </p:spPr>
        <p:txBody>
          <a:bodyPr vert="horz" lIns="109728" tIns="109728" rIns="109728" bIns="91440" rtlCol="0" anchor="t">
            <a:noAutofit/>
          </a:bodyPr>
          <a:lst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pPr>
              <a:lnSpc>
                <a:spcPct val="100000"/>
              </a:lnSpc>
            </a:pPr>
            <a:r>
              <a:rPr lang="en-US" sz="1600" b="0" dirty="0">
                <a:latin typeface="Calibri" panose="020F0502020204030204" pitchFamily="34" charset="0"/>
                <a:ea typeface="Times New Roman" panose="02020603050405020304" pitchFamily="18" charset="0"/>
              </a:rPr>
              <a:t>Sponsor invoicing</a:t>
            </a:r>
          </a:p>
        </p:txBody>
      </p:sp>
      <p:cxnSp>
        <p:nvCxnSpPr>
          <p:cNvPr id="46" name="Straight Arrow Connector 45">
            <a:extLst>
              <a:ext uri="{FF2B5EF4-FFF2-40B4-BE49-F238E27FC236}">
                <a16:creationId xmlns:a16="http://schemas.microsoft.com/office/drawing/2014/main" id="{D67FAD97-39C5-CD4D-9F33-8E844523AADC}"/>
              </a:ext>
            </a:extLst>
          </p:cNvPr>
          <p:cNvCxnSpPr/>
          <p:nvPr/>
        </p:nvCxnSpPr>
        <p:spPr>
          <a:xfrm>
            <a:off x="2953820" y="3455685"/>
            <a:ext cx="405990" cy="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Rectangle 46">
            <a:extLst>
              <a:ext uri="{FF2B5EF4-FFF2-40B4-BE49-F238E27FC236}">
                <a16:creationId xmlns:a16="http://schemas.microsoft.com/office/drawing/2014/main" id="{1891C656-2BDD-5546-8EB9-BD37B245774F}"/>
              </a:ext>
            </a:extLst>
          </p:cNvPr>
          <p:cNvSpPr/>
          <p:nvPr/>
        </p:nvSpPr>
        <p:spPr>
          <a:xfrm>
            <a:off x="7157110" y="3070032"/>
            <a:ext cx="1191031" cy="1605908"/>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Content Placeholder 2">
            <a:extLst>
              <a:ext uri="{FF2B5EF4-FFF2-40B4-BE49-F238E27FC236}">
                <a16:creationId xmlns:a16="http://schemas.microsoft.com/office/drawing/2014/main" id="{D8D50832-E909-E741-871A-5532CD266003}"/>
              </a:ext>
            </a:extLst>
          </p:cNvPr>
          <p:cNvSpPr txBox="1">
            <a:spLocks/>
          </p:cNvSpPr>
          <p:nvPr/>
        </p:nvSpPr>
        <p:spPr>
          <a:xfrm>
            <a:off x="7173244" y="3047718"/>
            <a:ext cx="1174898" cy="1628220"/>
          </a:xfrm>
          <a:prstGeom prst="rect">
            <a:avLst/>
          </a:prstGeom>
        </p:spPr>
        <p:txBody>
          <a:bodyPr vert="horz" lIns="109728" tIns="109728" rIns="109728" bIns="91440" rtlCol="0" anchor="t">
            <a:noAutofit/>
          </a:bodyPr>
          <a:lst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pPr>
              <a:lnSpc>
                <a:spcPct val="100000"/>
              </a:lnSpc>
            </a:pPr>
            <a:r>
              <a:rPr lang="en-US" sz="1600" b="0" dirty="0">
                <a:latin typeface="Calibri" panose="020F0502020204030204" pitchFamily="34" charset="0"/>
                <a:ea typeface="Times New Roman" panose="02020603050405020304" pitchFamily="18" charset="0"/>
              </a:rPr>
              <a:t>Internal Orders</a:t>
            </a:r>
          </a:p>
          <a:p>
            <a:pPr>
              <a:lnSpc>
                <a:spcPct val="100000"/>
              </a:lnSpc>
            </a:pPr>
            <a:r>
              <a:rPr lang="en-US" sz="1400" b="0" dirty="0">
                <a:latin typeface="Calibri" panose="020F0502020204030204" pitchFamily="34" charset="0"/>
                <a:ea typeface="Times New Roman" panose="02020603050405020304" pitchFamily="18" charset="0"/>
              </a:rPr>
              <a:t>Grants</a:t>
            </a:r>
          </a:p>
          <a:p>
            <a:pPr>
              <a:lnSpc>
                <a:spcPct val="100000"/>
              </a:lnSpc>
            </a:pPr>
            <a:r>
              <a:rPr lang="en-US" sz="1400" b="0" dirty="0">
                <a:latin typeface="Calibri" panose="020F0502020204030204" pitchFamily="34" charset="0"/>
                <a:ea typeface="Times New Roman" panose="02020603050405020304" pitchFamily="18" charset="0"/>
              </a:rPr>
              <a:t>Sponsored accts</a:t>
            </a:r>
          </a:p>
        </p:txBody>
      </p:sp>
      <p:sp>
        <p:nvSpPr>
          <p:cNvPr id="49" name="Content Placeholder 2">
            <a:extLst>
              <a:ext uri="{FF2B5EF4-FFF2-40B4-BE49-F238E27FC236}">
                <a16:creationId xmlns:a16="http://schemas.microsoft.com/office/drawing/2014/main" id="{33832E7A-BBB9-2142-9A18-D83022CB0C5F}"/>
              </a:ext>
            </a:extLst>
          </p:cNvPr>
          <p:cNvSpPr txBox="1">
            <a:spLocks/>
          </p:cNvSpPr>
          <p:nvPr/>
        </p:nvSpPr>
        <p:spPr>
          <a:xfrm>
            <a:off x="6951226" y="2590876"/>
            <a:ext cx="1760974" cy="495268"/>
          </a:xfrm>
          <a:prstGeom prst="rect">
            <a:avLst/>
          </a:prstGeom>
        </p:spPr>
        <p:txBody>
          <a:bodyPr vert="horz" lIns="109728" tIns="109728" rIns="109728" bIns="91440" rtlCol="0" anchor="t">
            <a:noAutofit/>
          </a:bodyPr>
          <a:lst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pPr>
              <a:lnSpc>
                <a:spcPct val="100000"/>
              </a:lnSpc>
            </a:pPr>
            <a:r>
              <a:rPr lang="en-US" b="0" dirty="0">
                <a:latin typeface="Calibri" panose="020F0502020204030204" pitchFamily="34" charset="0"/>
                <a:ea typeface="Times New Roman" panose="02020603050405020304" pitchFamily="18" charset="0"/>
              </a:rPr>
              <a:t>New Awards</a:t>
            </a:r>
            <a:endParaRPr lang="en-US" b="0" dirty="0"/>
          </a:p>
        </p:txBody>
      </p:sp>
      <p:sp>
        <p:nvSpPr>
          <p:cNvPr id="50" name="Content Placeholder 2">
            <a:extLst>
              <a:ext uri="{FF2B5EF4-FFF2-40B4-BE49-F238E27FC236}">
                <a16:creationId xmlns:a16="http://schemas.microsoft.com/office/drawing/2014/main" id="{8B6FF0CA-33EC-8941-B1E9-F4AA0BB98FA5}"/>
              </a:ext>
            </a:extLst>
          </p:cNvPr>
          <p:cNvSpPr txBox="1">
            <a:spLocks/>
          </p:cNvSpPr>
          <p:nvPr/>
        </p:nvSpPr>
        <p:spPr>
          <a:xfrm>
            <a:off x="6303287" y="5663008"/>
            <a:ext cx="1986127" cy="1186677"/>
          </a:xfrm>
          <a:prstGeom prst="rect">
            <a:avLst/>
          </a:prstGeom>
        </p:spPr>
        <p:txBody>
          <a:bodyPr vert="horz" lIns="109728" tIns="109728" rIns="109728" bIns="91440" rtlCol="0" anchor="t">
            <a:noAutofit/>
          </a:bodyPr>
          <a:lst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pPr>
              <a:lnSpc>
                <a:spcPct val="100000"/>
              </a:lnSpc>
            </a:pPr>
            <a:r>
              <a:rPr lang="en-US" sz="1600" b="0" dirty="0">
                <a:latin typeface="Calibri" panose="020F0502020204030204" pitchFamily="34" charset="0"/>
                <a:ea typeface="Times New Roman" panose="02020603050405020304" pitchFamily="18" charset="0"/>
              </a:rPr>
              <a:t>Expiring accounts</a:t>
            </a:r>
          </a:p>
          <a:p>
            <a:pPr>
              <a:lnSpc>
                <a:spcPct val="100000"/>
              </a:lnSpc>
            </a:pPr>
            <a:r>
              <a:rPr lang="en-US" sz="1600" b="0" dirty="0">
                <a:latin typeface="Calibri" panose="020F0502020204030204" pitchFamily="34" charset="0"/>
                <a:ea typeface="Times New Roman" panose="02020603050405020304" pitchFamily="18" charset="0"/>
              </a:rPr>
              <a:t>Closeouts</a:t>
            </a:r>
          </a:p>
          <a:p>
            <a:pPr>
              <a:lnSpc>
                <a:spcPct val="100000"/>
              </a:lnSpc>
            </a:pPr>
            <a:r>
              <a:rPr lang="en-US" sz="1600" b="0" dirty="0">
                <a:latin typeface="Calibri" panose="020F0502020204030204" pitchFamily="34" charset="0"/>
                <a:ea typeface="Times New Roman" panose="02020603050405020304" pitchFamily="18" charset="0"/>
              </a:rPr>
              <a:t>ARL</a:t>
            </a:r>
          </a:p>
        </p:txBody>
      </p:sp>
      <p:sp>
        <p:nvSpPr>
          <p:cNvPr id="51" name="Content Placeholder 2">
            <a:extLst>
              <a:ext uri="{FF2B5EF4-FFF2-40B4-BE49-F238E27FC236}">
                <a16:creationId xmlns:a16="http://schemas.microsoft.com/office/drawing/2014/main" id="{C6A5CD0D-2614-604E-A974-12F371043675}"/>
              </a:ext>
            </a:extLst>
          </p:cNvPr>
          <p:cNvSpPr txBox="1">
            <a:spLocks/>
          </p:cNvSpPr>
          <p:nvPr/>
        </p:nvSpPr>
        <p:spPr>
          <a:xfrm>
            <a:off x="8845815" y="6005908"/>
            <a:ext cx="2295060" cy="789592"/>
          </a:xfrm>
          <a:prstGeom prst="rect">
            <a:avLst/>
          </a:prstGeom>
        </p:spPr>
        <p:txBody>
          <a:bodyPr vert="horz" lIns="109728" tIns="109728" rIns="109728" bIns="91440" rtlCol="0" anchor="t">
            <a:noAutofit/>
          </a:bodyPr>
          <a:lst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pPr>
              <a:lnSpc>
                <a:spcPct val="100000"/>
              </a:lnSpc>
            </a:pPr>
            <a:r>
              <a:rPr lang="en-US" sz="1600" b="0" dirty="0">
                <a:latin typeface="Calibri" panose="020F0502020204030204" pitchFamily="34" charset="0"/>
                <a:ea typeface="Times New Roman" panose="02020603050405020304" pitchFamily="18" charset="0"/>
              </a:rPr>
              <a:t>Training</a:t>
            </a:r>
            <a:endParaRPr lang="en-US" sz="1600" dirty="0">
              <a:latin typeface="Calibri" panose="020F0502020204030204" pitchFamily="34" charset="0"/>
              <a:ea typeface="Times New Roman" panose="02020603050405020304" pitchFamily="18" charset="0"/>
            </a:endParaRPr>
          </a:p>
          <a:p>
            <a:pPr>
              <a:lnSpc>
                <a:spcPct val="100000"/>
              </a:lnSpc>
            </a:pPr>
            <a:r>
              <a:rPr lang="en-US" sz="1600" dirty="0">
                <a:latin typeface="Calibri" panose="020F0502020204030204" pitchFamily="34" charset="0"/>
                <a:ea typeface="Times New Roman" panose="02020603050405020304" pitchFamily="18" charset="0"/>
              </a:rPr>
              <a:t>Financial reporting</a:t>
            </a:r>
          </a:p>
        </p:txBody>
      </p:sp>
      <p:sp>
        <p:nvSpPr>
          <p:cNvPr id="52" name="TextBox 51">
            <a:extLst>
              <a:ext uri="{FF2B5EF4-FFF2-40B4-BE49-F238E27FC236}">
                <a16:creationId xmlns:a16="http://schemas.microsoft.com/office/drawing/2014/main" id="{1315A997-2BE0-2240-B576-A4DAE0688DDD}"/>
              </a:ext>
            </a:extLst>
          </p:cNvPr>
          <p:cNvSpPr txBox="1"/>
          <p:nvPr/>
        </p:nvSpPr>
        <p:spPr>
          <a:xfrm>
            <a:off x="8864743" y="3054973"/>
            <a:ext cx="3209270" cy="2554545"/>
          </a:xfrm>
          <a:prstGeom prst="rect">
            <a:avLst/>
          </a:prstGeom>
          <a:noFill/>
          <a:ln w="9525">
            <a:solidFill>
              <a:schemeClr val="bg2">
                <a:lumMod val="75000"/>
              </a:schemeClr>
            </a:solidFill>
          </a:ln>
        </p:spPr>
        <p:txBody>
          <a:bodyPr wrap="square" rtlCol="0">
            <a:spAutoFit/>
          </a:bodyPr>
          <a:lstStyle/>
          <a:p>
            <a:r>
              <a:rPr lang="en-US" sz="1600" b="1" dirty="0">
                <a:latin typeface="Calibri" panose="020F0502020204030204" pitchFamily="34" charset="0"/>
                <a:cs typeface="Calibri" panose="020F0502020204030204" pitchFamily="34" charset="0"/>
              </a:rPr>
              <a:t>Staff </a:t>
            </a:r>
            <a:r>
              <a:rPr lang="en-US" sz="1600" dirty="0">
                <a:latin typeface="Calibri" panose="020F0502020204030204" pitchFamily="34" charset="0"/>
                <a:cs typeface="Calibri" panose="020F0502020204030204" pitchFamily="34" charset="0"/>
              </a:rPr>
              <a:t>(research admin, finance, research </a:t>
            </a:r>
            <a:r>
              <a:rPr lang="en-US" sz="1600" dirty="0" err="1">
                <a:latin typeface="Calibri" panose="020F0502020204030204" pitchFamily="34" charset="0"/>
                <a:cs typeface="Calibri" panose="020F0502020204030204" pitchFamily="34" charset="0"/>
              </a:rPr>
              <a:t>acc'ting</a:t>
            </a:r>
            <a:r>
              <a:rPr lang="en-US" sz="1600" dirty="0">
                <a:latin typeface="Calibri" panose="020F0502020204030204" pitchFamily="34" charset="0"/>
                <a:cs typeface="Calibri" panose="020F0502020204030204" pitchFamily="34" charset="0"/>
              </a:rPr>
              <a:t>, sponsored </a:t>
            </a:r>
            <a:r>
              <a:rPr lang="en-US" sz="1600" dirty="0" err="1">
                <a:latin typeface="Calibri" panose="020F0502020204030204" pitchFamily="34" charset="0"/>
                <a:cs typeface="Calibri" panose="020F0502020204030204" pitchFamily="34" charset="0"/>
              </a:rPr>
              <a:t>pgms</a:t>
            </a:r>
            <a:r>
              <a:rPr lang="en-US" sz="1600" dirty="0">
                <a:latin typeface="Calibri" panose="020F0502020204030204" pitchFamily="34" charset="0"/>
                <a:cs typeface="Calibri" panose="020F0502020204030204" pitchFamily="34" charset="0"/>
              </a:rPr>
              <a:t>)</a:t>
            </a:r>
          </a:p>
          <a:p>
            <a:pPr marL="171450" indent="-171450">
              <a:buFontTx/>
              <a:buChar char="-"/>
            </a:pPr>
            <a:r>
              <a:rPr lang="en-US" sz="1600" dirty="0">
                <a:latin typeface="Calibri" panose="020F0502020204030204" pitchFamily="34" charset="0"/>
                <a:cs typeface="Calibri" panose="020F0502020204030204" pitchFamily="34" charset="0"/>
              </a:rPr>
              <a:t>busy with record research activity</a:t>
            </a:r>
          </a:p>
          <a:p>
            <a:pPr marL="171450" indent="-171450">
              <a:buFontTx/>
              <a:buChar char="-"/>
            </a:pPr>
            <a:r>
              <a:rPr lang="en-US" sz="1600" dirty="0">
                <a:latin typeface="Calibri" panose="020F0502020204030204" pitchFamily="34" charset="0"/>
                <a:cs typeface="Calibri" panose="020F0502020204030204" pitchFamily="34" charset="0"/>
              </a:rPr>
              <a:t>remote work (COVID)</a:t>
            </a:r>
          </a:p>
          <a:p>
            <a:pPr marL="171450" indent="-171450">
              <a:buFontTx/>
              <a:buChar char="-"/>
            </a:pPr>
            <a:r>
              <a:rPr lang="en-US" sz="1600" dirty="0">
                <a:latin typeface="Calibri" panose="020F0502020204030204" pitchFamily="34" charset="0"/>
                <a:cs typeface="Calibri" panose="020F0502020204030204" pitchFamily="34" charset="0"/>
              </a:rPr>
              <a:t>tasked with making the GM SIMBA transition happen</a:t>
            </a:r>
          </a:p>
          <a:p>
            <a:pPr marL="171450" indent="-171450">
              <a:buFontTx/>
              <a:buChar char="-"/>
            </a:pPr>
            <a:endParaRPr lang="en-US" sz="1600" dirty="0">
              <a:latin typeface="Calibri" panose="020F0502020204030204" pitchFamily="34" charset="0"/>
              <a:cs typeface="Calibri" panose="020F0502020204030204" pitchFamily="34" charset="0"/>
            </a:endParaRPr>
          </a:p>
          <a:p>
            <a:r>
              <a:rPr lang="en-US" sz="1600" b="1" dirty="0">
                <a:latin typeface="Calibri" panose="020F0502020204030204" pitchFamily="34" charset="0"/>
                <a:cs typeface="Calibri" panose="020F0502020204030204" pitchFamily="34" charset="0"/>
              </a:rPr>
              <a:t>Faculty members</a:t>
            </a:r>
            <a:r>
              <a:rPr lang="en-US" sz="1600" dirty="0">
                <a:latin typeface="Calibri" panose="020F0502020204030204" pitchFamily="34" charset="0"/>
                <a:cs typeface="Calibri" panose="020F0502020204030204" pitchFamily="34" charset="0"/>
              </a:rPr>
              <a:t> (and delegates)</a:t>
            </a:r>
          </a:p>
          <a:p>
            <a:r>
              <a:rPr lang="en-US" sz="1600" dirty="0">
                <a:latin typeface="Calibri" panose="020F0502020204030204" pitchFamily="34" charset="0"/>
                <a:cs typeface="Calibri" panose="020F0502020204030204" pitchFamily="34" charset="0"/>
              </a:rPr>
              <a:t>- Cannot get the information they need to meet obligations and plan</a:t>
            </a:r>
          </a:p>
        </p:txBody>
      </p:sp>
      <p:sp>
        <p:nvSpPr>
          <p:cNvPr id="54" name="Content Placeholder 2">
            <a:extLst>
              <a:ext uri="{FF2B5EF4-FFF2-40B4-BE49-F238E27FC236}">
                <a16:creationId xmlns:a16="http://schemas.microsoft.com/office/drawing/2014/main" id="{40441127-7070-F949-9220-C376411E7237}"/>
              </a:ext>
            </a:extLst>
          </p:cNvPr>
          <p:cNvSpPr txBox="1">
            <a:spLocks/>
          </p:cNvSpPr>
          <p:nvPr/>
        </p:nvSpPr>
        <p:spPr>
          <a:xfrm>
            <a:off x="3528344" y="6367086"/>
            <a:ext cx="2288380" cy="495268"/>
          </a:xfrm>
          <a:prstGeom prst="rect">
            <a:avLst/>
          </a:prstGeom>
        </p:spPr>
        <p:txBody>
          <a:bodyPr vert="horz" lIns="109728" tIns="109728" rIns="109728" bIns="91440" rtlCol="0" anchor="t">
            <a:noAutofit/>
          </a:bodyPr>
          <a:lst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pPr>
              <a:lnSpc>
                <a:spcPct val="100000"/>
              </a:lnSpc>
            </a:pPr>
            <a:r>
              <a:rPr lang="en-US" sz="1600" b="0" dirty="0">
                <a:latin typeface="Calibri" panose="020F0502020204030204" pitchFamily="34" charset="0"/>
                <a:ea typeface="Times New Roman" panose="02020603050405020304" pitchFamily="18" charset="0"/>
              </a:rPr>
              <a:t>Labor distribution</a:t>
            </a:r>
          </a:p>
        </p:txBody>
      </p:sp>
      <p:sp>
        <p:nvSpPr>
          <p:cNvPr id="58" name="Rectangle 57">
            <a:extLst>
              <a:ext uri="{FF2B5EF4-FFF2-40B4-BE49-F238E27FC236}">
                <a16:creationId xmlns:a16="http://schemas.microsoft.com/office/drawing/2014/main" id="{4669811F-FB01-C64E-BDC3-91DB5C7E85E7}"/>
              </a:ext>
            </a:extLst>
          </p:cNvPr>
          <p:cNvSpPr/>
          <p:nvPr/>
        </p:nvSpPr>
        <p:spPr>
          <a:xfrm>
            <a:off x="3359415" y="5012229"/>
            <a:ext cx="1191031" cy="602506"/>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Content Placeholder 2">
            <a:extLst>
              <a:ext uri="{FF2B5EF4-FFF2-40B4-BE49-F238E27FC236}">
                <a16:creationId xmlns:a16="http://schemas.microsoft.com/office/drawing/2014/main" id="{47157E90-99CC-1940-AB6D-E4BDDE453E33}"/>
              </a:ext>
            </a:extLst>
          </p:cNvPr>
          <p:cNvSpPr txBox="1">
            <a:spLocks/>
          </p:cNvSpPr>
          <p:nvPr/>
        </p:nvSpPr>
        <p:spPr>
          <a:xfrm>
            <a:off x="3375549" y="4959091"/>
            <a:ext cx="1174898" cy="624821"/>
          </a:xfrm>
          <a:prstGeom prst="rect">
            <a:avLst/>
          </a:prstGeom>
        </p:spPr>
        <p:txBody>
          <a:bodyPr vert="horz" lIns="109728" tIns="109728" rIns="109728" bIns="91440" rtlCol="0" anchor="t">
            <a:noAutofit/>
          </a:bodyPr>
          <a:lst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pPr>
              <a:lnSpc>
                <a:spcPct val="100000"/>
              </a:lnSpc>
            </a:pPr>
            <a:r>
              <a:rPr lang="en-US" sz="1600" b="0" dirty="0">
                <a:latin typeface="Calibri" panose="020F0502020204030204" pitchFamily="34" charset="0"/>
                <a:ea typeface="Times New Roman" panose="02020603050405020304" pitchFamily="18" charset="0"/>
              </a:rPr>
              <a:t>Cost share</a:t>
            </a:r>
          </a:p>
        </p:txBody>
      </p:sp>
      <p:sp>
        <p:nvSpPr>
          <p:cNvPr id="38" name="Content Placeholder 2">
            <a:extLst>
              <a:ext uri="{FF2B5EF4-FFF2-40B4-BE49-F238E27FC236}">
                <a16:creationId xmlns:a16="http://schemas.microsoft.com/office/drawing/2014/main" id="{9488AFC2-BD64-9740-858B-25588DAB2691}"/>
              </a:ext>
            </a:extLst>
          </p:cNvPr>
          <p:cNvSpPr txBox="1">
            <a:spLocks/>
          </p:cNvSpPr>
          <p:nvPr/>
        </p:nvSpPr>
        <p:spPr>
          <a:xfrm>
            <a:off x="7559138" y="6369409"/>
            <a:ext cx="788608" cy="404900"/>
          </a:xfrm>
          <a:prstGeom prst="rect">
            <a:avLst/>
          </a:prstGeom>
        </p:spPr>
        <p:txBody>
          <a:bodyPr vert="horz" lIns="109728" tIns="109728" rIns="109728" bIns="91440" rtlCol="0" anchor="t">
            <a:noAutofit/>
          </a:bodyPr>
          <a:lst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pPr>
              <a:lnSpc>
                <a:spcPct val="100000"/>
              </a:lnSpc>
            </a:pPr>
            <a:r>
              <a:rPr lang="en-US" sz="1600" b="0" dirty="0">
                <a:latin typeface="Calibri" panose="020F0502020204030204" pitchFamily="34" charset="0"/>
                <a:ea typeface="Times New Roman" panose="02020603050405020304" pitchFamily="18" charset="0"/>
              </a:rPr>
              <a:t>ARSO</a:t>
            </a:r>
          </a:p>
        </p:txBody>
      </p:sp>
    </p:spTree>
    <p:extLst>
      <p:ext uri="{BB962C8B-B14F-4D97-AF65-F5344CB8AC3E}">
        <p14:creationId xmlns:p14="http://schemas.microsoft.com/office/powerpoint/2010/main" val="1340405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099405E2-1A96-4DBA-A9DC-4C2A1B421C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Rectangle 72">
            <a:extLst>
              <a:ext uri="{FF2B5EF4-FFF2-40B4-BE49-F238E27FC236}">
                <a16:creationId xmlns:a16="http://schemas.microsoft.com/office/drawing/2014/main" id="{932FF329-3A87-4F66-BA01-91CD63C811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4420926" cy="68381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8" name="Picture 66">
            <a:extLst>
              <a:ext uri="{FF2B5EF4-FFF2-40B4-BE49-F238E27FC236}">
                <a16:creationId xmlns:a16="http://schemas.microsoft.com/office/drawing/2014/main" id="{2A5228E1-4B58-4BAD-B9E3-D8BCEE056192}"/>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29626" r="29626"/>
          <a:stretch/>
        </p:blipFill>
        <p:spPr>
          <a:xfrm>
            <a:off x="20" y="719747"/>
            <a:ext cx="4458058" cy="5389675"/>
          </a:xfrm>
          <a:prstGeom prst="rect">
            <a:avLst/>
          </a:prstGeom>
        </p:spPr>
      </p:pic>
      <p:sp>
        <p:nvSpPr>
          <p:cNvPr id="75" name="Rectangle 74">
            <a:extLst>
              <a:ext uri="{FF2B5EF4-FFF2-40B4-BE49-F238E27FC236}">
                <a16:creationId xmlns:a16="http://schemas.microsoft.com/office/drawing/2014/main" id="{BCF4857D-F003-4CA1-82AB-00900B100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146359"/>
            <a:ext cx="4426072" cy="711642"/>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79855050-A75B-4DD0-9B56-8B1C7722D8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426076" y="748578"/>
            <a:ext cx="7765922" cy="5419038"/>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5E6738EB-6FF0-4AF9-8462-57F4494B88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687743"/>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6C9BCE9-0896-435A-A121-4773F92648D8}"/>
              </a:ext>
            </a:extLst>
          </p:cNvPr>
          <p:cNvSpPr>
            <a:spLocks noGrp="1"/>
          </p:cNvSpPr>
          <p:nvPr>
            <p:ph idx="1"/>
          </p:nvPr>
        </p:nvSpPr>
        <p:spPr>
          <a:xfrm>
            <a:off x="4921857" y="1672756"/>
            <a:ext cx="6627226" cy="3505938"/>
          </a:xfrm>
        </p:spPr>
        <p:txBody>
          <a:bodyPr anchor="t">
            <a:normAutofit/>
          </a:bodyPr>
          <a:lstStyle/>
          <a:p>
            <a:r>
              <a:rPr lang="en-US" sz="2000" dirty="0">
                <a:latin typeface="Calibri" panose="020F0502020204030204" pitchFamily="34" charset="0"/>
                <a:ea typeface="Times New Roman" panose="02020603050405020304" pitchFamily="18" charset="0"/>
              </a:rPr>
              <a:t>W</a:t>
            </a:r>
            <a:r>
              <a:rPr lang="en-US" sz="2000" dirty="0">
                <a:effectLst/>
                <a:latin typeface="Calibri" panose="020F0502020204030204" pitchFamily="34" charset="0"/>
                <a:ea typeface="Times New Roman" panose="02020603050405020304" pitchFamily="18" charset="0"/>
              </a:rPr>
              <a:t>e have a long way to go to before SIMBA is well-configured to support research and other sponsored activity at Penn State.</a:t>
            </a:r>
          </a:p>
          <a:p>
            <a:endParaRPr lang="en-US" sz="2000" dirty="0">
              <a:latin typeface="Calibri" panose="020F0502020204030204" pitchFamily="34" charset="0"/>
            </a:endParaRPr>
          </a:p>
          <a:p>
            <a:r>
              <a:rPr lang="en-US" sz="2000" dirty="0">
                <a:latin typeface="Calibri" panose="020F0502020204030204" pitchFamily="34" charset="0"/>
              </a:rPr>
              <a:t>We need to take serious steps, both immediate and longer-term, to address ongoing concerns, develop needed capabilities, and reap possible efficiencies</a:t>
            </a:r>
            <a:r>
              <a:rPr lang="en-US" dirty="0">
                <a:latin typeface="Calibri" panose="020F0502020204030204" pitchFamily="34" charset="0"/>
              </a:rPr>
              <a:t>. </a:t>
            </a:r>
            <a:endParaRPr lang="en-US" dirty="0"/>
          </a:p>
        </p:txBody>
      </p:sp>
      <p:sp>
        <p:nvSpPr>
          <p:cNvPr id="81" name="Rectangle 80">
            <a:extLst>
              <a:ext uri="{FF2B5EF4-FFF2-40B4-BE49-F238E27FC236}">
                <a16:creationId xmlns:a16="http://schemas.microsoft.com/office/drawing/2014/main" id="{DB791336-FCAA-4174-9303-B3F3748611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394069" y="6167615"/>
            <a:ext cx="7794882" cy="69038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a:extLst>
              <a:ext uri="{FF2B5EF4-FFF2-40B4-BE49-F238E27FC236}">
                <a16:creationId xmlns:a16="http://schemas.microsoft.com/office/drawing/2014/main" id="{CA212158-300D-44D0-9CCE-472C3F669E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6109423"/>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a:extLst>
              <a:ext uri="{FF2B5EF4-FFF2-40B4-BE49-F238E27FC236}">
                <a16:creationId xmlns:a16="http://schemas.microsoft.com/office/drawing/2014/main" id="{988521F4-D44A-42C5-9BDB-5CA255540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4070"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A1C7493-6115-47F0-B6B1-1C9A115B379B}"/>
              </a:ext>
            </a:extLst>
          </p:cNvPr>
          <p:cNvSpPr txBox="1"/>
          <p:nvPr/>
        </p:nvSpPr>
        <p:spPr>
          <a:xfrm>
            <a:off x="20" y="6109422"/>
            <a:ext cx="4458058" cy="230832"/>
          </a:xfrm>
          <a:prstGeom prst="rect">
            <a:avLst/>
          </a:prstGeom>
          <a:noFill/>
        </p:spPr>
        <p:txBody>
          <a:bodyPr wrap="square" rtlCol="0">
            <a:spAutoFit/>
          </a:bodyPr>
          <a:lstStyle/>
          <a:p>
            <a:r>
              <a:rPr lang="en-US" sz="900">
                <a:hlinkClick r:id="rId3" tooltip="https://theconversation.com/us-trade-fight-underscores-long-road-ahead-for-pacific-pact-in-foreign-capitals-43393"/>
              </a:rPr>
              <a:t>This Photo</a:t>
            </a:r>
            <a:r>
              <a:rPr lang="en-US" sz="900"/>
              <a:t> by Unknown Author is licensed under </a:t>
            </a:r>
            <a:r>
              <a:rPr lang="en-US" sz="900">
                <a:hlinkClick r:id="rId4" tooltip="https://creativecommons.org/licenses/by-nd/3.0/"/>
              </a:rPr>
              <a:t>CC BY-ND</a:t>
            </a:r>
            <a:endParaRPr lang="en-US" sz="900"/>
          </a:p>
        </p:txBody>
      </p:sp>
    </p:spTree>
    <p:extLst>
      <p:ext uri="{BB962C8B-B14F-4D97-AF65-F5344CB8AC3E}">
        <p14:creationId xmlns:p14="http://schemas.microsoft.com/office/powerpoint/2010/main" val="774302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099405E2-1A96-4DBA-A9DC-4C2A1B421C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3DB426D6-FD66-4A48-A6EB-235CF40812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9873" y="-10597"/>
            <a:ext cx="4067173" cy="68381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79855050-A75B-4DD0-9B56-8B1C7722D8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047" y="717163"/>
            <a:ext cx="8068913" cy="5450453"/>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a:extLst>
              <a:ext uri="{FF2B5EF4-FFF2-40B4-BE49-F238E27FC236}">
                <a16:creationId xmlns:a16="http://schemas.microsoft.com/office/drawing/2014/main" id="{C509E6C1-B33E-49E8-8D77-7D2A9B49E8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9872" y="717163"/>
            <a:ext cx="4059075" cy="53922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97">
            <a:extLst>
              <a:ext uri="{FF2B5EF4-FFF2-40B4-BE49-F238E27FC236}">
                <a16:creationId xmlns:a16="http://schemas.microsoft.com/office/drawing/2014/main" id="{5E6738EB-6FF0-4AF9-8462-57F4494B88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687743"/>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6C9BCE9-0896-435A-A121-4773F92648D8}"/>
              </a:ext>
            </a:extLst>
          </p:cNvPr>
          <p:cNvSpPr>
            <a:spLocks noGrp="1"/>
          </p:cNvSpPr>
          <p:nvPr>
            <p:ph idx="1"/>
          </p:nvPr>
        </p:nvSpPr>
        <p:spPr>
          <a:xfrm>
            <a:off x="616449" y="1785772"/>
            <a:ext cx="6870313" cy="3505938"/>
          </a:xfrm>
        </p:spPr>
        <p:txBody>
          <a:bodyPr anchor="t">
            <a:normAutofit/>
          </a:bodyPr>
          <a:lstStyle/>
          <a:p>
            <a:r>
              <a:rPr lang="en-US" sz="2000" dirty="0">
                <a:effectLst/>
                <a:latin typeface="Calibri" panose="020F0502020204030204" pitchFamily="34" charset="0"/>
                <a:ea typeface="Times New Roman" panose="02020603050405020304" pitchFamily="18" charset="0"/>
              </a:rPr>
              <a:t>Everyone in the research administration world is hurting—faculty and staff alike. The last year has been stressful. The next few months will be stressful.</a:t>
            </a:r>
          </a:p>
          <a:p>
            <a:endParaRPr lang="en-US" sz="2000" dirty="0">
              <a:latin typeface="Calibri" panose="020F0502020204030204" pitchFamily="34" charset="0"/>
              <a:ea typeface="Times New Roman" panose="02020603050405020304" pitchFamily="18" charset="0"/>
            </a:endParaRPr>
          </a:p>
          <a:p>
            <a:r>
              <a:rPr lang="en-US" sz="2000" dirty="0">
                <a:effectLst/>
                <a:latin typeface="Calibri" panose="020F0502020204030204" pitchFamily="34" charset="0"/>
                <a:ea typeface="Times New Roman" panose="02020603050405020304" pitchFamily="18" charset="0"/>
              </a:rPr>
              <a:t>We need to be good to each other to get through this—we are all on the same team.  </a:t>
            </a:r>
            <a:endParaRPr lang="en-US" sz="2000" dirty="0"/>
          </a:p>
        </p:txBody>
      </p:sp>
      <p:sp>
        <p:nvSpPr>
          <p:cNvPr id="100" name="Rectangle 99">
            <a:extLst>
              <a:ext uri="{FF2B5EF4-FFF2-40B4-BE49-F238E27FC236}">
                <a16:creationId xmlns:a16="http://schemas.microsoft.com/office/drawing/2014/main" id="{DB791336-FCAA-4174-9303-B3F3748611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167615"/>
            <a:ext cx="8063866" cy="69038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a:extLst>
              <a:ext uri="{FF2B5EF4-FFF2-40B4-BE49-F238E27FC236}">
                <a16:creationId xmlns:a16="http://schemas.microsoft.com/office/drawing/2014/main" id="{988521F4-D44A-42C5-9BDB-5CA255540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68914"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a:extLst>
              <a:ext uri="{FF2B5EF4-FFF2-40B4-BE49-F238E27FC236}">
                <a16:creationId xmlns:a16="http://schemas.microsoft.com/office/drawing/2014/main" id="{AD0687CC-D1D8-44B2-9573-CC65510ECB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32924" y="6134669"/>
            <a:ext cx="4059075" cy="723331"/>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a:extLst>
              <a:ext uri="{FF2B5EF4-FFF2-40B4-BE49-F238E27FC236}">
                <a16:creationId xmlns:a16="http://schemas.microsoft.com/office/drawing/2014/main" id="{CA212158-300D-44D0-9CCE-472C3F669E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6109423"/>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49746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6" name="Rectangle 9">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11">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13">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2">
            <a:extLst>
              <a:ext uri="{FF2B5EF4-FFF2-40B4-BE49-F238E27FC236}">
                <a16:creationId xmlns:a16="http://schemas.microsoft.com/office/drawing/2014/main" id="{6F561E1C-484B-4FD9-8641-5259564F566D}"/>
              </a:ext>
            </a:extLst>
          </p:cNvPr>
          <p:cNvSpPr>
            <a:spLocks noGrp="1"/>
          </p:cNvSpPr>
          <p:nvPr>
            <p:ph type="title"/>
          </p:nvPr>
        </p:nvSpPr>
        <p:spPr>
          <a:xfrm>
            <a:off x="1342305" y="1044054"/>
            <a:ext cx="10544895" cy="1030360"/>
          </a:xfrm>
        </p:spPr>
        <p:txBody>
          <a:bodyPr>
            <a:noAutofit/>
          </a:bodyPr>
          <a:lstStyle/>
          <a:p>
            <a:pPr>
              <a:lnSpc>
                <a:spcPct val="140000"/>
              </a:lnSpc>
            </a:pPr>
            <a:r>
              <a:rPr lang="en-US" sz="1400" dirty="0">
                <a:solidFill>
                  <a:schemeClr val="bg1"/>
                </a:solidFill>
                <a:effectLst/>
                <a:latin typeface="Calibri" panose="020F0502020204030204" pitchFamily="34" charset="0"/>
                <a:ea typeface="Times New Roman" panose="02020603050405020304" pitchFamily="18" charset="0"/>
              </a:rPr>
              <a:t>12/17/20 – Provost Jones formed a Task Force to address ongoing research administration challenges in SIMBA</a:t>
            </a:r>
            <a:br>
              <a:rPr lang="en-US" sz="1400" dirty="0">
                <a:solidFill>
                  <a:schemeClr val="bg1"/>
                </a:solidFill>
                <a:effectLst/>
                <a:latin typeface="Calibri" panose="020F0502020204030204" pitchFamily="34" charset="0"/>
                <a:ea typeface="Times New Roman" panose="02020603050405020304" pitchFamily="18" charset="0"/>
              </a:rPr>
            </a:br>
            <a:r>
              <a:rPr lang="en-US" sz="1400" dirty="0">
                <a:solidFill>
                  <a:schemeClr val="bg1"/>
                </a:solidFill>
                <a:latin typeface="Calibri" panose="020F0502020204030204" pitchFamily="34" charset="0"/>
              </a:rPr>
              <a:t>2/19/21 – Final report due to Provost Jones </a:t>
            </a:r>
            <a:endParaRPr lang="en-US" sz="1400" dirty="0">
              <a:solidFill>
                <a:schemeClr val="bg1"/>
              </a:solidFill>
            </a:endParaRPr>
          </a:p>
        </p:txBody>
      </p:sp>
      <p:sp>
        <p:nvSpPr>
          <p:cNvPr id="29" name="Rectangle 15">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17">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7A724F10-F791-41FF-A039-59B434D42756}"/>
              </a:ext>
            </a:extLst>
          </p:cNvPr>
          <p:cNvSpPr txBox="1">
            <a:spLocks noGrp="1"/>
          </p:cNvSpPr>
          <p:nvPr>
            <p:ph idx="1"/>
          </p:nvPr>
        </p:nvSpPr>
        <p:spPr>
          <a:xfrm>
            <a:off x="1342305" y="2391770"/>
            <a:ext cx="4965189" cy="4298279"/>
          </a:xfrm>
          <a:prstGeom prst="rect">
            <a:avLst/>
          </a:prstGeom>
        </p:spPr>
        <p:txBody>
          <a:bodyPr rtlCol="0" anchor="t">
            <a:normAutofit fontScale="92500" lnSpcReduction="20000"/>
          </a:bodyPr>
          <a:lstStyle/>
          <a:p>
            <a:pPr marL="285750" marR="0" indent="-285750">
              <a:lnSpc>
                <a:spcPct val="130000"/>
              </a:lnSpc>
              <a:spcBef>
                <a:spcPts val="0"/>
              </a:spcBef>
              <a:spcAft>
                <a:spcPts val="800"/>
              </a:spcAft>
              <a:buFont typeface="Arial" panose="020B0604020202020204" pitchFamily="34" charset="0"/>
              <a:buChar char="•"/>
            </a:pPr>
            <a:r>
              <a:rPr lang="en-US" sz="1200" dirty="0">
                <a:effectLst/>
                <a:latin typeface="Calibri" panose="020F0502020204030204" pitchFamily="34" charset="0"/>
                <a:ea typeface="Calibri" panose="020F0502020204030204" pitchFamily="34" charset="0"/>
                <a:cs typeface="Arial" panose="020B0604020202020204" pitchFamily="34" charset="0"/>
              </a:rPr>
              <a:t>Michael Büsges, Sr. Director, Enterprise Projects (co-chair)</a:t>
            </a:r>
          </a:p>
          <a:p>
            <a:pPr marL="285750" marR="0" indent="-285750">
              <a:lnSpc>
                <a:spcPct val="130000"/>
              </a:lnSpc>
              <a:spcBef>
                <a:spcPts val="0"/>
              </a:spcBef>
              <a:spcAft>
                <a:spcPts val="800"/>
              </a:spcAft>
              <a:buFont typeface="Arial" panose="020B0604020202020204" pitchFamily="34" charset="0"/>
              <a:buChar char="•"/>
            </a:pPr>
            <a:r>
              <a:rPr lang="en-US" sz="1200" dirty="0">
                <a:effectLst/>
                <a:latin typeface="Calibri" panose="020F0502020204030204" pitchFamily="34" charset="0"/>
                <a:ea typeface="Calibri" panose="020F0502020204030204" pitchFamily="34" charset="0"/>
                <a:cs typeface="Calibri" panose="020F0502020204030204" pitchFamily="34" charset="0"/>
              </a:rPr>
              <a:t>Garth Gregor, Grants and Contracts Manager, Eberly College of Science (co-chair)</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285750" marR="0" indent="-285750">
              <a:lnSpc>
                <a:spcPct val="130000"/>
              </a:lnSpc>
              <a:spcBef>
                <a:spcPts val="0"/>
              </a:spcBef>
              <a:spcAft>
                <a:spcPts val="800"/>
              </a:spcAft>
              <a:buFont typeface="Arial" panose="020B0604020202020204" pitchFamily="34" charset="0"/>
              <a:buChar char="•"/>
            </a:pPr>
            <a:r>
              <a:rPr lang="en-US" sz="1200" dirty="0">
                <a:effectLst/>
                <a:latin typeface="Calibri" panose="020F0502020204030204" pitchFamily="34" charset="0"/>
                <a:ea typeface="Calibri" panose="020F0502020204030204" pitchFamily="34" charset="0"/>
                <a:cs typeface="Calibri" panose="020F0502020204030204" pitchFamily="34" charset="0"/>
              </a:rPr>
              <a:t>Corry Bullock, SIMBA Grants Management Lead</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285750" marR="0" indent="-285750">
              <a:lnSpc>
                <a:spcPct val="130000"/>
              </a:lnSpc>
              <a:spcBef>
                <a:spcPts val="0"/>
              </a:spcBef>
              <a:spcAft>
                <a:spcPts val="800"/>
              </a:spcAft>
              <a:buFont typeface="Arial" panose="020B0604020202020204" pitchFamily="34" charset="0"/>
              <a:buChar char="•"/>
            </a:pPr>
            <a:r>
              <a:rPr lang="en-US" sz="1200" dirty="0">
                <a:effectLst/>
                <a:latin typeface="Calibri" panose="020F0502020204030204" pitchFamily="34" charset="0"/>
                <a:ea typeface="Calibri" panose="020F0502020204030204" pitchFamily="34" charset="0"/>
                <a:cs typeface="Calibri" panose="020F0502020204030204" pitchFamily="34" charset="0"/>
              </a:rPr>
              <a:t>Youyou Cheng, Director of Research Administration, College of Engineering</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285750" marR="0" indent="-285750">
              <a:lnSpc>
                <a:spcPct val="130000"/>
              </a:lnSpc>
              <a:spcBef>
                <a:spcPts val="0"/>
              </a:spcBef>
              <a:spcAft>
                <a:spcPts val="800"/>
              </a:spcAft>
              <a:buFont typeface="Arial" panose="020B0604020202020204" pitchFamily="34" charset="0"/>
              <a:buChar char="•"/>
            </a:pPr>
            <a:r>
              <a:rPr lang="en-US" sz="1200" dirty="0">
                <a:effectLst/>
                <a:latin typeface="Calibri" panose="020F0502020204030204" pitchFamily="34" charset="0"/>
                <a:ea typeface="Calibri" panose="020F0502020204030204" pitchFamily="34" charset="0"/>
                <a:cs typeface="Calibri" panose="020F0502020204030204" pitchFamily="34" charset="0"/>
              </a:rPr>
              <a:t>Kimberly Croft, Sr. Director, Research Administration – Costing and Accounting</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285750" marR="0" indent="-285750">
              <a:lnSpc>
                <a:spcPct val="130000"/>
              </a:lnSpc>
              <a:spcBef>
                <a:spcPts val="0"/>
              </a:spcBef>
              <a:spcAft>
                <a:spcPts val="800"/>
              </a:spcAft>
              <a:buFont typeface="Arial" panose="020B0604020202020204" pitchFamily="34" charset="0"/>
              <a:buChar char="•"/>
            </a:pPr>
            <a:r>
              <a:rPr lang="en-US" sz="1200" dirty="0">
                <a:effectLst/>
                <a:latin typeface="Calibri" panose="020F0502020204030204" pitchFamily="34" charset="0"/>
                <a:ea typeface="Calibri" panose="020F0502020204030204" pitchFamily="34" charset="0"/>
                <a:cs typeface="Calibri" panose="020F0502020204030204" pitchFamily="34" charset="0"/>
              </a:rPr>
              <a:t>Sue Cromwell, Sr. Director, F&amp;B Organizational Change Management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285750" marR="0" indent="-285750">
              <a:lnSpc>
                <a:spcPct val="130000"/>
              </a:lnSpc>
              <a:spcBef>
                <a:spcPts val="0"/>
              </a:spcBef>
              <a:spcAft>
                <a:spcPts val="800"/>
              </a:spcAft>
              <a:buFont typeface="Arial" panose="020B0604020202020204" pitchFamily="34" charset="0"/>
              <a:buChar char="•"/>
            </a:pPr>
            <a:r>
              <a:rPr lang="en-US" sz="1200" dirty="0">
                <a:effectLst/>
                <a:latin typeface="Calibri" panose="020F0502020204030204" pitchFamily="34" charset="0"/>
                <a:ea typeface="Calibri" panose="020F0502020204030204" pitchFamily="34" charset="0"/>
                <a:cs typeface="Calibri" panose="020F0502020204030204" pitchFamily="34" charset="0"/>
              </a:rPr>
              <a:t>John Hanold, Associate Vice President for Research</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285750" marR="0" indent="-285750">
              <a:lnSpc>
                <a:spcPct val="130000"/>
              </a:lnSpc>
              <a:spcBef>
                <a:spcPts val="0"/>
              </a:spcBef>
              <a:spcAft>
                <a:spcPts val="800"/>
              </a:spcAft>
              <a:buFont typeface="Arial" panose="020B0604020202020204" pitchFamily="34" charset="0"/>
              <a:buChar char="•"/>
            </a:pPr>
            <a:r>
              <a:rPr lang="en-US" sz="1200" dirty="0">
                <a:effectLst/>
                <a:latin typeface="Calibri" panose="020F0502020204030204" pitchFamily="34" charset="0"/>
                <a:ea typeface="Calibri" panose="020F0502020204030204" pitchFamily="34" charset="0"/>
                <a:cs typeface="Calibri" panose="020F0502020204030204" pitchFamily="34" charset="0"/>
              </a:rPr>
              <a:t>Patty Hickman, Financial Officer for the Office of the Sr. Vice President for Research</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285750" marR="0" indent="-285750">
              <a:lnSpc>
                <a:spcPct val="130000"/>
              </a:lnSpc>
              <a:spcBef>
                <a:spcPts val="0"/>
              </a:spcBef>
              <a:spcAft>
                <a:spcPts val="800"/>
              </a:spcAft>
              <a:buFont typeface="Arial" panose="020B0604020202020204" pitchFamily="34" charset="0"/>
              <a:buChar char="•"/>
            </a:pPr>
            <a:r>
              <a:rPr lang="en-US" sz="1200" dirty="0">
                <a:effectLst/>
                <a:latin typeface="Calibri" panose="020F0502020204030204" pitchFamily="34" charset="0"/>
                <a:ea typeface="Calibri" panose="020F0502020204030204" pitchFamily="34" charset="0"/>
                <a:cs typeface="Calibri" panose="020F0502020204030204" pitchFamily="34" charset="0"/>
              </a:rPr>
              <a:t>Zuleima Karpyn, Associate Dean for Graduate Education, College of Earth and Mineral Sciences</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285750" marR="0" indent="-285750">
              <a:lnSpc>
                <a:spcPct val="130000"/>
              </a:lnSpc>
              <a:spcBef>
                <a:spcPts val="0"/>
              </a:spcBef>
              <a:spcAft>
                <a:spcPts val="800"/>
              </a:spcAft>
              <a:buFont typeface="Arial" panose="020B0604020202020204" pitchFamily="34" charset="0"/>
              <a:buChar char="•"/>
            </a:pPr>
            <a:r>
              <a:rPr lang="en-US" sz="1200" dirty="0">
                <a:effectLst/>
                <a:latin typeface="Calibri" panose="020F0502020204030204" pitchFamily="34" charset="0"/>
                <a:ea typeface="Calibri" panose="020F0502020204030204" pitchFamily="34" charset="0"/>
                <a:cs typeface="Calibri" panose="020F0502020204030204" pitchFamily="34" charset="0"/>
              </a:rPr>
              <a:t>Richard Killian, Director, Research Accounting</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3" name="Content Placeholder 4">
            <a:extLst>
              <a:ext uri="{FF2B5EF4-FFF2-40B4-BE49-F238E27FC236}">
                <a16:creationId xmlns:a16="http://schemas.microsoft.com/office/drawing/2014/main" id="{B2492AA6-10C9-4752-8379-71FAF640C44E}"/>
              </a:ext>
            </a:extLst>
          </p:cNvPr>
          <p:cNvSpPr txBox="1">
            <a:spLocks/>
          </p:cNvSpPr>
          <p:nvPr/>
        </p:nvSpPr>
        <p:spPr>
          <a:xfrm>
            <a:off x="6615383" y="2391770"/>
            <a:ext cx="4965189" cy="4298279"/>
          </a:xfrm>
          <a:prstGeom prst="rect">
            <a:avLst/>
          </a:prstGeom>
        </p:spPr>
        <p:txBody>
          <a:bodyPr vert="horz" lIns="109728" tIns="109728" rIns="109728" bIns="91440" rtlCol="0" anchor="t">
            <a:noAutofit/>
          </a:bodyPr>
          <a:lst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pPr marL="285750" indent="-285750">
              <a:lnSpc>
                <a:spcPct val="130000"/>
              </a:lnSpc>
              <a:spcBef>
                <a:spcPts val="0"/>
              </a:spcBef>
              <a:spcAft>
                <a:spcPts val="800"/>
              </a:spcAft>
              <a:buFont typeface="Arial" panose="020B0604020202020204" pitchFamily="34" charset="0"/>
              <a:buChar char="•"/>
            </a:pPr>
            <a:r>
              <a:rPr lang="en-US" sz="1100" dirty="0">
                <a:latin typeface="Calibri" panose="020F0502020204030204" pitchFamily="34" charset="0"/>
                <a:ea typeface="Calibri" panose="020F0502020204030204" pitchFamily="34" charset="0"/>
                <a:cs typeface="Calibri" panose="020F0502020204030204" pitchFamily="34" charset="0"/>
              </a:rPr>
              <a:t>George Lesieutre, Associate Dean for Research, College of Engineering</a:t>
            </a:r>
            <a:endParaRPr lang="en-US" sz="1100" dirty="0">
              <a:latin typeface="Calibri" panose="020F0502020204030204" pitchFamily="34" charset="0"/>
              <a:ea typeface="Calibri" panose="020F0502020204030204" pitchFamily="34" charset="0"/>
              <a:cs typeface="Arial" panose="020B0604020202020204" pitchFamily="34" charset="0"/>
            </a:endParaRPr>
          </a:p>
          <a:p>
            <a:pPr marL="285750" indent="-285750">
              <a:lnSpc>
                <a:spcPct val="130000"/>
              </a:lnSpc>
              <a:spcBef>
                <a:spcPts val="0"/>
              </a:spcBef>
              <a:spcAft>
                <a:spcPts val="800"/>
              </a:spcAft>
              <a:buFont typeface="Arial" panose="020B0604020202020204" pitchFamily="34" charset="0"/>
              <a:buChar char="•"/>
            </a:pPr>
            <a:r>
              <a:rPr lang="en-US" sz="1100" dirty="0">
                <a:latin typeface="Calibri" panose="020F0502020204030204" pitchFamily="34" charset="0"/>
                <a:ea typeface="Calibri" panose="020F0502020204030204" pitchFamily="34" charset="0"/>
                <a:cs typeface="Calibri" panose="020F0502020204030204" pitchFamily="34" charset="0"/>
              </a:rPr>
              <a:t>Vijay Narayanan, Robert Noll Chair Professor, Computer Science and Engineering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285750" indent="-285750">
              <a:lnSpc>
                <a:spcPct val="130000"/>
              </a:lnSpc>
              <a:spcBef>
                <a:spcPts val="0"/>
              </a:spcBef>
              <a:spcAft>
                <a:spcPts val="800"/>
              </a:spcAft>
              <a:buFont typeface="Arial" panose="020B0604020202020204" pitchFamily="34" charset="0"/>
              <a:buChar char="•"/>
            </a:pPr>
            <a:r>
              <a:rPr lang="en-US" sz="1100" dirty="0">
                <a:latin typeface="Calibri" panose="020F0502020204030204" pitchFamily="34" charset="0"/>
                <a:ea typeface="Calibri" panose="020F0502020204030204" pitchFamily="34" charset="0"/>
                <a:cs typeface="Calibri" panose="020F0502020204030204" pitchFamily="34" charset="0"/>
              </a:rPr>
              <a:t>Maryellen O'Brien, Director of Research Administration, College of Agricultural Sciences</a:t>
            </a:r>
            <a:endParaRPr lang="en-US" sz="1100" dirty="0">
              <a:latin typeface="Calibri" panose="020F0502020204030204" pitchFamily="34" charset="0"/>
              <a:ea typeface="Calibri" panose="020F0502020204030204" pitchFamily="34" charset="0"/>
              <a:cs typeface="Arial" panose="020B0604020202020204" pitchFamily="34" charset="0"/>
            </a:endParaRPr>
          </a:p>
          <a:p>
            <a:pPr marL="285750" indent="-285750">
              <a:lnSpc>
                <a:spcPct val="130000"/>
              </a:lnSpc>
              <a:spcBef>
                <a:spcPts val="0"/>
              </a:spcBef>
              <a:spcAft>
                <a:spcPts val="800"/>
              </a:spcAft>
              <a:buFont typeface="Arial" panose="020B0604020202020204" pitchFamily="34" charset="0"/>
              <a:buChar char="•"/>
            </a:pPr>
            <a:r>
              <a:rPr lang="en-US" sz="1100" dirty="0">
                <a:latin typeface="Calibri" panose="020F0502020204030204" pitchFamily="34" charset="0"/>
                <a:ea typeface="Calibri" panose="020F0502020204030204" pitchFamily="34" charset="0"/>
                <a:cs typeface="Calibri" panose="020F0502020204030204" pitchFamily="34" charset="0"/>
              </a:rPr>
              <a:t>Niki Page, Director of Research Administration, College of Health and Human Development</a:t>
            </a:r>
            <a:endParaRPr lang="en-US" sz="1100" dirty="0">
              <a:latin typeface="Calibri" panose="020F0502020204030204" pitchFamily="34" charset="0"/>
              <a:ea typeface="Calibri" panose="020F0502020204030204" pitchFamily="34" charset="0"/>
              <a:cs typeface="Arial" panose="020B0604020202020204" pitchFamily="34" charset="0"/>
            </a:endParaRPr>
          </a:p>
          <a:p>
            <a:pPr marL="285750" indent="-285750">
              <a:lnSpc>
                <a:spcPct val="130000"/>
              </a:lnSpc>
              <a:spcBef>
                <a:spcPts val="0"/>
              </a:spcBef>
              <a:spcAft>
                <a:spcPts val="800"/>
              </a:spcAft>
              <a:buFont typeface="Arial" panose="020B0604020202020204" pitchFamily="34" charset="0"/>
              <a:buChar char="•"/>
            </a:pPr>
            <a:r>
              <a:rPr lang="en-US" sz="1100" dirty="0">
                <a:latin typeface="Calibri" panose="020F0502020204030204" pitchFamily="34" charset="0"/>
                <a:ea typeface="Calibri" panose="020F0502020204030204" pitchFamily="34" charset="0"/>
                <a:cs typeface="Calibri" panose="020F0502020204030204" pitchFamily="34" charset="0"/>
              </a:rPr>
              <a:t>Erin Rogers, Proposal and Award Generalist, Electrical Engineering</a:t>
            </a:r>
            <a:endParaRPr lang="en-US" sz="1100" dirty="0">
              <a:latin typeface="Calibri" panose="020F0502020204030204" pitchFamily="34" charset="0"/>
              <a:ea typeface="Calibri" panose="020F0502020204030204" pitchFamily="34" charset="0"/>
              <a:cs typeface="Arial" panose="020B0604020202020204" pitchFamily="34" charset="0"/>
            </a:endParaRPr>
          </a:p>
          <a:p>
            <a:pPr marL="285750" indent="-285750">
              <a:lnSpc>
                <a:spcPct val="130000"/>
              </a:lnSpc>
              <a:spcBef>
                <a:spcPts val="0"/>
              </a:spcBef>
              <a:spcAft>
                <a:spcPts val="800"/>
              </a:spcAft>
              <a:buFont typeface="Arial" panose="020B0604020202020204" pitchFamily="34" charset="0"/>
              <a:buChar char="•"/>
            </a:pPr>
            <a:r>
              <a:rPr lang="en-US" sz="1100" dirty="0">
                <a:latin typeface="Calibri" panose="020F0502020204030204" pitchFamily="34" charset="0"/>
                <a:ea typeface="Calibri" panose="020F0502020204030204" pitchFamily="34" charset="0"/>
                <a:cs typeface="Calibri" panose="020F0502020204030204" pitchFamily="34" charset="0"/>
              </a:rPr>
              <a:t>Jim Taylor, Interim Associate CIO for Research</a:t>
            </a:r>
          </a:p>
          <a:p>
            <a:pPr marL="285750" indent="-285750">
              <a:lnSpc>
                <a:spcPct val="130000"/>
              </a:lnSpc>
              <a:spcBef>
                <a:spcPts val="0"/>
              </a:spcBef>
              <a:spcAft>
                <a:spcPts val="800"/>
              </a:spcAft>
              <a:buFont typeface="Arial" panose="020B0604020202020204" pitchFamily="34" charset="0"/>
              <a:buChar char="•"/>
            </a:pPr>
            <a:r>
              <a:rPr lang="en-US" sz="1100" dirty="0">
                <a:latin typeface="Calibri" panose="020F0502020204030204" pitchFamily="34" charset="0"/>
                <a:ea typeface="Calibri" panose="020F0502020204030204" pitchFamily="34" charset="0"/>
                <a:cs typeface="Calibri" panose="020F0502020204030204" pitchFamily="34" charset="0"/>
              </a:rPr>
              <a:t>Susan </a:t>
            </a:r>
            <a:r>
              <a:rPr lang="en-US" sz="1100" dirty="0" err="1">
                <a:latin typeface="Calibri" panose="020F0502020204030204" pitchFamily="34" charset="0"/>
                <a:ea typeface="Calibri" panose="020F0502020204030204" pitchFamily="34" charset="0"/>
                <a:cs typeface="Calibri" panose="020F0502020204030204" pitchFamily="34" charset="0"/>
              </a:rPr>
              <a:t>Trolier-McKinstry</a:t>
            </a:r>
            <a:r>
              <a:rPr lang="en-US" sz="1100" dirty="0">
                <a:latin typeface="Calibri" panose="020F0502020204030204" pitchFamily="34" charset="0"/>
                <a:ea typeface="Calibri" panose="020F0502020204030204" pitchFamily="34" charset="0"/>
                <a:cs typeface="Calibri" panose="020F0502020204030204" pitchFamily="34" charset="0"/>
              </a:rPr>
              <a:t>, Evan Pugh and Steward S. </a:t>
            </a:r>
            <a:r>
              <a:rPr lang="en-US" sz="1100" dirty="0" err="1">
                <a:latin typeface="Calibri" panose="020F0502020204030204" pitchFamily="34" charset="0"/>
                <a:ea typeface="Calibri" panose="020F0502020204030204" pitchFamily="34" charset="0"/>
                <a:cs typeface="Calibri" panose="020F0502020204030204" pitchFamily="34" charset="0"/>
              </a:rPr>
              <a:t>Flaschen</a:t>
            </a:r>
            <a:r>
              <a:rPr lang="en-US" sz="1100" dirty="0">
                <a:latin typeface="Calibri" panose="020F0502020204030204" pitchFamily="34" charset="0"/>
                <a:ea typeface="Calibri" panose="020F0502020204030204" pitchFamily="34" charset="0"/>
                <a:cs typeface="Calibri" panose="020F0502020204030204" pitchFamily="34" charset="0"/>
              </a:rPr>
              <a:t> Professor of Ceramic Science and Engineering, MSE and MRI, College of Earth and Mineral Sciences</a:t>
            </a:r>
            <a:endParaRPr lang="en-US" sz="1100" dirty="0">
              <a:latin typeface="Calibri" panose="020F0502020204030204" pitchFamily="34" charset="0"/>
              <a:ea typeface="Calibri" panose="020F0502020204030204" pitchFamily="34" charset="0"/>
              <a:cs typeface="Arial" panose="020B0604020202020204" pitchFamily="34" charset="0"/>
            </a:endParaRPr>
          </a:p>
          <a:p>
            <a:pPr marL="285750" indent="-285750">
              <a:lnSpc>
                <a:spcPct val="130000"/>
              </a:lnSpc>
              <a:spcBef>
                <a:spcPts val="0"/>
              </a:spcBef>
              <a:spcAft>
                <a:spcPts val="800"/>
              </a:spcAft>
              <a:buFont typeface="Arial" panose="020B0604020202020204" pitchFamily="34" charset="0"/>
              <a:buChar char="•"/>
            </a:pPr>
            <a:r>
              <a:rPr lang="en-US" sz="1100" dirty="0">
                <a:latin typeface="Calibri" panose="020F0502020204030204" pitchFamily="34" charset="0"/>
                <a:ea typeface="Calibri" panose="020F0502020204030204" pitchFamily="34" charset="0"/>
                <a:cs typeface="Calibri" panose="020F0502020204030204" pitchFamily="34" charset="0"/>
              </a:rPr>
              <a:t>Doug Werner, John L. and Genevieve H. McCain Chair Professor, Electrical Engineering</a:t>
            </a:r>
            <a:endParaRPr lang="en-US" sz="11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70519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11" name="Rectangle 110">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6C9BCE9-0896-435A-A121-4773F92648D8}"/>
              </a:ext>
            </a:extLst>
          </p:cNvPr>
          <p:cNvSpPr>
            <a:spLocks noGrp="1"/>
          </p:cNvSpPr>
          <p:nvPr>
            <p:ph idx="1"/>
          </p:nvPr>
        </p:nvSpPr>
        <p:spPr>
          <a:xfrm>
            <a:off x="1535371" y="2702256"/>
            <a:ext cx="10310732" cy="3667721"/>
          </a:xfrm>
        </p:spPr>
        <p:txBody>
          <a:bodyPr anchor="t">
            <a:normAutofit/>
          </a:bodyPr>
          <a:lstStyle/>
          <a:p>
            <a:r>
              <a:rPr lang="en-US" dirty="0">
                <a:latin typeface="Calibri" panose="020F0502020204030204" pitchFamily="34" charset="0"/>
                <a:ea typeface="Times New Roman" panose="02020603050405020304" pitchFamily="18" charset="0"/>
              </a:rPr>
              <a:t>Our two most significant problems:</a:t>
            </a:r>
          </a:p>
          <a:p>
            <a:endParaRPr lang="en-US" dirty="0">
              <a:latin typeface="Calibri" panose="020F0502020204030204" pitchFamily="34" charset="0"/>
              <a:ea typeface="Times New Roman" panose="02020603050405020304" pitchFamily="18" charset="0"/>
            </a:endParaRPr>
          </a:p>
          <a:p>
            <a:pPr marL="342900" indent="-342900">
              <a:buAutoNum type="arabicPeriod"/>
            </a:pPr>
            <a:r>
              <a:rPr lang="en-US" dirty="0">
                <a:latin typeface="Calibri" panose="020F0502020204030204" pitchFamily="34" charset="0"/>
              </a:rPr>
              <a:t>SIMBA data remains incomplete and inaccurate.</a:t>
            </a:r>
          </a:p>
          <a:p>
            <a:pPr marL="522288" lvl="1">
              <a:lnSpc>
                <a:spcPct val="100000"/>
              </a:lnSpc>
            </a:pPr>
            <a:r>
              <a:rPr lang="en-US" sz="1800" b="1" dirty="0">
                <a:solidFill>
                  <a:srgbClr val="FF0000"/>
                </a:solidFill>
                <a:latin typeface="Calibri" panose="020F0502020204030204" pitchFamily="34" charset="0"/>
              </a:rPr>
              <a:t>We urgently need to complete the input and validation </a:t>
            </a:r>
            <a:br>
              <a:rPr lang="en-US" sz="1800" b="1" dirty="0">
                <a:solidFill>
                  <a:srgbClr val="FF0000"/>
                </a:solidFill>
                <a:latin typeface="Calibri" panose="020F0502020204030204" pitchFamily="34" charset="0"/>
              </a:rPr>
            </a:br>
            <a:r>
              <a:rPr lang="en-US" sz="1800" b="1" dirty="0">
                <a:solidFill>
                  <a:srgbClr val="FF0000"/>
                </a:solidFill>
                <a:latin typeface="Calibri" panose="020F0502020204030204" pitchFamily="34" charset="0"/>
              </a:rPr>
              <a:t>of SIMBA account structures, budgets, and expenditures. </a:t>
            </a:r>
          </a:p>
          <a:p>
            <a:r>
              <a:rPr lang="en-US" dirty="0">
                <a:latin typeface="Calibri" panose="020F0502020204030204" pitchFamily="34" charset="0"/>
              </a:rPr>
              <a:t>2. Faculty have inadequate knowledge of their research expenditures and balances.</a:t>
            </a:r>
          </a:p>
          <a:p>
            <a:pPr marL="522288">
              <a:lnSpc>
                <a:spcPct val="100000"/>
              </a:lnSpc>
            </a:pPr>
            <a:r>
              <a:rPr lang="en-US" dirty="0">
                <a:solidFill>
                  <a:srgbClr val="FF0000"/>
                </a:solidFill>
                <a:latin typeface="Calibri" panose="020F0502020204030204" pitchFamily="34" charset="0"/>
              </a:rPr>
              <a:t>We need to develop better reporting tools as soon as possible.</a:t>
            </a:r>
            <a:endParaRPr lang="en-US" dirty="0"/>
          </a:p>
        </p:txBody>
      </p:sp>
    </p:spTree>
    <p:extLst>
      <p:ext uri="{BB962C8B-B14F-4D97-AF65-F5344CB8AC3E}">
        <p14:creationId xmlns:p14="http://schemas.microsoft.com/office/powerpoint/2010/main" val="2914140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35" name="Rectangle 123">
            <a:extLst>
              <a:ext uri="{FF2B5EF4-FFF2-40B4-BE49-F238E27FC236}">
                <a16:creationId xmlns:a16="http://schemas.microsoft.com/office/drawing/2014/main" id="{099405E2-1A96-4DBA-A9DC-4C2A1B421C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Rectangle 125">
            <a:extLst>
              <a:ext uri="{FF2B5EF4-FFF2-40B4-BE49-F238E27FC236}">
                <a16:creationId xmlns:a16="http://schemas.microsoft.com/office/drawing/2014/main" id="{79855050-A75B-4DD0-9B56-8B1C7722D8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48" y="1767385"/>
            <a:ext cx="12188950" cy="4367284"/>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27">
            <a:extLst>
              <a:ext uri="{FF2B5EF4-FFF2-40B4-BE49-F238E27FC236}">
                <a16:creationId xmlns:a16="http://schemas.microsoft.com/office/drawing/2014/main" id="{BCF4857D-F003-4CA1-82AB-00900B100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6072" cy="1804072"/>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29">
            <a:extLst>
              <a:ext uri="{FF2B5EF4-FFF2-40B4-BE49-F238E27FC236}">
                <a16:creationId xmlns:a16="http://schemas.microsoft.com/office/drawing/2014/main" id="{5E6738EB-6FF0-4AF9-8462-57F4494B88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1753806"/>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1">
            <a:extLst>
              <a:ext uri="{FF2B5EF4-FFF2-40B4-BE49-F238E27FC236}">
                <a16:creationId xmlns:a16="http://schemas.microsoft.com/office/drawing/2014/main" id="{DB791336-FCAA-4174-9303-B3F3748611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394069" y="6167615"/>
            <a:ext cx="7794882" cy="69038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133">
            <a:extLst>
              <a:ext uri="{FF2B5EF4-FFF2-40B4-BE49-F238E27FC236}">
                <a16:creationId xmlns:a16="http://schemas.microsoft.com/office/drawing/2014/main" id="{CA212158-300D-44D0-9CCE-472C3F669E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6109423"/>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135">
            <a:extLst>
              <a:ext uri="{FF2B5EF4-FFF2-40B4-BE49-F238E27FC236}">
                <a16:creationId xmlns:a16="http://schemas.microsoft.com/office/drawing/2014/main" id="{988521F4-D44A-42C5-9BDB-5CA255540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4070"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6C9BCE9-0896-435A-A121-4773F92648D8}"/>
              </a:ext>
            </a:extLst>
          </p:cNvPr>
          <p:cNvSpPr>
            <a:spLocks noGrp="1"/>
          </p:cNvSpPr>
          <p:nvPr>
            <p:ph idx="1"/>
          </p:nvPr>
        </p:nvSpPr>
        <p:spPr>
          <a:xfrm>
            <a:off x="4794637" y="2138901"/>
            <a:ext cx="6754446" cy="3635693"/>
          </a:xfrm>
        </p:spPr>
        <p:txBody>
          <a:bodyPr>
            <a:normAutofit/>
          </a:bodyPr>
          <a:lstStyle/>
          <a:p>
            <a:pPr>
              <a:lnSpc>
                <a:spcPct val="130000"/>
              </a:lnSpc>
            </a:pPr>
            <a:r>
              <a:rPr lang="en-US" sz="1400" dirty="0">
                <a:latin typeface="Calibri" panose="020F0502020204030204" pitchFamily="34" charset="0"/>
              </a:rPr>
              <a:t>Specifically, different colleges are further behind than others in the following tasks:</a:t>
            </a:r>
          </a:p>
          <a:p>
            <a:pPr marL="285750" indent="-285750">
              <a:lnSpc>
                <a:spcPct val="130000"/>
              </a:lnSpc>
              <a:buFont typeface="Arial" panose="020B0604020202020204" pitchFamily="34" charset="0"/>
              <a:buChar char="•"/>
            </a:pPr>
            <a:r>
              <a:rPr lang="en-US" sz="1400" dirty="0">
                <a:latin typeface="Calibri" panose="020F0502020204030204" pitchFamily="34" charset="0"/>
              </a:rPr>
              <a:t>Validating converted data from IBIS</a:t>
            </a:r>
          </a:p>
          <a:p>
            <a:pPr marL="285750" indent="-285750">
              <a:lnSpc>
                <a:spcPct val="130000"/>
              </a:lnSpc>
              <a:buFont typeface="Arial" panose="020B0604020202020204" pitchFamily="34" charset="0"/>
              <a:buChar char="•"/>
            </a:pPr>
            <a:r>
              <a:rPr lang="en-US" sz="1400" dirty="0">
                <a:latin typeface="Calibri" panose="020F0502020204030204" pitchFamily="34" charset="0"/>
              </a:rPr>
              <a:t>Setting up new grants and sponsored programs</a:t>
            </a:r>
          </a:p>
          <a:p>
            <a:pPr marL="285750" indent="-285750">
              <a:lnSpc>
                <a:spcPct val="130000"/>
              </a:lnSpc>
              <a:buFont typeface="Arial" panose="020B0604020202020204" pitchFamily="34" charset="0"/>
              <a:buChar char="•"/>
            </a:pPr>
            <a:r>
              <a:rPr lang="en-US" sz="1400" dirty="0">
                <a:latin typeface="Calibri" panose="020F0502020204030204" pitchFamily="34" charset="0"/>
              </a:rPr>
              <a:t>Reviewing labor distributions</a:t>
            </a:r>
          </a:p>
          <a:p>
            <a:pPr marL="285750" indent="-285750">
              <a:lnSpc>
                <a:spcPct val="130000"/>
              </a:lnSpc>
              <a:buFont typeface="Arial" panose="020B0604020202020204" pitchFamily="34" charset="0"/>
              <a:buChar char="•"/>
            </a:pPr>
            <a:r>
              <a:rPr lang="en-US" sz="1400" dirty="0">
                <a:latin typeface="Calibri" panose="020F0502020204030204" pitchFamily="34" charset="0"/>
              </a:rPr>
              <a:t>Paying subrecipients</a:t>
            </a:r>
          </a:p>
          <a:p>
            <a:pPr marL="285750" indent="-285750">
              <a:lnSpc>
                <a:spcPct val="130000"/>
              </a:lnSpc>
              <a:buFont typeface="Arial" panose="020B0604020202020204" pitchFamily="34" charset="0"/>
              <a:buChar char="•"/>
            </a:pPr>
            <a:r>
              <a:rPr lang="en-US" sz="1400" dirty="0">
                <a:latin typeface="Calibri" panose="020F0502020204030204" pitchFamily="34" charset="0"/>
              </a:rPr>
              <a:t>Adding cost-share structures</a:t>
            </a:r>
          </a:p>
          <a:p>
            <a:pPr>
              <a:lnSpc>
                <a:spcPct val="130000"/>
              </a:lnSpc>
            </a:pPr>
            <a:endParaRPr lang="en-US" sz="1100" dirty="0"/>
          </a:p>
        </p:txBody>
      </p:sp>
      <p:sp>
        <p:nvSpPr>
          <p:cNvPr id="22" name="Content Placeholder 2">
            <a:extLst>
              <a:ext uri="{FF2B5EF4-FFF2-40B4-BE49-F238E27FC236}">
                <a16:creationId xmlns:a16="http://schemas.microsoft.com/office/drawing/2014/main" id="{71588701-BE50-47EA-9A3A-3D5A796BA5DA}"/>
              </a:ext>
            </a:extLst>
          </p:cNvPr>
          <p:cNvSpPr txBox="1">
            <a:spLocks/>
          </p:cNvSpPr>
          <p:nvPr/>
        </p:nvSpPr>
        <p:spPr>
          <a:xfrm>
            <a:off x="356375" y="2152481"/>
            <a:ext cx="3795347" cy="3622114"/>
          </a:xfrm>
          <a:prstGeom prst="rect">
            <a:avLst/>
          </a:prstGeom>
        </p:spPr>
        <p:txBody>
          <a:bodyPr vert="horz" lIns="109728" tIns="109728" rIns="109728" bIns="91440" rtlCol="0" anchor="ctr">
            <a:normAutofit/>
          </a:bodyPr>
          <a:lst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pPr>
              <a:lnSpc>
                <a:spcPct val="130000"/>
              </a:lnSpc>
            </a:pPr>
            <a:r>
              <a:rPr lang="en-US" sz="1600" b="0" dirty="0">
                <a:latin typeface="Calibri" panose="020F0502020204030204" pitchFamily="34" charset="0"/>
                <a:ea typeface="Times New Roman" panose="02020603050405020304" pitchFamily="18" charset="0"/>
              </a:rPr>
              <a:t>In order to determine how much work is left to be done, we asked colleges to complete a </a:t>
            </a:r>
            <a:r>
              <a:rPr lang="en-US" sz="1600" dirty="0">
                <a:solidFill>
                  <a:srgbClr val="FF0000"/>
                </a:solidFill>
                <a:latin typeface="Calibri" panose="020F0502020204030204" pitchFamily="34" charset="0"/>
                <a:ea typeface="Times New Roman" panose="02020603050405020304" pitchFamily="18" charset="0"/>
              </a:rPr>
              <a:t>scorecard</a:t>
            </a:r>
            <a:r>
              <a:rPr lang="en-US" sz="1600" b="0" dirty="0">
                <a:latin typeface="Calibri" panose="020F0502020204030204" pitchFamily="34" charset="0"/>
                <a:ea typeface="Times New Roman" panose="02020603050405020304" pitchFamily="18" charset="0"/>
              </a:rPr>
              <a:t> indicating how much unfinished work they have to do before SIMBA is up to date. We found that some colleges are much further behind than others.</a:t>
            </a:r>
          </a:p>
          <a:p>
            <a:pPr>
              <a:lnSpc>
                <a:spcPct val="130000"/>
              </a:lnSpc>
            </a:pPr>
            <a:endParaRPr lang="en-US" sz="1100" dirty="0">
              <a:latin typeface="Calibri" panose="020F0502020204030204" pitchFamily="34" charset="0"/>
            </a:endParaRPr>
          </a:p>
        </p:txBody>
      </p:sp>
      <p:sp>
        <p:nvSpPr>
          <p:cNvPr id="23" name="Content Placeholder 2">
            <a:extLst>
              <a:ext uri="{FF2B5EF4-FFF2-40B4-BE49-F238E27FC236}">
                <a16:creationId xmlns:a16="http://schemas.microsoft.com/office/drawing/2014/main" id="{EEC7411B-714E-48C2-9C3B-72C1F68CB9BE}"/>
              </a:ext>
            </a:extLst>
          </p:cNvPr>
          <p:cNvSpPr txBox="1">
            <a:spLocks/>
          </p:cNvSpPr>
          <p:nvPr/>
        </p:nvSpPr>
        <p:spPr>
          <a:xfrm>
            <a:off x="372378" y="302662"/>
            <a:ext cx="3795347" cy="1052309"/>
          </a:xfrm>
          <a:prstGeom prst="rect">
            <a:avLst/>
          </a:prstGeom>
        </p:spPr>
        <p:txBody>
          <a:bodyPr vert="horz" lIns="109728" tIns="109728" rIns="109728" bIns="91440" rtlCol="0" anchor="ctr">
            <a:normAutofit/>
          </a:bodyPr>
          <a:lst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pPr>
              <a:lnSpc>
                <a:spcPct val="130000"/>
              </a:lnSpc>
            </a:pPr>
            <a:r>
              <a:rPr lang="en-US" sz="1600" dirty="0">
                <a:latin typeface="Calibri" panose="020F0502020204030204" pitchFamily="34" charset="0"/>
                <a:ea typeface="Times New Roman" panose="02020603050405020304" pitchFamily="18" charset="0"/>
              </a:rPr>
              <a:t>We know that a lot of the data in SIMBA is still inaccurate.</a:t>
            </a:r>
            <a:endParaRPr lang="en-US" sz="1100" dirty="0">
              <a:latin typeface="Calibri" panose="020F0502020204030204" pitchFamily="34" charset="0"/>
            </a:endParaRPr>
          </a:p>
        </p:txBody>
      </p:sp>
    </p:spTree>
    <p:extLst>
      <p:ext uri="{BB962C8B-B14F-4D97-AF65-F5344CB8AC3E}">
        <p14:creationId xmlns:p14="http://schemas.microsoft.com/office/powerpoint/2010/main" val="2063729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25" name="Rectangle 124">
            <a:extLst>
              <a:ext uri="{FF2B5EF4-FFF2-40B4-BE49-F238E27FC236}">
                <a16:creationId xmlns:a16="http://schemas.microsoft.com/office/drawing/2014/main" id="{099405E2-1A96-4DBA-A9DC-4C2A1B421C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7" name="Rectangle 126">
            <a:extLst>
              <a:ext uri="{FF2B5EF4-FFF2-40B4-BE49-F238E27FC236}">
                <a16:creationId xmlns:a16="http://schemas.microsoft.com/office/drawing/2014/main" id="{932FF329-3A87-4F66-BA01-91CD63C811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4420926" cy="68381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1" name="Picture 120" descr="Graph on document with pen">
            <a:extLst>
              <a:ext uri="{FF2B5EF4-FFF2-40B4-BE49-F238E27FC236}">
                <a16:creationId xmlns:a16="http://schemas.microsoft.com/office/drawing/2014/main" id="{C9603887-D5F5-4420-8370-8BFA0F2489E5}"/>
              </a:ext>
            </a:extLst>
          </p:cNvPr>
          <p:cNvPicPr>
            <a:picLocks noChangeAspect="1"/>
          </p:cNvPicPr>
          <p:nvPr/>
        </p:nvPicPr>
        <p:blipFill rotWithShape="1">
          <a:blip r:embed="rId2"/>
          <a:srcRect l="29255" r="15533"/>
          <a:stretch/>
        </p:blipFill>
        <p:spPr>
          <a:xfrm>
            <a:off x="20" y="719747"/>
            <a:ext cx="4458058" cy="5389675"/>
          </a:xfrm>
          <a:prstGeom prst="rect">
            <a:avLst/>
          </a:prstGeom>
        </p:spPr>
      </p:pic>
      <p:sp>
        <p:nvSpPr>
          <p:cNvPr id="129" name="Rectangle 128">
            <a:extLst>
              <a:ext uri="{FF2B5EF4-FFF2-40B4-BE49-F238E27FC236}">
                <a16:creationId xmlns:a16="http://schemas.microsoft.com/office/drawing/2014/main" id="{BCF4857D-F003-4CA1-82AB-00900B100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146359"/>
            <a:ext cx="4426072" cy="711642"/>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130">
            <a:extLst>
              <a:ext uri="{FF2B5EF4-FFF2-40B4-BE49-F238E27FC236}">
                <a16:creationId xmlns:a16="http://schemas.microsoft.com/office/drawing/2014/main" id="{79855050-A75B-4DD0-9B56-8B1C7722D8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426076" y="748578"/>
            <a:ext cx="7765922" cy="5419038"/>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a:extLst>
              <a:ext uri="{FF2B5EF4-FFF2-40B4-BE49-F238E27FC236}">
                <a16:creationId xmlns:a16="http://schemas.microsoft.com/office/drawing/2014/main" id="{5E6738EB-6FF0-4AF9-8462-57F4494B88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687743"/>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6C9BCE9-0896-435A-A121-4773F92648D8}"/>
              </a:ext>
            </a:extLst>
          </p:cNvPr>
          <p:cNvSpPr>
            <a:spLocks noGrp="1"/>
          </p:cNvSpPr>
          <p:nvPr>
            <p:ph idx="1"/>
          </p:nvPr>
        </p:nvSpPr>
        <p:spPr>
          <a:xfrm>
            <a:off x="4921857" y="1439494"/>
            <a:ext cx="6627226" cy="4335100"/>
          </a:xfrm>
        </p:spPr>
        <p:txBody>
          <a:bodyPr anchor="t">
            <a:normAutofit/>
          </a:bodyPr>
          <a:lstStyle/>
          <a:p>
            <a:r>
              <a:rPr lang="en-US" dirty="0">
                <a:solidFill>
                  <a:srgbClr val="FF0000"/>
                </a:solidFill>
                <a:effectLst/>
                <a:latin typeface="Calibri" panose="020F0502020204030204" pitchFamily="34" charset="0"/>
                <a:ea typeface="Times New Roman" panose="02020603050405020304" pitchFamily="18" charset="0"/>
              </a:rPr>
              <a:t>It is quite urgent that these issues are resolved by no later than June 30.</a:t>
            </a:r>
          </a:p>
          <a:p>
            <a:endParaRPr lang="en-US" dirty="0">
              <a:solidFill>
                <a:srgbClr val="FF0000"/>
              </a:solidFill>
              <a:effectLst/>
              <a:latin typeface="Calibri" panose="020F0502020204030204" pitchFamily="34" charset="0"/>
              <a:ea typeface="Times New Roman" panose="02020603050405020304" pitchFamily="18" charset="0"/>
            </a:endParaRPr>
          </a:p>
          <a:p>
            <a:r>
              <a:rPr lang="en-US" dirty="0">
                <a:effectLst/>
                <a:latin typeface="Calibri" panose="020F0502020204030204" pitchFamily="34" charset="0"/>
                <a:ea typeface="Times New Roman" panose="02020603050405020304" pitchFamily="18" charset="0"/>
              </a:rPr>
              <a:t>Individual projects are already in trouble due to the challenges of tracking and monitoring expenditures.</a:t>
            </a:r>
          </a:p>
          <a:p>
            <a:endParaRPr lang="en-US" dirty="0">
              <a:effectLst/>
              <a:latin typeface="Calibri" panose="020F0502020204030204" pitchFamily="34" charset="0"/>
              <a:ea typeface="Times New Roman" panose="02020603050405020304" pitchFamily="18" charset="0"/>
            </a:endParaRPr>
          </a:p>
          <a:p>
            <a:r>
              <a:rPr lang="en-US" dirty="0">
                <a:effectLst/>
                <a:latin typeface="Calibri" panose="020F0502020204030204" pitchFamily="34" charset="0"/>
                <a:ea typeface="Times New Roman" panose="02020603050405020304" pitchFamily="18" charset="0"/>
              </a:rPr>
              <a:t>But Penn State as a whole faces significant audit risk if we aren’t able to clean up our accounting data by end of year close. </a:t>
            </a:r>
            <a:endParaRPr lang="en-US" dirty="0"/>
          </a:p>
        </p:txBody>
      </p:sp>
      <p:sp>
        <p:nvSpPr>
          <p:cNvPr id="135" name="Rectangle 134">
            <a:extLst>
              <a:ext uri="{FF2B5EF4-FFF2-40B4-BE49-F238E27FC236}">
                <a16:creationId xmlns:a16="http://schemas.microsoft.com/office/drawing/2014/main" id="{DB791336-FCAA-4174-9303-B3F3748611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394069" y="6167615"/>
            <a:ext cx="7794882" cy="69038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a:extLst>
              <a:ext uri="{FF2B5EF4-FFF2-40B4-BE49-F238E27FC236}">
                <a16:creationId xmlns:a16="http://schemas.microsoft.com/office/drawing/2014/main" id="{CA212158-300D-44D0-9CCE-472C3F669E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6109423"/>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a:extLst>
              <a:ext uri="{FF2B5EF4-FFF2-40B4-BE49-F238E27FC236}">
                <a16:creationId xmlns:a16="http://schemas.microsoft.com/office/drawing/2014/main" id="{988521F4-D44A-42C5-9BDB-5CA255540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4070"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3635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11" name="Rectangle 110">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21" name="Content Placeholder 2">
            <a:extLst>
              <a:ext uri="{FF2B5EF4-FFF2-40B4-BE49-F238E27FC236}">
                <a16:creationId xmlns:a16="http://schemas.microsoft.com/office/drawing/2014/main" id="{3D97C844-9132-43DD-AFDB-A7AEF868C95D}"/>
              </a:ext>
            </a:extLst>
          </p:cNvPr>
          <p:cNvGraphicFramePr>
            <a:graphicFrameLocks noGrp="1"/>
          </p:cNvGraphicFramePr>
          <p:nvPr>
            <p:ph idx="1"/>
            <p:extLst>
              <p:ext uri="{D42A27DB-BD31-4B8C-83A1-F6EECF244321}">
                <p14:modId xmlns:p14="http://schemas.microsoft.com/office/powerpoint/2010/main" val="4094061537"/>
              </p:ext>
            </p:extLst>
          </p:nvPr>
        </p:nvGraphicFramePr>
        <p:xfrm>
          <a:off x="1395412" y="2601080"/>
          <a:ext cx="10613086" cy="39001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96186697"/>
      </p:ext>
    </p:extLst>
  </p:cSld>
  <p:clrMapOvr>
    <a:masterClrMapping/>
  </p:clrMapOvr>
</p:sld>
</file>

<file path=ppt/theme/theme1.xml><?xml version="1.0" encoding="utf-8"?>
<a:theme xmlns:a="http://schemas.openxmlformats.org/drawingml/2006/main" name="ShojiVTI">
  <a:themeElements>
    <a:clrScheme name="Shoji">
      <a:dk1>
        <a:sysClr val="windowText" lastClr="000000"/>
      </a:dk1>
      <a:lt1>
        <a:sysClr val="window" lastClr="FFFFFF"/>
      </a:lt1>
      <a:dk2>
        <a:srgbClr val="595460"/>
      </a:dk2>
      <a:lt2>
        <a:srgbClr val="EBEDEB"/>
      </a:lt2>
      <a:accent1>
        <a:srgbClr val="97A7B8"/>
      </a:accent1>
      <a:accent2>
        <a:srgbClr val="A5B592"/>
      </a:accent2>
      <a:accent3>
        <a:srgbClr val="CED228"/>
      </a:accent3>
      <a:accent4>
        <a:srgbClr val="D1C499"/>
      </a:accent4>
      <a:accent5>
        <a:srgbClr val="BDB3B6"/>
      </a:accent5>
      <a:accent6>
        <a:srgbClr val="C5A98D"/>
      </a:accent6>
      <a:hlink>
        <a:srgbClr val="CC9900"/>
      </a:hlink>
      <a:folHlink>
        <a:srgbClr val="96A9A9"/>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ojiVTI" id="{00D0DDEB-E771-48E5-9E96-0647434F08B1}" vid="{9D22D596-7FD0-4F89-958C-AD79A094911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CD655222FAC69478FDB4DB9A1082BF0" ma:contentTypeVersion="17" ma:contentTypeDescription="Create a new document." ma:contentTypeScope="" ma:versionID="99db1f442b43bc3adf59010e07bb8140">
  <xsd:schema xmlns:xsd="http://www.w3.org/2001/XMLSchema" xmlns:xs="http://www.w3.org/2001/XMLSchema" xmlns:p="http://schemas.microsoft.com/office/2006/metadata/properties" xmlns:ns2="5596cf31-caaa-46ba-a55f-3befb4344fdf" xmlns:ns3="dba65f00-9443-482a-bf30-bb5af139a501" targetNamespace="http://schemas.microsoft.com/office/2006/metadata/properties" ma:root="true" ma:fieldsID="a911e49cffe0f173fcf356a408ece3b3" ns2:_="" ns3:_="">
    <xsd:import namespace="5596cf31-caaa-46ba-a55f-3befb4344fdf"/>
    <xsd:import namespace="dba65f00-9443-482a-bf30-bb5af139a501"/>
    <xsd:element name="properties">
      <xsd:complexType>
        <xsd:sequence>
          <xsd:element name="documentManagement">
            <xsd:complexType>
              <xsd:all>
                <xsd:element ref="ns2:MigrationWizId" minOccurs="0"/>
                <xsd:element ref="ns2:MigrationWizIdPermissions" minOccurs="0"/>
                <xsd:element ref="ns2:MigrationWizIdPermissionLevels" minOccurs="0"/>
                <xsd:element ref="ns2:MigrationWizIdDocumentLibraryPermissions" minOccurs="0"/>
                <xsd:element ref="ns2:MigrationWizIdSecurityGroups" minOccurs="0"/>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96cf31-caaa-46ba-a55f-3befb4344fdf" elementFormDefault="qualified">
    <xsd:import namespace="http://schemas.microsoft.com/office/2006/documentManagement/types"/>
    <xsd:import namespace="http://schemas.microsoft.com/office/infopath/2007/PartnerControls"/>
    <xsd:element name="MigrationWizId" ma:index="8" nillable="true" ma:displayName="MigrationWizId" ma:internalName="MigrationWizId">
      <xsd:simpleType>
        <xsd:restriction base="dms:Text"/>
      </xsd:simpleType>
    </xsd:element>
    <xsd:element name="MigrationWizIdPermissions" ma:index="9" nillable="true" ma:displayName="MigrationWizIdPermissions" ma:internalName="MigrationWizIdPermissions">
      <xsd:simpleType>
        <xsd:restriction base="dms:Text"/>
      </xsd:simpleType>
    </xsd:element>
    <xsd:element name="MigrationWizIdPermissionLevels" ma:index="10" nillable="true" ma:displayName="MigrationWizIdPermissionLevels" ma:internalName="MigrationWizIdPermissionLevels">
      <xsd:simpleType>
        <xsd:restriction base="dms:Text"/>
      </xsd:simpleType>
    </xsd:element>
    <xsd:element name="MigrationWizIdDocumentLibraryPermissions" ma:index="11" nillable="true" ma:displayName="MigrationWizIdDocumentLibraryPermissions" ma:internalName="MigrationWizIdDocumentLibraryPermissions">
      <xsd:simpleType>
        <xsd:restriction base="dms:Text"/>
      </xsd:simpleType>
    </xsd:element>
    <xsd:element name="MigrationWizIdSecurityGroups" ma:index="12" nillable="true" ma:displayName="MigrationWizIdSecurityGroups" ma:internalName="MigrationWizIdSecurityGroups">
      <xsd:simpleType>
        <xsd:restriction base="dms:Text"/>
      </xsd:simple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AutoTags" ma:index="15" nillable="true" ma:displayName="MediaServiceAutoTags"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MediaServiceLocation" ma:internalName="MediaServiceLocation"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ba65f00-9443-482a-bf30-bb5af139a501" elementFormDefault="qualified">
    <xsd:import namespace="http://schemas.microsoft.com/office/2006/documentManagement/types"/>
    <xsd:import namespace="http://schemas.microsoft.com/office/infopath/2007/PartnerControls"/>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igrationWizId xmlns="5596cf31-caaa-46ba-a55f-3befb4344fdf" xsi:nil="true"/>
    <MigrationWizIdPermissions xmlns="5596cf31-caaa-46ba-a55f-3befb4344fdf" xsi:nil="true"/>
    <MigrationWizIdPermissionLevels xmlns="5596cf31-caaa-46ba-a55f-3befb4344fdf" xsi:nil="true"/>
    <MigrationWizIdDocumentLibraryPermissions xmlns="5596cf31-caaa-46ba-a55f-3befb4344fdf" xsi:nil="true"/>
    <MigrationWizIdSecurityGroups xmlns="5596cf31-caaa-46ba-a55f-3befb4344fdf"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6EDF157-3E7C-4F95-BFE7-C3B683EB78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596cf31-caaa-46ba-a55f-3befb4344fdf"/>
    <ds:schemaRef ds:uri="dba65f00-9443-482a-bf30-bb5af139a50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3BA2560-E613-440B-807D-0E30A953BAA4}">
  <ds:schemaRefs>
    <ds:schemaRef ds:uri="http://schemas.microsoft.com/office/2006/metadata/properties"/>
    <ds:schemaRef ds:uri="http://schemas.microsoft.com/office/infopath/2007/PartnerControls"/>
    <ds:schemaRef ds:uri="5596cf31-caaa-46ba-a55f-3befb4344fdf"/>
  </ds:schemaRefs>
</ds:datastoreItem>
</file>

<file path=customXml/itemProps3.xml><?xml version="1.0" encoding="utf-8"?>
<ds:datastoreItem xmlns:ds="http://schemas.openxmlformats.org/officeDocument/2006/customXml" ds:itemID="{D3FDDD2B-BF9C-439F-926F-54D480F9BAE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2925</TotalTime>
  <Words>1039</Words>
  <Application>Microsoft Macintosh PowerPoint</Application>
  <PresentationFormat>Widescreen</PresentationFormat>
  <Paragraphs>104</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Meiryo</vt:lpstr>
      <vt:lpstr>Arial</vt:lpstr>
      <vt:lpstr>Calibri</vt:lpstr>
      <vt:lpstr>Corbel</vt:lpstr>
      <vt:lpstr>ShojiVTI</vt:lpstr>
      <vt:lpstr>Kimberly Croft Senior Director, Research Administration – Costing and Accounting  John Hanold Associate VP for Research Director of Sponsored Programs  George Lesieutre Associate Dean for Research College of Engineering </vt:lpstr>
      <vt:lpstr>The SIMBA transition for Research (Grants Management) has been challenging  and is incomplete</vt:lpstr>
      <vt:lpstr>PowerPoint Presentation</vt:lpstr>
      <vt:lpstr>PowerPoint Presentation</vt:lpstr>
      <vt:lpstr>12/17/20 – Provost Jones formed a Task Force to address ongoing research administration challenges in SIMBA 2/19/21 – Final report due to Provost Jones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Kimberly Croft Senior Director, Research Administration – Costing and Accounting  John Hanold Associate VP for Research Director of Sponsored Programs  George Lesieutre Associate Dean for Research College of Engineering</dc:title>
  <dc:creator>Hanold, John W</dc:creator>
  <cp:lastModifiedBy>Delavan, John M</cp:lastModifiedBy>
  <cp:revision>45</cp:revision>
  <dcterms:created xsi:type="dcterms:W3CDTF">2021-02-27T14:59:45Z</dcterms:created>
  <dcterms:modified xsi:type="dcterms:W3CDTF">2021-03-03T15:46:20Z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0x0101001CD655222FAC69478FDB4DB9A1082BF0</vt:lpwstr>
  </property>
</Properties>
</file>