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 id="2147483722" r:id="rId5"/>
  </p:sldMasterIdLst>
  <p:notesMasterIdLst>
    <p:notesMasterId r:id="rId51"/>
  </p:notesMasterIdLst>
  <p:handoutMasterIdLst>
    <p:handoutMasterId r:id="rId52"/>
  </p:handoutMasterIdLst>
  <p:sldIdLst>
    <p:sldId id="495" r:id="rId6"/>
    <p:sldId id="569" r:id="rId7"/>
    <p:sldId id="550" r:id="rId8"/>
    <p:sldId id="549" r:id="rId9"/>
    <p:sldId id="570" r:id="rId10"/>
    <p:sldId id="503" r:id="rId11"/>
    <p:sldId id="516" r:id="rId12"/>
    <p:sldId id="531" r:id="rId13"/>
    <p:sldId id="534" r:id="rId14"/>
    <p:sldId id="579" r:id="rId15"/>
    <p:sldId id="565" r:id="rId16"/>
    <p:sldId id="535" r:id="rId17"/>
    <p:sldId id="580" r:id="rId18"/>
    <p:sldId id="566" r:id="rId19"/>
    <p:sldId id="537" r:id="rId20"/>
    <p:sldId id="578" r:id="rId21"/>
    <p:sldId id="538" r:id="rId22"/>
    <p:sldId id="551" r:id="rId23"/>
    <p:sldId id="518" r:id="rId24"/>
    <p:sldId id="540" r:id="rId25"/>
    <p:sldId id="582" r:id="rId26"/>
    <p:sldId id="541" r:id="rId27"/>
    <p:sldId id="557" r:id="rId28"/>
    <p:sldId id="539" r:id="rId29"/>
    <p:sldId id="577" r:id="rId30"/>
    <p:sldId id="542" r:id="rId31"/>
    <p:sldId id="558" r:id="rId32"/>
    <p:sldId id="568" r:id="rId33"/>
    <p:sldId id="571" r:id="rId34"/>
    <p:sldId id="544" r:id="rId35"/>
    <p:sldId id="552" r:id="rId36"/>
    <p:sldId id="519" r:id="rId37"/>
    <p:sldId id="546" r:id="rId38"/>
    <p:sldId id="572" r:id="rId39"/>
    <p:sldId id="573" r:id="rId40"/>
    <p:sldId id="574" r:id="rId41"/>
    <p:sldId id="575" r:id="rId42"/>
    <p:sldId id="576" r:id="rId43"/>
    <p:sldId id="562" r:id="rId44"/>
    <p:sldId id="545" r:id="rId45"/>
    <p:sldId id="520" r:id="rId46"/>
    <p:sldId id="560" r:id="rId47"/>
    <p:sldId id="563" r:id="rId48"/>
    <p:sldId id="543" r:id="rId49"/>
    <p:sldId id="526" r:id="rId5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0">
          <p15:clr>
            <a:srgbClr val="A4A3A4"/>
          </p15:clr>
        </p15:guide>
        <p15:guide id="2" pos="288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kes-Schnure, Karen" initials="PK" lastIdx="1" clrIdx="0">
    <p:extLst>
      <p:ext uri="{19B8F6BF-5375-455C-9EA6-DF929625EA0E}">
        <p15:presenceInfo xmlns:p15="http://schemas.microsoft.com/office/powerpoint/2012/main" userId="S::kjg138@psu.edu::d95b6a2c-c8ea-4254-909c-362e514d09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0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26" autoAdjust="0"/>
  </p:normalViewPr>
  <p:slideViewPr>
    <p:cSldViewPr snapToGrid="0">
      <p:cViewPr varScale="1">
        <p:scale>
          <a:sx n="114" d="100"/>
          <a:sy n="114" d="100"/>
        </p:scale>
        <p:origin x="3174" y="84"/>
      </p:cViewPr>
      <p:guideLst>
        <p:guide orient="horz" pos="1610"/>
        <p:guide pos="2886"/>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avan, John M" userId="c8d1bcb4-f045-42de-921e-0404e773bc0f" providerId="ADAL" clId="{80E71D9B-1973-4505-80CC-4DB06370E21A}"/>
    <pc:docChg chg="custSel modSld">
      <pc:chgData name="Delavan, John M" userId="c8d1bcb4-f045-42de-921e-0404e773bc0f" providerId="ADAL" clId="{80E71D9B-1973-4505-80CC-4DB06370E21A}" dt="2021-09-28T13:31:24.714" v="67" actId="14100"/>
      <pc:docMkLst>
        <pc:docMk/>
      </pc:docMkLst>
      <pc:sldChg chg="modNotesTx">
        <pc:chgData name="Delavan, John M" userId="c8d1bcb4-f045-42de-921e-0404e773bc0f" providerId="ADAL" clId="{80E71D9B-1973-4505-80CC-4DB06370E21A}" dt="2021-09-28T13:28:06.575" v="48" actId="20577"/>
        <pc:sldMkLst>
          <pc:docMk/>
          <pc:sldMk cId="63831240" sldId="495"/>
        </pc:sldMkLst>
      </pc:sldChg>
      <pc:sldChg chg="modSp mod modNotesTx">
        <pc:chgData name="Delavan, John M" userId="c8d1bcb4-f045-42de-921e-0404e773bc0f" providerId="ADAL" clId="{80E71D9B-1973-4505-80CC-4DB06370E21A}" dt="2021-09-28T13:27:27.107" v="39" actId="20577"/>
        <pc:sldMkLst>
          <pc:docMk/>
          <pc:sldMk cId="3879353436" sldId="503"/>
        </pc:sldMkLst>
        <pc:spChg chg="mod">
          <ac:chgData name="Delavan, John M" userId="c8d1bcb4-f045-42de-921e-0404e773bc0f" providerId="ADAL" clId="{80E71D9B-1973-4505-80CC-4DB06370E21A}" dt="2021-09-28T13:27:20.342" v="36" actId="1076"/>
          <ac:spMkLst>
            <pc:docMk/>
            <pc:sldMk cId="3879353436" sldId="503"/>
            <ac:spMk id="6" creationId="{00000000-0000-0000-0000-000000000000}"/>
          </ac:spMkLst>
        </pc:spChg>
        <pc:spChg chg="mod">
          <ac:chgData name="Delavan, John M" userId="c8d1bcb4-f045-42de-921e-0404e773bc0f" providerId="ADAL" clId="{80E71D9B-1973-4505-80CC-4DB06370E21A}" dt="2021-09-28T13:27:22.640" v="37" actId="14100"/>
          <ac:spMkLst>
            <pc:docMk/>
            <pc:sldMk cId="3879353436" sldId="503"/>
            <ac:spMk id="10" creationId="{00000000-0000-0000-0000-000000000000}"/>
          </ac:spMkLst>
        </pc:spChg>
      </pc:sldChg>
      <pc:sldChg chg="modNotesTx">
        <pc:chgData name="Delavan, John M" userId="c8d1bcb4-f045-42de-921e-0404e773bc0f" providerId="ADAL" clId="{80E71D9B-1973-4505-80CC-4DB06370E21A}" dt="2021-09-28T13:27:17.117" v="35" actId="20577"/>
        <pc:sldMkLst>
          <pc:docMk/>
          <pc:sldMk cId="2190733549" sldId="516"/>
        </pc:sldMkLst>
      </pc:sldChg>
      <pc:sldChg chg="modSp mod modNotesTx">
        <pc:chgData name="Delavan, John M" userId="c8d1bcb4-f045-42de-921e-0404e773bc0f" providerId="ADAL" clId="{80E71D9B-1973-4505-80CC-4DB06370E21A}" dt="2021-09-28T13:28:48.204" v="57" actId="14100"/>
        <pc:sldMkLst>
          <pc:docMk/>
          <pc:sldMk cId="2334983325" sldId="518"/>
        </pc:sldMkLst>
        <pc:spChg chg="mod">
          <ac:chgData name="Delavan, John M" userId="c8d1bcb4-f045-42de-921e-0404e773bc0f" providerId="ADAL" clId="{80E71D9B-1973-4505-80CC-4DB06370E21A}" dt="2021-09-28T13:28:48.204" v="57" actId="14100"/>
          <ac:spMkLst>
            <pc:docMk/>
            <pc:sldMk cId="2334983325" sldId="518"/>
            <ac:spMk id="8" creationId="{00000000-0000-0000-0000-000000000000}"/>
          </ac:spMkLst>
        </pc:spChg>
      </pc:sldChg>
      <pc:sldChg chg="modNotesTx">
        <pc:chgData name="Delavan, John M" userId="c8d1bcb4-f045-42de-921e-0404e773bc0f" providerId="ADAL" clId="{80E71D9B-1973-4505-80CC-4DB06370E21A}" dt="2021-09-28T13:24:36.631" v="7" actId="20577"/>
        <pc:sldMkLst>
          <pc:docMk/>
          <pc:sldMk cId="1375226592" sldId="519"/>
        </pc:sldMkLst>
      </pc:sldChg>
      <pc:sldChg chg="modNotesTx">
        <pc:chgData name="Delavan, John M" userId="c8d1bcb4-f045-42de-921e-0404e773bc0f" providerId="ADAL" clId="{80E71D9B-1973-4505-80CC-4DB06370E21A}" dt="2021-09-28T13:21:10.439" v="0" actId="20577"/>
        <pc:sldMkLst>
          <pc:docMk/>
          <pc:sldMk cId="3376390589" sldId="526"/>
        </pc:sldMkLst>
      </pc:sldChg>
      <pc:sldChg chg="modNotesTx">
        <pc:chgData name="Delavan, John M" userId="c8d1bcb4-f045-42de-921e-0404e773bc0f" providerId="ADAL" clId="{80E71D9B-1973-4505-80CC-4DB06370E21A}" dt="2021-09-28T13:27:14.904" v="34" actId="20577"/>
        <pc:sldMkLst>
          <pc:docMk/>
          <pc:sldMk cId="4066131297" sldId="531"/>
        </pc:sldMkLst>
      </pc:sldChg>
      <pc:sldChg chg="modNotesTx">
        <pc:chgData name="Delavan, John M" userId="c8d1bcb4-f045-42de-921e-0404e773bc0f" providerId="ADAL" clId="{80E71D9B-1973-4505-80CC-4DB06370E21A}" dt="2021-09-28T13:27:07.177" v="31" actId="20577"/>
        <pc:sldMkLst>
          <pc:docMk/>
          <pc:sldMk cId="2391436971" sldId="534"/>
        </pc:sldMkLst>
      </pc:sldChg>
      <pc:sldChg chg="modSp mod modNotesTx">
        <pc:chgData name="Delavan, John M" userId="c8d1bcb4-f045-42de-921e-0404e773bc0f" providerId="ADAL" clId="{80E71D9B-1973-4505-80CC-4DB06370E21A}" dt="2021-09-28T13:28:24.073" v="50" actId="14100"/>
        <pc:sldMkLst>
          <pc:docMk/>
          <pc:sldMk cId="2207624216" sldId="535"/>
        </pc:sldMkLst>
        <pc:spChg chg="mod">
          <ac:chgData name="Delavan, John M" userId="c8d1bcb4-f045-42de-921e-0404e773bc0f" providerId="ADAL" clId="{80E71D9B-1973-4505-80CC-4DB06370E21A}" dt="2021-09-28T13:28:24.073" v="50" actId="14100"/>
          <ac:spMkLst>
            <pc:docMk/>
            <pc:sldMk cId="2207624216" sldId="535"/>
            <ac:spMk id="10" creationId="{00000000-0000-0000-0000-000000000000}"/>
          </ac:spMkLst>
        </pc:spChg>
      </pc:sldChg>
      <pc:sldChg chg="modNotesTx">
        <pc:chgData name="Delavan, John M" userId="c8d1bcb4-f045-42de-921e-0404e773bc0f" providerId="ADAL" clId="{80E71D9B-1973-4505-80CC-4DB06370E21A}" dt="2021-09-28T13:26:42.102" v="27" actId="20577"/>
        <pc:sldMkLst>
          <pc:docMk/>
          <pc:sldMk cId="607733597" sldId="537"/>
        </pc:sldMkLst>
      </pc:sldChg>
      <pc:sldChg chg="modNotesTx">
        <pc:chgData name="Delavan, John M" userId="c8d1bcb4-f045-42de-921e-0404e773bc0f" providerId="ADAL" clId="{80E71D9B-1973-4505-80CC-4DB06370E21A}" dt="2021-09-28T13:26:35.110" v="26" actId="20577"/>
        <pc:sldMkLst>
          <pc:docMk/>
          <pc:sldMk cId="3558100170" sldId="538"/>
        </pc:sldMkLst>
      </pc:sldChg>
      <pc:sldChg chg="modNotesTx">
        <pc:chgData name="Delavan, John M" userId="c8d1bcb4-f045-42de-921e-0404e773bc0f" providerId="ADAL" clId="{80E71D9B-1973-4505-80CC-4DB06370E21A}" dt="2021-09-28T13:25:19.303" v="17" actId="20577"/>
        <pc:sldMkLst>
          <pc:docMk/>
          <pc:sldMk cId="491540459" sldId="539"/>
        </pc:sldMkLst>
      </pc:sldChg>
      <pc:sldChg chg="modNotesTx">
        <pc:chgData name="Delavan, John M" userId="c8d1bcb4-f045-42de-921e-0404e773bc0f" providerId="ADAL" clId="{80E71D9B-1973-4505-80CC-4DB06370E21A}" dt="2021-09-28T13:26:23.969" v="21" actId="20577"/>
        <pc:sldMkLst>
          <pc:docMk/>
          <pc:sldMk cId="1079515987" sldId="540"/>
        </pc:sldMkLst>
      </pc:sldChg>
      <pc:sldChg chg="modNotesTx">
        <pc:chgData name="Delavan, John M" userId="c8d1bcb4-f045-42de-921e-0404e773bc0f" providerId="ADAL" clId="{80E71D9B-1973-4505-80CC-4DB06370E21A}" dt="2021-09-28T13:26:16.180" v="20" actId="20577"/>
        <pc:sldMkLst>
          <pc:docMk/>
          <pc:sldMk cId="3399912160" sldId="541"/>
        </pc:sldMkLst>
      </pc:sldChg>
      <pc:sldChg chg="modNotesTx">
        <pc:chgData name="Delavan, John M" userId="c8d1bcb4-f045-42de-921e-0404e773bc0f" providerId="ADAL" clId="{80E71D9B-1973-4505-80CC-4DB06370E21A}" dt="2021-09-28T13:25:11.521" v="15" actId="20577"/>
        <pc:sldMkLst>
          <pc:docMk/>
          <pc:sldMk cId="3322425537" sldId="542"/>
        </pc:sldMkLst>
      </pc:sldChg>
      <pc:sldChg chg="modNotesTx">
        <pc:chgData name="Delavan, John M" userId="c8d1bcb4-f045-42de-921e-0404e773bc0f" providerId="ADAL" clId="{80E71D9B-1973-4505-80CC-4DB06370E21A}" dt="2021-09-28T13:21:12.435" v="1" actId="20577"/>
        <pc:sldMkLst>
          <pc:docMk/>
          <pc:sldMk cId="2454053713" sldId="543"/>
        </pc:sldMkLst>
      </pc:sldChg>
      <pc:sldChg chg="modSp mod modNotesTx">
        <pc:chgData name="Delavan, John M" userId="c8d1bcb4-f045-42de-921e-0404e773bc0f" providerId="ADAL" clId="{80E71D9B-1973-4505-80CC-4DB06370E21A}" dt="2021-09-28T13:31:24.714" v="67" actId="14100"/>
        <pc:sldMkLst>
          <pc:docMk/>
          <pc:sldMk cId="3812355157" sldId="544"/>
        </pc:sldMkLst>
        <pc:spChg chg="mod">
          <ac:chgData name="Delavan, John M" userId="c8d1bcb4-f045-42de-921e-0404e773bc0f" providerId="ADAL" clId="{80E71D9B-1973-4505-80CC-4DB06370E21A}" dt="2021-09-28T13:31:24.714" v="67" actId="14100"/>
          <ac:spMkLst>
            <pc:docMk/>
            <pc:sldMk cId="3812355157" sldId="544"/>
            <ac:spMk id="9" creationId="{00000000-0000-0000-0000-000000000000}"/>
          </ac:spMkLst>
        </pc:spChg>
      </pc:sldChg>
      <pc:sldChg chg="modNotesTx">
        <pc:chgData name="Delavan, John M" userId="c8d1bcb4-f045-42de-921e-0404e773bc0f" providerId="ADAL" clId="{80E71D9B-1973-4505-80CC-4DB06370E21A}" dt="2021-09-28T13:21:22.152" v="4" actId="20577"/>
        <pc:sldMkLst>
          <pc:docMk/>
          <pc:sldMk cId="26785624" sldId="545"/>
        </pc:sldMkLst>
      </pc:sldChg>
      <pc:sldChg chg="modNotesTx">
        <pc:chgData name="Delavan, John M" userId="c8d1bcb4-f045-42de-921e-0404e773bc0f" providerId="ADAL" clId="{80E71D9B-1973-4505-80CC-4DB06370E21A}" dt="2021-09-28T13:24:32.086" v="6" actId="20577"/>
        <pc:sldMkLst>
          <pc:docMk/>
          <pc:sldMk cId="642351414" sldId="546"/>
        </pc:sldMkLst>
      </pc:sldChg>
      <pc:sldChg chg="modNotesTx">
        <pc:chgData name="Delavan, John M" userId="c8d1bcb4-f045-42de-921e-0404e773bc0f" providerId="ADAL" clId="{80E71D9B-1973-4505-80CC-4DB06370E21A}" dt="2021-09-28T13:27:32.814" v="40" actId="20577"/>
        <pc:sldMkLst>
          <pc:docMk/>
          <pc:sldMk cId="75753442" sldId="549"/>
        </pc:sldMkLst>
      </pc:sldChg>
      <pc:sldChg chg="modSp mod modNotesTx">
        <pc:chgData name="Delavan, John M" userId="c8d1bcb4-f045-42de-921e-0404e773bc0f" providerId="ADAL" clId="{80E71D9B-1973-4505-80CC-4DB06370E21A}" dt="2021-09-28T13:27:57.746" v="46" actId="1076"/>
        <pc:sldMkLst>
          <pc:docMk/>
          <pc:sldMk cId="3089447055" sldId="550"/>
        </pc:sldMkLst>
        <pc:picChg chg="mod">
          <ac:chgData name="Delavan, John M" userId="c8d1bcb4-f045-42de-921e-0404e773bc0f" providerId="ADAL" clId="{80E71D9B-1973-4505-80CC-4DB06370E21A}" dt="2021-09-28T13:27:57.746" v="46" actId="1076"/>
          <ac:picMkLst>
            <pc:docMk/>
            <pc:sldMk cId="3089447055" sldId="550"/>
            <ac:picMk id="2" creationId="{50DDE244-1CA1-4702-B0B0-969FBC46272F}"/>
          </ac:picMkLst>
        </pc:picChg>
      </pc:sldChg>
      <pc:sldChg chg="modNotesTx">
        <pc:chgData name="Delavan, John M" userId="c8d1bcb4-f045-42de-921e-0404e773bc0f" providerId="ADAL" clId="{80E71D9B-1973-4505-80CC-4DB06370E21A}" dt="2021-09-28T13:26:28.954" v="24" actId="20577"/>
        <pc:sldMkLst>
          <pc:docMk/>
          <pc:sldMk cId="2898738254" sldId="551"/>
        </pc:sldMkLst>
      </pc:sldChg>
      <pc:sldChg chg="modNotesTx">
        <pc:chgData name="Delavan, John M" userId="c8d1bcb4-f045-42de-921e-0404e773bc0f" providerId="ADAL" clId="{80E71D9B-1973-4505-80CC-4DB06370E21A}" dt="2021-09-28T13:24:45.308" v="9" actId="20577"/>
        <pc:sldMkLst>
          <pc:docMk/>
          <pc:sldMk cId="4289794291" sldId="552"/>
        </pc:sldMkLst>
      </pc:sldChg>
      <pc:sldChg chg="modNotesTx">
        <pc:chgData name="Delavan, John M" userId="c8d1bcb4-f045-42de-921e-0404e773bc0f" providerId="ADAL" clId="{80E71D9B-1973-4505-80CC-4DB06370E21A}" dt="2021-09-28T13:26:11.569" v="18" actId="20577"/>
        <pc:sldMkLst>
          <pc:docMk/>
          <pc:sldMk cId="1686573974" sldId="557"/>
        </pc:sldMkLst>
      </pc:sldChg>
      <pc:sldChg chg="modNotesTx">
        <pc:chgData name="Delavan, John M" userId="c8d1bcb4-f045-42de-921e-0404e773bc0f" providerId="ADAL" clId="{80E71D9B-1973-4505-80CC-4DB06370E21A}" dt="2021-09-28T13:25:06.980" v="13" actId="20577"/>
        <pc:sldMkLst>
          <pc:docMk/>
          <pc:sldMk cId="329434094" sldId="558"/>
        </pc:sldMkLst>
      </pc:sldChg>
      <pc:sldChg chg="modNotesTx">
        <pc:chgData name="Delavan, John M" userId="c8d1bcb4-f045-42de-921e-0404e773bc0f" providerId="ADAL" clId="{80E71D9B-1973-4505-80CC-4DB06370E21A}" dt="2021-09-28T13:21:16.427" v="3" actId="20577"/>
        <pc:sldMkLst>
          <pc:docMk/>
          <pc:sldMk cId="3668365024" sldId="560"/>
        </pc:sldMkLst>
      </pc:sldChg>
      <pc:sldChg chg="modNotesTx">
        <pc:chgData name="Delavan, John M" userId="c8d1bcb4-f045-42de-921e-0404e773bc0f" providerId="ADAL" clId="{80E71D9B-1973-4505-80CC-4DB06370E21A}" dt="2021-09-28T13:21:24.275" v="5" actId="20577"/>
        <pc:sldMkLst>
          <pc:docMk/>
          <pc:sldMk cId="1500462886" sldId="562"/>
        </pc:sldMkLst>
      </pc:sldChg>
      <pc:sldChg chg="modNotesTx">
        <pc:chgData name="Delavan, John M" userId="c8d1bcb4-f045-42de-921e-0404e773bc0f" providerId="ADAL" clId="{80E71D9B-1973-4505-80CC-4DB06370E21A}" dt="2021-09-28T13:21:14.438" v="2" actId="20577"/>
        <pc:sldMkLst>
          <pc:docMk/>
          <pc:sldMk cId="976230132" sldId="563"/>
        </pc:sldMkLst>
      </pc:sldChg>
      <pc:sldChg chg="modNotesTx">
        <pc:chgData name="Delavan, John M" userId="c8d1bcb4-f045-42de-921e-0404e773bc0f" providerId="ADAL" clId="{80E71D9B-1973-4505-80CC-4DB06370E21A}" dt="2021-09-28T13:27:00.809" v="30" actId="20577"/>
        <pc:sldMkLst>
          <pc:docMk/>
          <pc:sldMk cId="6308041" sldId="565"/>
        </pc:sldMkLst>
      </pc:sldChg>
      <pc:sldChg chg="modNotesTx">
        <pc:chgData name="Delavan, John M" userId="c8d1bcb4-f045-42de-921e-0404e773bc0f" providerId="ADAL" clId="{80E71D9B-1973-4505-80CC-4DB06370E21A}" dt="2021-09-28T13:26:44.052" v="28" actId="20577"/>
        <pc:sldMkLst>
          <pc:docMk/>
          <pc:sldMk cId="4242358147" sldId="566"/>
        </pc:sldMkLst>
      </pc:sldChg>
      <pc:sldChg chg="modSp mod modNotesTx">
        <pc:chgData name="Delavan, John M" userId="c8d1bcb4-f045-42de-921e-0404e773bc0f" providerId="ADAL" clId="{80E71D9B-1973-4505-80CC-4DB06370E21A}" dt="2021-09-28T13:31:07.217" v="63" actId="14100"/>
        <pc:sldMkLst>
          <pc:docMk/>
          <pc:sldMk cId="3727669554" sldId="568"/>
        </pc:sldMkLst>
        <pc:spChg chg="mod">
          <ac:chgData name="Delavan, John M" userId="c8d1bcb4-f045-42de-921e-0404e773bc0f" providerId="ADAL" clId="{80E71D9B-1973-4505-80CC-4DB06370E21A}" dt="2021-09-28T13:31:03.764" v="62" actId="14100"/>
          <ac:spMkLst>
            <pc:docMk/>
            <pc:sldMk cId="3727669554" sldId="568"/>
            <ac:spMk id="10" creationId="{00000000-0000-0000-0000-000000000000}"/>
          </ac:spMkLst>
        </pc:spChg>
        <pc:spChg chg="mod">
          <ac:chgData name="Delavan, John M" userId="c8d1bcb4-f045-42de-921e-0404e773bc0f" providerId="ADAL" clId="{80E71D9B-1973-4505-80CC-4DB06370E21A}" dt="2021-09-28T13:31:07.217" v="63" actId="14100"/>
          <ac:spMkLst>
            <pc:docMk/>
            <pc:sldMk cId="3727669554" sldId="568"/>
            <ac:spMk id="12" creationId="{00000000-0000-0000-0000-000000000000}"/>
          </ac:spMkLst>
        </pc:spChg>
      </pc:sldChg>
      <pc:sldChg chg="modSp mod">
        <pc:chgData name="Delavan, John M" userId="c8d1bcb4-f045-42de-921e-0404e773bc0f" providerId="ADAL" clId="{80E71D9B-1973-4505-80CC-4DB06370E21A}" dt="2021-09-28T13:31:19.139" v="66" actId="14100"/>
        <pc:sldMkLst>
          <pc:docMk/>
          <pc:sldMk cId="2039649476" sldId="571"/>
        </pc:sldMkLst>
        <pc:spChg chg="mod">
          <ac:chgData name="Delavan, John M" userId="c8d1bcb4-f045-42de-921e-0404e773bc0f" providerId="ADAL" clId="{80E71D9B-1973-4505-80CC-4DB06370E21A}" dt="2021-09-28T13:31:19.139" v="66" actId="14100"/>
          <ac:spMkLst>
            <pc:docMk/>
            <pc:sldMk cId="2039649476" sldId="571"/>
            <ac:spMk id="2" creationId="{591F3F79-9DCD-46FD-995D-0F0EE1682125}"/>
          </ac:spMkLst>
        </pc:spChg>
        <pc:spChg chg="mod">
          <ac:chgData name="Delavan, John M" userId="c8d1bcb4-f045-42de-921e-0404e773bc0f" providerId="ADAL" clId="{80E71D9B-1973-4505-80CC-4DB06370E21A}" dt="2021-09-28T13:31:14.770" v="64" actId="14100"/>
          <ac:spMkLst>
            <pc:docMk/>
            <pc:sldMk cId="2039649476" sldId="571"/>
            <ac:spMk id="3" creationId="{E124C594-ABB1-4C95-A643-5B2C574E39E2}"/>
          </ac:spMkLst>
        </pc:spChg>
      </pc:sldChg>
      <pc:sldChg chg="modSp mod">
        <pc:chgData name="Delavan, John M" userId="c8d1bcb4-f045-42de-921e-0404e773bc0f" providerId="ADAL" clId="{80E71D9B-1973-4505-80CC-4DB06370E21A}" dt="2021-09-28T13:30:56.701" v="61" actId="20577"/>
        <pc:sldMkLst>
          <pc:docMk/>
          <pc:sldMk cId="2304606885" sldId="577"/>
        </pc:sldMkLst>
        <pc:spChg chg="mod">
          <ac:chgData name="Delavan, John M" userId="c8d1bcb4-f045-42de-921e-0404e773bc0f" providerId="ADAL" clId="{80E71D9B-1973-4505-80CC-4DB06370E21A}" dt="2021-09-28T13:30:56.701" v="61" actId="20577"/>
          <ac:spMkLst>
            <pc:docMk/>
            <pc:sldMk cId="2304606885" sldId="577"/>
            <ac:spMk id="2" creationId="{A337260E-2B8E-40B3-ACDC-BDBA8F667B50}"/>
          </ac:spMkLst>
        </pc:spChg>
        <pc:spChg chg="mod">
          <ac:chgData name="Delavan, John M" userId="c8d1bcb4-f045-42de-921e-0404e773bc0f" providerId="ADAL" clId="{80E71D9B-1973-4505-80CC-4DB06370E21A}" dt="2021-09-28T13:30:51.780" v="59" actId="14100"/>
          <ac:spMkLst>
            <pc:docMk/>
            <pc:sldMk cId="2304606885" sldId="577"/>
            <ac:spMk id="3" creationId="{9C4AC19F-B43B-4D1A-BE87-0771C0F47664}"/>
          </ac:spMkLst>
        </pc:spChg>
      </pc:sldChg>
      <pc:sldChg chg="modSp mod">
        <pc:chgData name="Delavan, John M" userId="c8d1bcb4-f045-42de-921e-0404e773bc0f" providerId="ADAL" clId="{80E71D9B-1973-4505-80CC-4DB06370E21A}" dt="2021-09-28T13:28:17.113" v="49" actId="14100"/>
        <pc:sldMkLst>
          <pc:docMk/>
          <pc:sldMk cId="3112865585" sldId="579"/>
        </pc:sldMkLst>
        <pc:spChg chg="mod">
          <ac:chgData name="Delavan, John M" userId="c8d1bcb4-f045-42de-921e-0404e773bc0f" providerId="ADAL" clId="{80E71D9B-1973-4505-80CC-4DB06370E21A}" dt="2021-09-28T13:28:17.113" v="49" actId="14100"/>
          <ac:spMkLst>
            <pc:docMk/>
            <pc:sldMk cId="3112865585" sldId="579"/>
            <ac:spMk id="2" creationId="{39C8291B-FD69-43C0-B27D-3036B6894F2E}"/>
          </ac:spMkLst>
        </pc:spChg>
      </pc:sldChg>
      <pc:sldChg chg="modSp mod">
        <pc:chgData name="Delavan, John M" userId="c8d1bcb4-f045-42de-921e-0404e773bc0f" providerId="ADAL" clId="{80E71D9B-1973-4505-80CC-4DB06370E21A}" dt="2021-09-28T13:28:36.754" v="56" actId="1036"/>
        <pc:sldMkLst>
          <pc:docMk/>
          <pc:sldMk cId="2796683550" sldId="580"/>
        </pc:sldMkLst>
        <pc:spChg chg="mod">
          <ac:chgData name="Delavan, John M" userId="c8d1bcb4-f045-42de-921e-0404e773bc0f" providerId="ADAL" clId="{80E71D9B-1973-4505-80CC-4DB06370E21A}" dt="2021-09-28T13:28:31.441" v="52" actId="14100"/>
          <ac:spMkLst>
            <pc:docMk/>
            <pc:sldMk cId="2796683550" sldId="580"/>
            <ac:spMk id="2" creationId="{3B3FED49-B48F-4D5D-9817-8E04533B7851}"/>
          </ac:spMkLst>
        </pc:spChg>
        <pc:spChg chg="mod">
          <ac:chgData name="Delavan, John M" userId="c8d1bcb4-f045-42de-921e-0404e773bc0f" providerId="ADAL" clId="{80E71D9B-1973-4505-80CC-4DB06370E21A}" dt="2021-09-28T13:28:36.754" v="56" actId="1036"/>
          <ac:spMkLst>
            <pc:docMk/>
            <pc:sldMk cId="2796683550" sldId="580"/>
            <ac:spMk id="3" creationId="{42112988-3B4B-47AB-BD71-3FD8A82767E8}"/>
          </ac:spMkLst>
        </pc:spChg>
      </pc:sldChg>
      <pc:sldChg chg="modNotesTx">
        <pc:chgData name="Delavan, John M" userId="c8d1bcb4-f045-42de-921e-0404e773bc0f" providerId="ADAL" clId="{80E71D9B-1973-4505-80CC-4DB06370E21A}" dt="2021-09-28T13:28:54.905" v="58" actId="20577"/>
        <pc:sldMkLst>
          <pc:docMk/>
          <pc:sldMk cId="2537201813" sldId="58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DE3B4C0-1011-0B4A-BB54-31DF571664C0}" type="datetimeFigureOut">
              <a:rPr lang="en-US"/>
              <a:t>9/28/2021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68D9969-7CC6-6840-8DAC-E43D0366181D}" type="slidenum">
              <a:rPr/>
              <a:t>‹#›</a:t>
            </a:fld>
            <a:endParaRPr lang="en-US" dirty="0"/>
          </a:p>
        </p:txBody>
      </p:sp>
    </p:spTree>
    <p:extLst>
      <p:ext uri="{BB962C8B-B14F-4D97-AF65-F5344CB8AC3E}">
        <p14:creationId xmlns:p14="http://schemas.microsoft.com/office/powerpoint/2010/main" val="31731327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EE1C7CA-DF79-8846-9F95-E49BAB9BBD04}" type="datetimeFigureOut">
              <a:rPr lang="en-US"/>
              <a:t>9/28/2021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2AE732A-A94D-7948-AC8A-EA6E2776516F}" type="slidenum">
              <a:rPr/>
              <a:t>‹#›</a:t>
            </a:fld>
            <a:endParaRPr lang="en-US" dirty="0"/>
          </a:p>
        </p:txBody>
      </p:sp>
    </p:spTree>
    <p:extLst>
      <p:ext uri="{BB962C8B-B14F-4D97-AF65-F5344CB8AC3E}">
        <p14:creationId xmlns:p14="http://schemas.microsoft.com/office/powerpoint/2010/main" val="4929139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charset="0"/>
              <a:ea typeface="Arial" charset="0"/>
              <a:cs typeface="Arial" charset="0"/>
            </a:endParaRPr>
          </a:p>
          <a:p>
            <a:endParaRPr lang="en-US" dirty="0">
              <a:latin typeface="Arial" charset="0"/>
              <a:ea typeface="Arial" charset="0"/>
              <a:cs typeface="Arial" charset="0"/>
            </a:endParaRPr>
          </a:p>
          <a:p>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a:t>
            </a:fld>
            <a:endParaRPr lang="en-US" dirty="0"/>
          </a:p>
        </p:txBody>
      </p:sp>
    </p:spTree>
    <p:extLst>
      <p:ext uri="{BB962C8B-B14F-4D97-AF65-F5344CB8AC3E}">
        <p14:creationId xmlns:p14="http://schemas.microsoft.com/office/powerpoint/2010/main" val="418591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E732A-A94D-7948-AC8A-EA6E2776516F}" type="slidenum">
              <a:rPr lang="en-US" smtClean="0"/>
              <a:t>13</a:t>
            </a:fld>
            <a:endParaRPr lang="en-US" dirty="0"/>
          </a:p>
        </p:txBody>
      </p:sp>
    </p:spTree>
    <p:extLst>
      <p:ext uri="{BB962C8B-B14F-4D97-AF65-F5344CB8AC3E}">
        <p14:creationId xmlns:p14="http://schemas.microsoft.com/office/powerpoint/2010/main" val="632555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14</a:t>
            </a:fld>
            <a:endParaRPr lang="en-US" dirty="0"/>
          </a:p>
        </p:txBody>
      </p:sp>
    </p:spTree>
    <p:extLst>
      <p:ext uri="{BB962C8B-B14F-4D97-AF65-F5344CB8AC3E}">
        <p14:creationId xmlns:p14="http://schemas.microsoft.com/office/powerpoint/2010/main" val="304749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15</a:t>
            </a:fld>
            <a:endParaRPr lang="en-US" dirty="0"/>
          </a:p>
        </p:txBody>
      </p:sp>
    </p:spTree>
    <p:extLst>
      <p:ext uri="{BB962C8B-B14F-4D97-AF65-F5344CB8AC3E}">
        <p14:creationId xmlns:p14="http://schemas.microsoft.com/office/powerpoint/2010/main" val="281350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E732A-A94D-7948-AC8A-EA6E2776516F}" type="slidenum">
              <a:rPr lang="en-US" smtClean="0"/>
              <a:t>16</a:t>
            </a:fld>
            <a:endParaRPr lang="en-US" dirty="0"/>
          </a:p>
        </p:txBody>
      </p:sp>
    </p:spTree>
    <p:extLst>
      <p:ext uri="{BB962C8B-B14F-4D97-AF65-F5344CB8AC3E}">
        <p14:creationId xmlns:p14="http://schemas.microsoft.com/office/powerpoint/2010/main" val="86370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17</a:t>
            </a:fld>
            <a:endParaRPr lang="en-US" dirty="0"/>
          </a:p>
        </p:txBody>
      </p:sp>
    </p:spTree>
    <p:extLst>
      <p:ext uri="{BB962C8B-B14F-4D97-AF65-F5344CB8AC3E}">
        <p14:creationId xmlns:p14="http://schemas.microsoft.com/office/powerpoint/2010/main" val="237772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18</a:t>
            </a:fld>
            <a:endParaRPr lang="en-US" dirty="0"/>
          </a:p>
        </p:txBody>
      </p:sp>
    </p:spTree>
    <p:extLst>
      <p:ext uri="{BB962C8B-B14F-4D97-AF65-F5344CB8AC3E}">
        <p14:creationId xmlns:p14="http://schemas.microsoft.com/office/powerpoint/2010/main" val="2214284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19</a:t>
            </a:fld>
            <a:endParaRPr lang="en-US" dirty="0"/>
          </a:p>
        </p:txBody>
      </p:sp>
    </p:spTree>
    <p:extLst>
      <p:ext uri="{BB962C8B-B14F-4D97-AF65-F5344CB8AC3E}">
        <p14:creationId xmlns:p14="http://schemas.microsoft.com/office/powerpoint/2010/main" val="42724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20</a:t>
            </a:fld>
            <a:endParaRPr lang="en-US" dirty="0"/>
          </a:p>
        </p:txBody>
      </p:sp>
    </p:spTree>
    <p:extLst>
      <p:ext uri="{BB962C8B-B14F-4D97-AF65-F5344CB8AC3E}">
        <p14:creationId xmlns:p14="http://schemas.microsoft.com/office/powerpoint/2010/main" val="956571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21</a:t>
            </a:fld>
            <a:endParaRPr lang="en-US" dirty="0"/>
          </a:p>
        </p:txBody>
      </p:sp>
    </p:spTree>
    <p:extLst>
      <p:ext uri="{BB962C8B-B14F-4D97-AF65-F5344CB8AC3E}">
        <p14:creationId xmlns:p14="http://schemas.microsoft.com/office/powerpoint/2010/main" val="266643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22</a:t>
            </a:fld>
            <a:endParaRPr lang="en-US" dirty="0"/>
          </a:p>
        </p:txBody>
      </p:sp>
    </p:spTree>
    <p:extLst>
      <p:ext uri="{BB962C8B-B14F-4D97-AF65-F5344CB8AC3E}">
        <p14:creationId xmlns:p14="http://schemas.microsoft.com/office/powerpoint/2010/main" val="35651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3</a:t>
            </a:fld>
            <a:endParaRPr lang="en-US" dirty="0"/>
          </a:p>
        </p:txBody>
      </p:sp>
    </p:spTree>
    <p:extLst>
      <p:ext uri="{BB962C8B-B14F-4D97-AF65-F5344CB8AC3E}">
        <p14:creationId xmlns:p14="http://schemas.microsoft.com/office/powerpoint/2010/main" val="131860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23</a:t>
            </a:fld>
            <a:endParaRPr lang="en-US" dirty="0"/>
          </a:p>
        </p:txBody>
      </p:sp>
    </p:spTree>
    <p:extLst>
      <p:ext uri="{BB962C8B-B14F-4D97-AF65-F5344CB8AC3E}">
        <p14:creationId xmlns:p14="http://schemas.microsoft.com/office/powerpoint/2010/main" val="291320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24</a:t>
            </a:fld>
            <a:endParaRPr lang="en-US" dirty="0"/>
          </a:p>
        </p:txBody>
      </p:sp>
    </p:spTree>
    <p:extLst>
      <p:ext uri="{BB962C8B-B14F-4D97-AF65-F5344CB8AC3E}">
        <p14:creationId xmlns:p14="http://schemas.microsoft.com/office/powerpoint/2010/main" val="2676853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26</a:t>
            </a:fld>
            <a:endParaRPr lang="en-US" dirty="0"/>
          </a:p>
        </p:txBody>
      </p:sp>
    </p:spTree>
    <p:extLst>
      <p:ext uri="{BB962C8B-B14F-4D97-AF65-F5344CB8AC3E}">
        <p14:creationId xmlns:p14="http://schemas.microsoft.com/office/powerpoint/2010/main" val="102305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27</a:t>
            </a:fld>
            <a:endParaRPr lang="en-US" dirty="0"/>
          </a:p>
        </p:txBody>
      </p:sp>
    </p:spTree>
    <p:extLst>
      <p:ext uri="{BB962C8B-B14F-4D97-AF65-F5344CB8AC3E}">
        <p14:creationId xmlns:p14="http://schemas.microsoft.com/office/powerpoint/2010/main" val="519983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28</a:t>
            </a:fld>
            <a:endParaRPr lang="en-US" dirty="0"/>
          </a:p>
        </p:txBody>
      </p:sp>
    </p:spTree>
    <p:extLst>
      <p:ext uri="{BB962C8B-B14F-4D97-AF65-F5344CB8AC3E}">
        <p14:creationId xmlns:p14="http://schemas.microsoft.com/office/powerpoint/2010/main" val="64220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30</a:t>
            </a:fld>
            <a:endParaRPr lang="en-US" dirty="0"/>
          </a:p>
        </p:txBody>
      </p:sp>
    </p:spTree>
    <p:extLst>
      <p:ext uri="{BB962C8B-B14F-4D97-AF65-F5344CB8AC3E}">
        <p14:creationId xmlns:p14="http://schemas.microsoft.com/office/powerpoint/2010/main" val="2517870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31</a:t>
            </a:fld>
            <a:endParaRPr lang="en-US" dirty="0"/>
          </a:p>
        </p:txBody>
      </p:sp>
    </p:spTree>
    <p:extLst>
      <p:ext uri="{BB962C8B-B14F-4D97-AF65-F5344CB8AC3E}">
        <p14:creationId xmlns:p14="http://schemas.microsoft.com/office/powerpoint/2010/main" val="3404316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32</a:t>
            </a:fld>
            <a:endParaRPr lang="en-US" dirty="0"/>
          </a:p>
        </p:txBody>
      </p:sp>
    </p:spTree>
    <p:extLst>
      <p:ext uri="{BB962C8B-B14F-4D97-AF65-F5344CB8AC3E}">
        <p14:creationId xmlns:p14="http://schemas.microsoft.com/office/powerpoint/2010/main" val="2864571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33</a:t>
            </a:fld>
            <a:endParaRPr lang="en-US" dirty="0"/>
          </a:p>
        </p:txBody>
      </p:sp>
    </p:spTree>
    <p:extLst>
      <p:ext uri="{BB962C8B-B14F-4D97-AF65-F5344CB8AC3E}">
        <p14:creationId xmlns:p14="http://schemas.microsoft.com/office/powerpoint/2010/main" val="17799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39</a:t>
            </a:fld>
            <a:endParaRPr lang="en-US" dirty="0"/>
          </a:p>
        </p:txBody>
      </p:sp>
    </p:spTree>
    <p:extLst>
      <p:ext uri="{BB962C8B-B14F-4D97-AF65-F5344CB8AC3E}">
        <p14:creationId xmlns:p14="http://schemas.microsoft.com/office/powerpoint/2010/main" val="81810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4</a:t>
            </a:fld>
            <a:endParaRPr lang="en-US" dirty="0"/>
          </a:p>
        </p:txBody>
      </p:sp>
    </p:spTree>
    <p:extLst>
      <p:ext uri="{BB962C8B-B14F-4D97-AF65-F5344CB8AC3E}">
        <p14:creationId xmlns:p14="http://schemas.microsoft.com/office/powerpoint/2010/main" val="2817128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40</a:t>
            </a:fld>
            <a:endParaRPr lang="en-US" dirty="0"/>
          </a:p>
        </p:txBody>
      </p:sp>
    </p:spTree>
    <p:extLst>
      <p:ext uri="{BB962C8B-B14F-4D97-AF65-F5344CB8AC3E}">
        <p14:creationId xmlns:p14="http://schemas.microsoft.com/office/powerpoint/2010/main" val="766318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Arial" charset="0"/>
                <a:ea typeface="Arial" charset="0"/>
                <a:cs typeface="Arial" charset="0"/>
              </a:rPr>
              <a:t>BIESCHKE – Slide 43 of 45: Activity Insight</a:t>
            </a:r>
          </a:p>
          <a:p>
            <a:endParaRPr lang="en-US" sz="1400" dirty="0">
              <a:latin typeface="Arial" charset="0"/>
              <a:ea typeface="Arial" charset="0"/>
              <a:cs typeface="Arial" charset="0"/>
            </a:endParaRPr>
          </a:p>
          <a:p>
            <a:r>
              <a:rPr lang="en-US" sz="1200" b="0" kern="1200" dirty="0">
                <a:solidFill>
                  <a:schemeClr val="tx1"/>
                </a:solidFill>
                <a:effectLst/>
                <a:latin typeface="+mn-lt"/>
                <a:ea typeface="+mn-ea"/>
                <a:cs typeface="+mn-cs"/>
              </a:rPr>
              <a:t>Now, a few words about a key resource available to you.</a:t>
            </a:r>
          </a:p>
          <a:p>
            <a:r>
              <a:rPr lang="en-US" sz="1200" b="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Activity Insight</a:t>
            </a:r>
            <a:r>
              <a:rPr lang="en-US" sz="1200" kern="1200" dirty="0">
                <a:solidFill>
                  <a:schemeClr val="tx1"/>
                </a:solidFill>
                <a:effectLst/>
                <a:latin typeface="+mn-lt"/>
                <a:ea typeface="+mn-ea"/>
                <a:cs typeface="+mn-cs"/>
              </a:rPr>
              <a:t> is an online software tool by from Digital Measures designed to help faculty members collect, organize, and display their data for the purposes of annual reviews, promotion and tenure, and more.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a centrally funded resource designed to provide an easier, more efficient way for colleges and campuses to manage large reporting processes in a less time-consuming fashion.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Activity Insight is a great tool, and we have an expert administrative team available for training and to answer questions about it. </a:t>
            </a:r>
            <a:r>
              <a:rPr lang="en-US" sz="1200" b="1" kern="1200" dirty="0">
                <a:solidFill>
                  <a:schemeClr val="tx1"/>
                </a:solidFill>
                <a:effectLst/>
                <a:latin typeface="+mn-lt"/>
                <a:ea typeface="+mn-ea"/>
                <a:cs typeface="+mn-cs"/>
              </a:rPr>
              <a:t>Please take advantage of the training that is offered!</a:t>
            </a:r>
          </a:p>
          <a:p>
            <a:pPr lvl="0"/>
            <a:endParaRPr lang="en-US" sz="1200" b="0" kern="1200" dirty="0">
              <a:solidFill>
                <a:schemeClr val="tx1"/>
              </a:solidFill>
              <a:effectLst/>
              <a:latin typeface="+mn-lt"/>
              <a:ea typeface="+mn-ea"/>
              <a:cs typeface="+mn-cs"/>
            </a:endParaRPr>
          </a:p>
          <a:p>
            <a:pPr lvl="0"/>
            <a:r>
              <a:rPr lang="en-US" sz="1200" b="1" dirty="0">
                <a:solidFill>
                  <a:schemeClr val="tx1"/>
                </a:solidFill>
              </a:rPr>
              <a:t>Nicole Gampe, IT Manager, University Libraries, is your key contact for Activity Insight. She’s in the audience today if you have any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have additional questions, you can send them to the email address shown on this slide.</a:t>
            </a:r>
          </a:p>
          <a:p>
            <a:pPr lvl="0"/>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E732A-A94D-7948-AC8A-EA6E277651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17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E732A-A94D-7948-AC8A-EA6E277651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787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E732A-A94D-7948-AC8A-EA6E277651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428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44</a:t>
            </a:fld>
            <a:endParaRPr lang="en-US" dirty="0"/>
          </a:p>
        </p:txBody>
      </p:sp>
    </p:spTree>
    <p:extLst>
      <p:ext uri="{BB962C8B-B14F-4D97-AF65-F5344CB8AC3E}">
        <p14:creationId xmlns:p14="http://schemas.microsoft.com/office/powerpoint/2010/main" val="1581621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45</a:t>
            </a:fld>
            <a:endParaRPr lang="en-US" dirty="0"/>
          </a:p>
        </p:txBody>
      </p:sp>
    </p:spTree>
    <p:extLst>
      <p:ext uri="{BB962C8B-B14F-4D97-AF65-F5344CB8AC3E}">
        <p14:creationId xmlns:p14="http://schemas.microsoft.com/office/powerpoint/2010/main" val="1290317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6</a:t>
            </a:fld>
            <a:endParaRPr lang="en-US" dirty="0"/>
          </a:p>
        </p:txBody>
      </p:sp>
    </p:spTree>
    <p:extLst>
      <p:ext uri="{BB962C8B-B14F-4D97-AF65-F5344CB8AC3E}">
        <p14:creationId xmlns:p14="http://schemas.microsoft.com/office/powerpoint/2010/main" val="20847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7</a:t>
            </a:fld>
            <a:endParaRPr lang="en-US" dirty="0"/>
          </a:p>
        </p:txBody>
      </p:sp>
    </p:spTree>
    <p:extLst>
      <p:ext uri="{BB962C8B-B14F-4D97-AF65-F5344CB8AC3E}">
        <p14:creationId xmlns:p14="http://schemas.microsoft.com/office/powerpoint/2010/main" val="367649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8</a:t>
            </a:fld>
            <a:endParaRPr lang="en-US" dirty="0"/>
          </a:p>
        </p:txBody>
      </p:sp>
    </p:spTree>
    <p:extLst>
      <p:ext uri="{BB962C8B-B14F-4D97-AF65-F5344CB8AC3E}">
        <p14:creationId xmlns:p14="http://schemas.microsoft.com/office/powerpoint/2010/main" val="1710391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9</a:t>
            </a:fld>
            <a:endParaRPr lang="en-US" dirty="0"/>
          </a:p>
        </p:txBody>
      </p:sp>
    </p:spTree>
    <p:extLst>
      <p:ext uri="{BB962C8B-B14F-4D97-AF65-F5344CB8AC3E}">
        <p14:creationId xmlns:p14="http://schemas.microsoft.com/office/powerpoint/2010/main" val="148605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11</a:t>
            </a:fld>
            <a:endParaRPr lang="en-US" dirty="0"/>
          </a:p>
        </p:txBody>
      </p:sp>
    </p:spTree>
    <p:extLst>
      <p:ext uri="{BB962C8B-B14F-4D97-AF65-F5344CB8AC3E}">
        <p14:creationId xmlns:p14="http://schemas.microsoft.com/office/powerpoint/2010/main" val="135661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12</a:t>
            </a:fld>
            <a:endParaRPr lang="en-US" dirty="0"/>
          </a:p>
        </p:txBody>
      </p:sp>
    </p:spTree>
    <p:extLst>
      <p:ext uri="{BB962C8B-B14F-4D97-AF65-F5344CB8AC3E}">
        <p14:creationId xmlns:p14="http://schemas.microsoft.com/office/powerpoint/2010/main" val="3366719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9862"/>
            <a:ext cx="6400800" cy="1102519"/>
          </a:xfrm>
        </p:spPr>
        <p:txBody>
          <a:bodyPr/>
          <a:lstStyle>
            <a:lvl1pPr algn="l">
              <a:lnSpc>
                <a:spcPct val="90000"/>
              </a:lnSpc>
              <a:defRPr b="1" i="0">
                <a:solidFill>
                  <a:schemeClr val="accent1"/>
                </a:solidFill>
                <a:latin typeface="Rockwell"/>
                <a:cs typeface="Rockwell"/>
              </a:defRPr>
            </a:lvl1pPr>
          </a:lstStyle>
          <a:p>
            <a:r>
              <a:rPr lang="en-US"/>
              <a:t>Click to edit Master title style</a:t>
            </a:r>
          </a:p>
        </p:txBody>
      </p:sp>
      <p:sp>
        <p:nvSpPr>
          <p:cNvPr id="3" name="Subtitle 2"/>
          <p:cNvSpPr>
            <a:spLocks noGrp="1"/>
          </p:cNvSpPr>
          <p:nvPr>
            <p:ph type="subTitle" idx="1"/>
          </p:nvPr>
        </p:nvSpPr>
        <p:spPr>
          <a:xfrm>
            <a:off x="1371600" y="2049548"/>
            <a:ext cx="6400800" cy="483717"/>
          </a:xfrm>
        </p:spPr>
        <p:txBody>
          <a:bodyPr>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p:nvSpPr>
        <p:spPr>
          <a:xfrm>
            <a:off x="0" y="3828151"/>
            <a:ext cx="9144000" cy="131535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descr="PSUrev_sht285.ai"/>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2532" y="2475539"/>
            <a:ext cx="1895079" cy="1092287"/>
          </a:xfrm>
          <a:prstGeom prst="rect">
            <a:avLst/>
          </a:prstGeom>
        </p:spPr>
      </p:pic>
      <p:sp>
        <p:nvSpPr>
          <p:cNvPr id="12" name="Text Placeholder 6"/>
          <p:cNvSpPr>
            <a:spLocks noGrp="1"/>
          </p:cNvSpPr>
          <p:nvPr>
            <p:ph type="body" sz="quarter" idx="11"/>
          </p:nvPr>
        </p:nvSpPr>
        <p:spPr>
          <a:xfrm>
            <a:off x="1371600" y="3947333"/>
            <a:ext cx="6280150" cy="397669"/>
          </a:xfrm>
        </p:spPr>
        <p:txBody>
          <a:bodyPr>
            <a:normAutofit/>
          </a:bodyPr>
          <a:lstStyle>
            <a:lvl1pPr marL="0" indent="0">
              <a:buNone/>
              <a:defRPr sz="1800" cap="all">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38488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0648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28657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239022"/>
          </a:xfrm>
        </p:spPr>
        <p:txBody>
          <a:bodyPr vert="eaVert">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a:xfrm>
            <a:off x="457200" y="205980"/>
            <a:ext cx="6019800" cy="42390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476892"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2658840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9862"/>
            <a:ext cx="6400800" cy="1102519"/>
          </a:xfrm>
        </p:spPr>
        <p:txBody>
          <a:bodyPr/>
          <a:lstStyle>
            <a:lvl1pPr algn="l">
              <a:lnSpc>
                <a:spcPct val="90000"/>
              </a:lnSpc>
              <a:defRPr b="1" i="0">
                <a:solidFill>
                  <a:schemeClr val="accent1"/>
                </a:solidFill>
                <a:latin typeface="Rockwell"/>
                <a:cs typeface="Rockwell"/>
              </a:defRPr>
            </a:lvl1pPr>
          </a:lstStyle>
          <a:p>
            <a:r>
              <a:rPr lang="en-US"/>
              <a:t>Click to edit Master title style</a:t>
            </a:r>
          </a:p>
        </p:txBody>
      </p:sp>
      <p:sp>
        <p:nvSpPr>
          <p:cNvPr id="3" name="Subtitle 2"/>
          <p:cNvSpPr>
            <a:spLocks noGrp="1"/>
          </p:cNvSpPr>
          <p:nvPr>
            <p:ph type="subTitle" idx="1"/>
          </p:nvPr>
        </p:nvSpPr>
        <p:spPr>
          <a:xfrm>
            <a:off x="1371600" y="2049548"/>
            <a:ext cx="6400800" cy="483717"/>
          </a:xfrm>
        </p:spPr>
        <p:txBody>
          <a:bodyPr>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p:nvSpPr>
        <p:spPr>
          <a:xfrm>
            <a:off x="0" y="3828151"/>
            <a:ext cx="9144000" cy="131535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Franklin Gothic Book"/>
            </a:endParaRPr>
          </a:p>
        </p:txBody>
      </p:sp>
      <p:sp>
        <p:nvSpPr>
          <p:cNvPr id="12" name="Text Placeholder 6"/>
          <p:cNvSpPr>
            <a:spLocks noGrp="1"/>
          </p:cNvSpPr>
          <p:nvPr>
            <p:ph type="body" sz="quarter" idx="11"/>
          </p:nvPr>
        </p:nvSpPr>
        <p:spPr>
          <a:xfrm>
            <a:off x="1371600" y="3947333"/>
            <a:ext cx="6280150" cy="397669"/>
          </a:xfrm>
        </p:spPr>
        <p:txBody>
          <a:bodyPr>
            <a:normAutofit/>
          </a:bodyPr>
          <a:lstStyle>
            <a:lvl1pPr marL="0" indent="0">
              <a:buNone/>
              <a:defRPr sz="1800" cap="all">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384883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597474" y="4728648"/>
            <a:ext cx="64994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160996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43359"/>
            <a:ext cx="7772400" cy="1021556"/>
          </a:xfrm>
        </p:spPr>
        <p:txBody>
          <a:bodyPr anchor="t"/>
          <a:lstStyle>
            <a:lvl1pPr algn="l">
              <a:defRPr sz="4000" b="1" cap="all">
                <a:latin typeface="Rockwell"/>
                <a:cs typeface="Rockwell"/>
              </a:defRPr>
            </a:lvl1pPr>
          </a:lstStyle>
          <a:p>
            <a:r>
              <a:rPr lang="en-US"/>
              <a:t>Click to edit Master title style</a:t>
            </a:r>
          </a:p>
        </p:txBody>
      </p:sp>
      <p:sp>
        <p:nvSpPr>
          <p:cNvPr id="3" name="Text Placeholder 2"/>
          <p:cNvSpPr>
            <a:spLocks noGrp="1"/>
          </p:cNvSpPr>
          <p:nvPr>
            <p:ph type="body" idx="1"/>
          </p:nvPr>
        </p:nvSpPr>
        <p:spPr>
          <a:xfrm>
            <a:off x="722313" y="1718218"/>
            <a:ext cx="7772400" cy="1125140"/>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5"/>
          <p:cNvSpPr>
            <a:spLocks noGrp="1"/>
          </p:cNvSpPr>
          <p:nvPr>
            <p:ph type="ftr" sz="quarter" idx="3"/>
          </p:nvPr>
        </p:nvSpPr>
        <p:spPr>
          <a:xfrm>
            <a:off x="1780934" y="4728648"/>
            <a:ext cx="64825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275180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sz="half" idx="1"/>
          </p:nvPr>
        </p:nvSpPr>
        <p:spPr>
          <a:xfrm>
            <a:off x="457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p:cNvSpPr>
            <a:spLocks noGrp="1"/>
          </p:cNvSpPr>
          <p:nvPr>
            <p:ph type="ftr" sz="quarter" idx="3"/>
          </p:nvPr>
        </p:nvSpPr>
        <p:spPr>
          <a:xfrm>
            <a:off x="1780934" y="4728648"/>
            <a:ext cx="6409159"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1872286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8"/>
            <a:ext cx="4040188"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0"/>
          </p:nvPr>
        </p:nvSpPr>
        <p:spPr>
          <a:xfrm>
            <a:off x="1780930" y="4728648"/>
            <a:ext cx="63978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3779621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Footer Placeholder 5"/>
          <p:cNvSpPr>
            <a:spLocks noGrp="1"/>
          </p:cNvSpPr>
          <p:nvPr>
            <p:ph type="ftr" sz="quarter" idx="3"/>
          </p:nvPr>
        </p:nvSpPr>
        <p:spPr>
          <a:xfrm>
            <a:off x="1780934" y="4728648"/>
            <a:ext cx="6516403"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2927082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p:cNvSpPr>
            <a:spLocks noGrp="1"/>
          </p:cNvSpPr>
          <p:nvPr>
            <p:ph type="ftr" sz="quarter" idx="3"/>
          </p:nvPr>
        </p:nvSpPr>
        <p:spPr>
          <a:xfrm>
            <a:off x="1780934" y="4728648"/>
            <a:ext cx="65841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187101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i="0">
                <a:latin typeface="Rockwell"/>
                <a:cs typeface="Rockwell"/>
              </a:defRPr>
            </a:lvl1pPr>
          </a:lstStyle>
          <a:p>
            <a:r>
              <a:rPr lang="en-US"/>
              <a:t>Click to edit Master title style</a:t>
            </a:r>
          </a:p>
        </p:txBody>
      </p:sp>
      <p:sp>
        <p:nvSpPr>
          <p:cNvPr id="3" name="Content Placeholder 2"/>
          <p:cNvSpPr>
            <a:spLocks noGrp="1"/>
          </p:cNvSpPr>
          <p:nvPr>
            <p:ph idx="1"/>
          </p:nvPr>
        </p:nvSpPr>
        <p:spPr>
          <a:xfrm>
            <a:off x="3575050" y="204790"/>
            <a:ext cx="5111750" cy="42228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7"/>
            <a:ext cx="3008313" cy="33513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6010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277071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4994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1609960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424453"/>
            <a:ext cx="5486400" cy="425054"/>
          </a:xfrm>
        </p:spPr>
        <p:txBody>
          <a:bodyPr anchor="b"/>
          <a:lstStyle>
            <a:lvl1pPr algn="l">
              <a:defRPr sz="2000" b="1" i="0">
                <a:latin typeface="Rockwell"/>
                <a:cs typeface="Rockwell"/>
              </a:defRPr>
            </a:lvl1pPr>
          </a:lstStyle>
          <a:p>
            <a:r>
              <a:rPr lang="en-US"/>
              <a:t>Click to edit Master title style</a:t>
            </a:r>
          </a:p>
        </p:txBody>
      </p:sp>
      <p:sp>
        <p:nvSpPr>
          <p:cNvPr id="3" name="Picture Placeholder 2"/>
          <p:cNvSpPr>
            <a:spLocks noGrp="1"/>
          </p:cNvSpPr>
          <p:nvPr>
            <p:ph type="pic" idx="1"/>
          </p:nvPr>
        </p:nvSpPr>
        <p:spPr>
          <a:xfrm>
            <a:off x="1792288" y="338354"/>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3849509"/>
            <a:ext cx="5486400" cy="5319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4712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230752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0648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286570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239022"/>
          </a:xfrm>
        </p:spPr>
        <p:txBody>
          <a:bodyPr vert="eaVert">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a:xfrm>
            <a:off x="457200" y="205980"/>
            <a:ext cx="6019800" cy="42390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476892"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265884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43359"/>
            <a:ext cx="7772400" cy="1021556"/>
          </a:xfrm>
        </p:spPr>
        <p:txBody>
          <a:bodyPr anchor="t"/>
          <a:lstStyle>
            <a:lvl1pPr algn="l">
              <a:defRPr sz="4000" b="1" cap="all">
                <a:latin typeface="Rockwell"/>
                <a:cs typeface="Rockwell"/>
              </a:defRPr>
            </a:lvl1pPr>
          </a:lstStyle>
          <a:p>
            <a:r>
              <a:rPr lang="en-US"/>
              <a:t>Click to edit Master title style</a:t>
            </a:r>
          </a:p>
        </p:txBody>
      </p:sp>
      <p:sp>
        <p:nvSpPr>
          <p:cNvPr id="3" name="Text Placeholder 2"/>
          <p:cNvSpPr>
            <a:spLocks noGrp="1"/>
          </p:cNvSpPr>
          <p:nvPr>
            <p:ph type="body" idx="1"/>
          </p:nvPr>
        </p:nvSpPr>
        <p:spPr>
          <a:xfrm>
            <a:off x="722313" y="1718218"/>
            <a:ext cx="7772400" cy="1125140"/>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5"/>
          <p:cNvSpPr>
            <a:spLocks noGrp="1"/>
          </p:cNvSpPr>
          <p:nvPr>
            <p:ph type="ftr" sz="quarter" idx="3"/>
          </p:nvPr>
        </p:nvSpPr>
        <p:spPr>
          <a:xfrm>
            <a:off x="1780934" y="4728648"/>
            <a:ext cx="64825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275180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sz="half" idx="1"/>
          </p:nvPr>
        </p:nvSpPr>
        <p:spPr>
          <a:xfrm>
            <a:off x="457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p:cNvSpPr>
            <a:spLocks noGrp="1"/>
          </p:cNvSpPr>
          <p:nvPr>
            <p:ph type="ftr" sz="quarter" idx="3"/>
          </p:nvPr>
        </p:nvSpPr>
        <p:spPr>
          <a:xfrm>
            <a:off x="1780934" y="4728648"/>
            <a:ext cx="6409159"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187228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8"/>
            <a:ext cx="4040188"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0"/>
          </p:nvPr>
        </p:nvSpPr>
        <p:spPr>
          <a:xfrm>
            <a:off x="1780930" y="4728648"/>
            <a:ext cx="63978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3779621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Footer Placeholder 5"/>
          <p:cNvSpPr>
            <a:spLocks noGrp="1"/>
          </p:cNvSpPr>
          <p:nvPr>
            <p:ph type="ftr" sz="quarter" idx="3"/>
          </p:nvPr>
        </p:nvSpPr>
        <p:spPr>
          <a:xfrm>
            <a:off x="1780934" y="4728648"/>
            <a:ext cx="6516403"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292708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p:cNvSpPr>
            <a:spLocks noGrp="1"/>
          </p:cNvSpPr>
          <p:nvPr>
            <p:ph type="ftr" sz="quarter" idx="3"/>
          </p:nvPr>
        </p:nvSpPr>
        <p:spPr>
          <a:xfrm>
            <a:off x="1780934" y="4728648"/>
            <a:ext cx="65841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187101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i="0">
                <a:latin typeface="Rockwell"/>
                <a:cs typeface="Rockwell"/>
              </a:defRPr>
            </a:lvl1pPr>
          </a:lstStyle>
          <a:p>
            <a:r>
              <a:rPr lang="en-US"/>
              <a:t>Click to edit Master title style</a:t>
            </a:r>
          </a:p>
        </p:txBody>
      </p:sp>
      <p:sp>
        <p:nvSpPr>
          <p:cNvPr id="3" name="Content Placeholder 2"/>
          <p:cNvSpPr>
            <a:spLocks noGrp="1"/>
          </p:cNvSpPr>
          <p:nvPr>
            <p:ph idx="1"/>
          </p:nvPr>
        </p:nvSpPr>
        <p:spPr>
          <a:xfrm>
            <a:off x="3575050" y="204790"/>
            <a:ext cx="5111750" cy="42228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7"/>
            <a:ext cx="3008313" cy="33513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6010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277071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424453"/>
            <a:ext cx="5486400" cy="425054"/>
          </a:xfrm>
        </p:spPr>
        <p:txBody>
          <a:bodyPr anchor="b"/>
          <a:lstStyle>
            <a:lvl1pPr algn="l">
              <a:defRPr sz="2000" b="1" i="0">
                <a:latin typeface="Rockwell"/>
                <a:cs typeface="Rockwell"/>
              </a:defRPr>
            </a:lvl1pPr>
          </a:lstStyle>
          <a:p>
            <a:r>
              <a:rPr lang="en-US"/>
              <a:t>Click to edit Master title style</a:t>
            </a:r>
          </a:p>
        </p:txBody>
      </p:sp>
      <p:sp>
        <p:nvSpPr>
          <p:cNvPr id="3" name="Picture Placeholder 2"/>
          <p:cNvSpPr>
            <a:spLocks noGrp="1"/>
          </p:cNvSpPr>
          <p:nvPr>
            <p:ph type="pic" idx="1"/>
          </p:nvPr>
        </p:nvSpPr>
        <p:spPr>
          <a:xfrm>
            <a:off x="1792288" y="338354"/>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3849509"/>
            <a:ext cx="5486400" cy="5319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4712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p>
        </p:txBody>
      </p:sp>
    </p:spTree>
    <p:extLst>
      <p:ext uri="{BB962C8B-B14F-4D97-AF65-F5344CB8AC3E}">
        <p14:creationId xmlns:p14="http://schemas.microsoft.com/office/powerpoint/2010/main" val="230752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164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0" y="4593687"/>
            <a:ext cx="9144000" cy="54981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100" dirty="0"/>
          </a:p>
        </p:txBody>
      </p:sp>
    </p:spTree>
    <p:extLst>
      <p:ext uri="{BB962C8B-B14F-4D97-AF65-F5344CB8AC3E}">
        <p14:creationId xmlns:p14="http://schemas.microsoft.com/office/powerpoint/2010/main" val="11725637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457200" rtl="0" eaLnBrk="1" latinLnBrk="0" hangingPunct="1">
        <a:spcBef>
          <a:spcPct val="0"/>
        </a:spcBef>
        <a:buNone/>
        <a:defRPr sz="4200" b="1" i="0" kern="1200">
          <a:solidFill>
            <a:schemeClr val="accent1"/>
          </a:solidFill>
          <a:latin typeface="Rockwell"/>
          <a:ea typeface="+mj-ea"/>
          <a:cs typeface="Rockwel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164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0" y="4593687"/>
            <a:ext cx="9144000" cy="54981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100" dirty="0">
              <a:solidFill>
                <a:prstClr val="white"/>
              </a:solidFill>
              <a:latin typeface="Franklin Gothic Book"/>
            </a:endParaRPr>
          </a:p>
        </p:txBody>
      </p:sp>
      <p:pic>
        <p:nvPicPr>
          <p:cNvPr id="16" name="Picture 15" descr="PSLH.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37688" y="4593687"/>
            <a:ext cx="606312" cy="549815"/>
          </a:xfrm>
          <a:prstGeom prst="rect">
            <a:avLst/>
          </a:prstGeom>
        </p:spPr>
      </p:pic>
      <p:pic>
        <p:nvPicPr>
          <p:cNvPr id="9" name="Picture 8" descr="PSLH.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37688" y="4593687"/>
            <a:ext cx="606312" cy="549815"/>
          </a:xfrm>
          <a:prstGeom prst="rect">
            <a:avLst/>
          </a:prstGeom>
        </p:spPr>
      </p:pic>
      <p:pic>
        <p:nvPicPr>
          <p:cNvPr id="10" name="Picture 9" descr="PSUrev_sht285.ai"/>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57200" y="4549270"/>
            <a:ext cx="1087967" cy="594230"/>
          </a:xfrm>
          <a:prstGeom prst="rect">
            <a:avLst/>
          </a:prstGeom>
        </p:spPr>
      </p:pic>
      <p:sp>
        <p:nvSpPr>
          <p:cNvPr id="6" name="Footer Placeholder 5"/>
          <p:cNvSpPr>
            <a:spLocks noGrp="1"/>
          </p:cNvSpPr>
          <p:nvPr>
            <p:ph type="ftr" sz="quarter" idx="3"/>
          </p:nvPr>
        </p:nvSpPr>
        <p:spPr>
          <a:xfrm>
            <a:off x="1576310" y="4728648"/>
            <a:ext cx="6352715"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val="11725637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lvl1pPr algn="l" defTabSz="457200" rtl="0" eaLnBrk="1" latinLnBrk="0" hangingPunct="1">
        <a:spcBef>
          <a:spcPct val="0"/>
        </a:spcBef>
        <a:buNone/>
        <a:defRPr sz="4200" b="1" i="0" kern="1200">
          <a:solidFill>
            <a:schemeClr val="accent1"/>
          </a:solidFill>
          <a:latin typeface="Rockwell"/>
          <a:ea typeface="+mj-ea"/>
          <a:cs typeface="Rockwel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vpfa.psu.edu/files/2021/05/GUIDANCE-ON-PROMOTION-AND-TENURE-NARRATIVES-UPDATED-FINAL-4.12.21.pdf" TargetMode="External"/><Relationship Id="rId7" Type="http://schemas.openxmlformats.org/officeDocument/2006/relationships/image" Target="../media/image4.emf"/><Relationship Id="rId2" Type="http://schemas.openxmlformats.org/officeDocument/2006/relationships/hyperlink" Target="https://vpfa.psu.edu/files/2021/08/Guidance-for-Administrators-and-Committees-UPDATED-7.21.2021.pdf" TargetMode="External"/><Relationship Id="rId1" Type="http://schemas.openxmlformats.org/officeDocument/2006/relationships/slideLayout" Target="../slideLayouts/slideLayout2.xml"/><Relationship Id="rId6" Type="http://schemas.openxmlformats.org/officeDocument/2006/relationships/hyperlink" Target="https://sites.psu.edu/academicaffairs/files/2021/09/FAQs-on-Extension-of-Probationary-Period-Due-to-COVID-19.pdf" TargetMode="External"/><Relationship Id="rId5" Type="http://schemas.openxmlformats.org/officeDocument/2006/relationships/hyperlink" Target="https://vpfa.psu.edu/files/2021/09/Guidance-on-Extension-of-Probationary-Period-Due-to-COVID-19-Updated-09.18.2020.pdf" TargetMode="External"/><Relationship Id="rId4" Type="http://schemas.openxmlformats.org/officeDocument/2006/relationships/hyperlink" Target="https://vpfa.psu.edu/files/2021/09/Guidance-on-Assessment-of-Teaching-Effectiveness-9.23.2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vpfa.psu.edu/files/2021/08/Recommended-Charge-to-Promotion-and-Tenure-Committees-2021-2022-FINAL.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pfa.psu.edu/files/2021/08/Guidance-for-Administrators-and-Committees-UPDATED-7.21.202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vpfa.psu.edu/files/2021/05/GUIDANCE-ON-PROMOTION-AND-TENURE-NARRATIVES-UPDATED-FINAL-4.12.21.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vpfa.psu.edu/files/2021/09/Guidance-on-Assessment-of-Teaching-Effectiveness-9.23.21.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vpfa.psu.edu/files/2020/09/FAQs-on-Extension-of-the-Probationary-Period-Due-to-COVID-19-Updated-09.18.2020.pdf" TargetMode="External"/><Relationship Id="rId4" Type="http://schemas.openxmlformats.org/officeDocument/2006/relationships/hyperlink" Target="https://vpfa.psu.edu/files/2021/09/Guidance-on-Extension-of-Probationary-Period-Due-to-COVID-19-Updated-09.18.2020.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mailto:msk22@psu.edu" TargetMode="External"/><Relationship Id="rId3" Type="http://schemas.openxmlformats.org/officeDocument/2006/relationships/image" Target="../media/image4.emf"/><Relationship Id="rId7" Type="http://schemas.openxmlformats.org/officeDocument/2006/relationships/hyperlink" Target="mailto:kjg138@psu.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acc13@psu.edu" TargetMode="External"/><Relationship Id="rId5" Type="http://schemas.openxmlformats.org/officeDocument/2006/relationships/hyperlink" Target="mailto:agc105@psu.edu" TargetMode="External"/><Relationship Id="rId4" Type="http://schemas.openxmlformats.org/officeDocument/2006/relationships/image" Target="../media/image6.png"/><Relationship Id="rId9" Type="http://schemas.openxmlformats.org/officeDocument/2006/relationships/hyperlink" Target="mailto:wjy100@psu.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openaccess.psu.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thebluediamondgallery.com/wooden-tile/q/questions.html"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483" y="409434"/>
            <a:ext cx="8754000" cy="1324476"/>
          </a:xfrm>
        </p:spPr>
        <p:txBody>
          <a:bodyPr>
            <a:noAutofit/>
          </a:bodyPr>
          <a:lstStyle/>
          <a:p>
            <a:pPr>
              <a:lnSpc>
                <a:spcPct val="100000"/>
              </a:lnSpc>
            </a:pPr>
            <a:br>
              <a:rPr lang="en-US" sz="4000" dirty="0"/>
            </a:br>
            <a:br>
              <a:rPr lang="en-US" sz="3600" dirty="0"/>
            </a:br>
            <a:r>
              <a:rPr lang="en-US" sz="3600" dirty="0"/>
              <a:t>2021 Promotion and Tenure Workshop</a:t>
            </a:r>
            <a:br>
              <a:rPr lang="en-US" sz="4000" dirty="0"/>
            </a:br>
            <a:endParaRPr lang="en-US" sz="4000" dirty="0"/>
          </a:p>
        </p:txBody>
      </p:sp>
      <p:sp>
        <p:nvSpPr>
          <p:cNvPr id="3" name="Subtitle 2"/>
          <p:cNvSpPr>
            <a:spLocks noGrp="1"/>
          </p:cNvSpPr>
          <p:nvPr>
            <p:ph type="subTitle" idx="1"/>
          </p:nvPr>
        </p:nvSpPr>
        <p:spPr>
          <a:xfrm>
            <a:off x="0" y="1733910"/>
            <a:ext cx="9143999" cy="1970670"/>
          </a:xfrm>
        </p:spPr>
        <p:txBody>
          <a:bodyPr>
            <a:noAutofit/>
          </a:bodyPr>
          <a:lstStyle/>
          <a:p>
            <a:pPr algn="ctr">
              <a:spcBef>
                <a:spcPts val="0"/>
              </a:spcBef>
            </a:pPr>
            <a:endParaRPr lang="en-US" sz="1800" dirty="0"/>
          </a:p>
          <a:p>
            <a:pPr algn="ctr">
              <a:spcBef>
                <a:spcPts val="0"/>
              </a:spcBef>
            </a:pPr>
            <a:r>
              <a:rPr lang="en-US" sz="2400" dirty="0"/>
              <a:t>Dr. Kathleen Bieschke</a:t>
            </a:r>
          </a:p>
          <a:p>
            <a:pPr algn="ctr">
              <a:spcBef>
                <a:spcPts val="0"/>
              </a:spcBef>
            </a:pPr>
            <a:r>
              <a:rPr lang="en-US" sz="2400" dirty="0"/>
              <a:t>Vice Provost for Faculty Affairs</a:t>
            </a:r>
          </a:p>
          <a:p>
            <a:pPr algn="ctr">
              <a:spcBef>
                <a:spcPts val="0"/>
              </a:spcBef>
            </a:pPr>
            <a:r>
              <a:rPr lang="en-US" sz="2400" dirty="0"/>
              <a:t>Thursday, September 23, 2021</a:t>
            </a:r>
            <a:br>
              <a:rPr lang="en-US" sz="2000" dirty="0"/>
            </a:br>
            <a:br>
              <a:rPr lang="en-US" sz="1800" b="1" dirty="0"/>
            </a:br>
            <a:endParaRPr lang="en-US" sz="1800" b="1" dirty="0"/>
          </a:p>
        </p:txBody>
      </p:sp>
      <p:sp>
        <p:nvSpPr>
          <p:cNvPr id="5" name="Text Placeholder 3"/>
          <p:cNvSpPr>
            <a:spLocks noGrp="1"/>
          </p:cNvSpPr>
          <p:nvPr>
            <p:ph type="body" sz="quarter" idx="11"/>
          </p:nvPr>
        </p:nvSpPr>
        <p:spPr>
          <a:xfrm>
            <a:off x="2627085" y="4107543"/>
            <a:ext cx="5950858" cy="725714"/>
          </a:xfrm>
        </p:spPr>
        <p:txBody>
          <a:bodyPr>
            <a:normAutofit/>
          </a:bodyPr>
          <a:lstStyle/>
          <a:p>
            <a:r>
              <a:rPr lang="en-US" dirty="0"/>
              <a:t>Office of the Vice provost for faculty affairs</a:t>
            </a:r>
          </a:p>
        </p:txBody>
      </p:sp>
      <p:pic>
        <p:nvPicPr>
          <p:cNvPr id="6" name="Picture 5"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82" y="4036164"/>
            <a:ext cx="2170243" cy="684460"/>
          </a:xfrm>
          <a:prstGeom prst="rect">
            <a:avLst/>
          </a:prstGeom>
        </p:spPr>
      </p:pic>
    </p:spTree>
    <p:extLst>
      <p:ext uri="{BB962C8B-B14F-4D97-AF65-F5344CB8AC3E}">
        <p14:creationId xmlns:p14="http://schemas.microsoft.com/office/powerpoint/2010/main" val="63831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291B-FD69-43C0-B27D-3036B6894F2E}"/>
              </a:ext>
            </a:extLst>
          </p:cNvPr>
          <p:cNvSpPr>
            <a:spLocks noGrp="1"/>
          </p:cNvSpPr>
          <p:nvPr>
            <p:ph type="title"/>
          </p:nvPr>
        </p:nvSpPr>
        <p:spPr>
          <a:xfrm>
            <a:off x="457200" y="312233"/>
            <a:ext cx="8229600" cy="750995"/>
          </a:xfrm>
        </p:spPr>
        <p:txBody>
          <a:bodyPr>
            <a:normAutofit fontScale="90000"/>
          </a:bodyPr>
          <a:lstStyle/>
          <a:p>
            <a:r>
              <a:rPr lang="en-US" dirty="0"/>
              <a:t>Impact of COVID-19 and Other Events of 2020</a:t>
            </a:r>
          </a:p>
        </p:txBody>
      </p:sp>
      <p:sp>
        <p:nvSpPr>
          <p:cNvPr id="3" name="Content Placeholder 2">
            <a:extLst>
              <a:ext uri="{FF2B5EF4-FFF2-40B4-BE49-F238E27FC236}">
                <a16:creationId xmlns:a16="http://schemas.microsoft.com/office/drawing/2014/main" id="{95FBBCD6-3DC7-44E1-8F72-EBF718D0842E}"/>
              </a:ext>
            </a:extLst>
          </p:cNvPr>
          <p:cNvSpPr>
            <a:spLocks noGrp="1"/>
          </p:cNvSpPr>
          <p:nvPr>
            <p:ph idx="1"/>
          </p:nvPr>
        </p:nvSpPr>
        <p:spPr/>
        <p:txBody>
          <a:bodyPr>
            <a:normAutofit fontScale="62500" lnSpcReduction="20000"/>
          </a:bodyPr>
          <a:lstStyle/>
          <a:p>
            <a:pPr fontAlgn="base"/>
            <a:endParaRPr lang="en-US" sz="2900" i="1" dirty="0">
              <a:solidFill>
                <a:schemeClr val="tx1"/>
              </a:solidFill>
            </a:endParaRPr>
          </a:p>
          <a:p>
            <a:pPr fontAlgn="base"/>
            <a:r>
              <a:rPr lang="en-US" sz="2900" i="1" dirty="0">
                <a:solidFill>
                  <a:schemeClr val="tx1"/>
                </a:solidFill>
              </a:rPr>
              <a:t>Changes to P&amp;T Administrative Guidelines and FAQs</a:t>
            </a:r>
          </a:p>
          <a:p>
            <a:pPr fontAlgn="base"/>
            <a:endParaRPr lang="en-US" sz="2900" i="1" dirty="0">
              <a:solidFill>
                <a:schemeClr val="tx1"/>
              </a:solidFill>
            </a:endParaRPr>
          </a:p>
          <a:p>
            <a:pPr fontAlgn="base"/>
            <a:r>
              <a:rPr lang="en-US" sz="2900" i="1" dirty="0">
                <a:solidFill>
                  <a:schemeClr val="tx1"/>
                </a:solidFill>
              </a:rPr>
              <a:t>Guidance documents</a:t>
            </a:r>
            <a:endParaRPr lang="en-US" sz="2500" i="1" dirty="0">
              <a:solidFill>
                <a:schemeClr val="tx1"/>
              </a:solidFill>
            </a:endParaRPr>
          </a:p>
          <a:p>
            <a:pPr lvl="1" fontAlgn="base"/>
            <a:r>
              <a:rPr lang="en-US" sz="2500" dirty="0">
                <a:solidFill>
                  <a:schemeClr val="accent4"/>
                </a:solidFill>
                <a:hlinkClick r:id="rId2">
                  <a:extLst>
                    <a:ext uri="{A12FA001-AC4F-418D-AE19-62706E023703}">
                      <ahyp:hlinkClr xmlns:ahyp="http://schemas.microsoft.com/office/drawing/2018/hyperlinkcolor" val="tx"/>
                    </a:ext>
                  </a:extLst>
                </a:hlinkClick>
              </a:rPr>
              <a:t>Guidance for administrators and members of P&amp;T committees for 2021-2022</a:t>
            </a:r>
            <a:endParaRPr lang="en-US" sz="2500" dirty="0">
              <a:solidFill>
                <a:schemeClr val="accent4"/>
              </a:solidFill>
            </a:endParaRPr>
          </a:p>
          <a:p>
            <a:pPr lvl="1" fontAlgn="base"/>
            <a:r>
              <a:rPr lang="en-US" sz="2500" dirty="0">
                <a:solidFill>
                  <a:schemeClr val="accent4"/>
                </a:solidFill>
                <a:hlinkClick r:id="rId3">
                  <a:extLst>
                    <a:ext uri="{A12FA001-AC4F-418D-AE19-62706E023703}">
                      <ahyp:hlinkClr xmlns:ahyp="http://schemas.microsoft.com/office/drawing/2018/hyperlinkcolor" val="tx"/>
                    </a:ext>
                  </a:extLst>
                </a:hlinkClick>
              </a:rPr>
              <a:t>Guidance for promotion and tenure narratives for 2021-2022</a:t>
            </a:r>
            <a:endParaRPr lang="en-US" sz="2500" dirty="0">
              <a:solidFill>
                <a:schemeClr val="accent4"/>
              </a:solidFill>
            </a:endParaRPr>
          </a:p>
          <a:p>
            <a:pPr lvl="1" fontAlgn="base"/>
            <a:r>
              <a:rPr lang="en-US" sz="2500" dirty="0">
                <a:solidFill>
                  <a:schemeClr val="accent4"/>
                </a:solidFill>
                <a:hlinkClick r:id="rId4">
                  <a:extLst>
                    <a:ext uri="{A12FA001-AC4F-418D-AE19-62706E023703}">
                      <ahyp:hlinkClr xmlns:ahyp="http://schemas.microsoft.com/office/drawing/2018/hyperlinkcolor" val="tx"/>
                    </a:ext>
                  </a:extLst>
                </a:hlinkClick>
              </a:rPr>
              <a:t>Guidance on the assessment of teaching effectiveness for calendar years 2020 and 2021</a:t>
            </a:r>
            <a:endParaRPr lang="en-US" sz="2500" dirty="0">
              <a:solidFill>
                <a:schemeClr val="accent4"/>
              </a:solidFill>
            </a:endParaRPr>
          </a:p>
          <a:p>
            <a:pPr marL="0" indent="0" fontAlgn="base">
              <a:buNone/>
            </a:pPr>
            <a:endParaRPr lang="en-US" sz="2900" dirty="0">
              <a:solidFill>
                <a:schemeClr val="accent4"/>
              </a:solidFill>
            </a:endParaRPr>
          </a:p>
          <a:p>
            <a:pPr fontAlgn="base"/>
            <a:r>
              <a:rPr lang="en-US" sz="2900" i="1" dirty="0">
                <a:solidFill>
                  <a:schemeClr val="tx1"/>
                </a:solidFill>
              </a:rPr>
              <a:t>For tenure-line faculty in their probationary period in calendar year 2020:</a:t>
            </a:r>
            <a:endParaRPr lang="en-US" sz="2900" dirty="0">
              <a:solidFill>
                <a:schemeClr val="tx1"/>
              </a:solidFill>
            </a:endParaRPr>
          </a:p>
          <a:p>
            <a:pPr lvl="1" fontAlgn="base"/>
            <a:r>
              <a:rPr lang="en-US" sz="2600" dirty="0">
                <a:solidFill>
                  <a:schemeClr val="accent4"/>
                </a:solidFill>
                <a:hlinkClick r:id="rId5">
                  <a:extLst>
                    <a:ext uri="{A12FA001-AC4F-418D-AE19-62706E023703}">
                      <ahyp:hlinkClr xmlns:ahyp="http://schemas.microsoft.com/office/drawing/2018/hyperlinkcolor" val="tx"/>
                    </a:ext>
                  </a:extLst>
                </a:hlinkClick>
              </a:rPr>
              <a:t>Guidance regarding a one-year extension due to COVID-19 </a:t>
            </a:r>
            <a:endParaRPr lang="en-US" sz="2600" dirty="0">
              <a:solidFill>
                <a:schemeClr val="accent4"/>
              </a:solidFill>
            </a:endParaRPr>
          </a:p>
          <a:p>
            <a:pPr lvl="1" fontAlgn="base"/>
            <a:r>
              <a:rPr lang="en-US" sz="2600" dirty="0">
                <a:solidFill>
                  <a:schemeClr val="accent4"/>
                </a:solidFill>
                <a:hlinkClick r:id="rId6">
                  <a:extLst>
                    <a:ext uri="{A12FA001-AC4F-418D-AE19-62706E023703}">
                      <ahyp:hlinkClr xmlns:ahyp="http://schemas.microsoft.com/office/drawing/2018/hyperlinkcolor" val="tx"/>
                    </a:ext>
                  </a:extLst>
                </a:hlinkClick>
              </a:rPr>
              <a:t>FAQs pertaining to the guidance</a:t>
            </a:r>
            <a:endParaRPr lang="en-US" sz="2600" dirty="0">
              <a:solidFill>
                <a:schemeClr val="accent4"/>
              </a:solidFill>
            </a:endParaRPr>
          </a:p>
          <a:p>
            <a:endParaRPr lang="en-US" dirty="0"/>
          </a:p>
        </p:txBody>
      </p:sp>
      <p:pic>
        <p:nvPicPr>
          <p:cNvPr id="4" name="Picture 3" descr="PS_HOR_REV_CMYK_2C.eps">
            <a:extLst>
              <a:ext uri="{FF2B5EF4-FFF2-40B4-BE49-F238E27FC236}">
                <a16:creationId xmlns:a16="http://schemas.microsoft.com/office/drawing/2014/main" id="{DB4079DF-8610-48B0-8EDA-DC2391EDCB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5D45C94B-48C5-4E97-A435-48DF2092EE70}"/>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311286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Charge </a:t>
            </a:r>
            <a:r>
              <a:rPr lang="en-US" sz="1800" dirty="0"/>
              <a:t>(FAQ #16)</a:t>
            </a:r>
          </a:p>
        </p:txBody>
      </p:sp>
      <p:sp>
        <p:nvSpPr>
          <p:cNvPr id="12" name="Content Placeholder 5"/>
          <p:cNvSpPr>
            <a:spLocks noGrp="1"/>
          </p:cNvSpPr>
          <p:nvPr>
            <p:ph idx="1"/>
          </p:nvPr>
        </p:nvSpPr>
        <p:spPr>
          <a:xfrm>
            <a:off x="596348" y="1063229"/>
            <a:ext cx="8331992" cy="3443457"/>
          </a:xfrm>
        </p:spPr>
        <p:txBody>
          <a:bodyPr>
            <a:noAutofit/>
          </a:bodyPr>
          <a:lstStyle/>
          <a:p>
            <a:r>
              <a:rPr lang="en-US" sz="1600" dirty="0">
                <a:solidFill>
                  <a:schemeClr val="tx1"/>
                </a:solidFill>
              </a:rPr>
              <a:t>A </a:t>
            </a:r>
            <a:r>
              <a:rPr lang="en-US" sz="1600" dirty="0">
                <a:solidFill>
                  <a:schemeClr val="accent4"/>
                </a:solidFill>
                <a:hlinkClick r:id="rId4">
                  <a:extLst>
                    <a:ext uri="{A12FA001-AC4F-418D-AE19-62706E023703}">
                      <ahyp:hlinkClr xmlns:ahyp="http://schemas.microsoft.com/office/drawing/2018/hyperlinkcolor" val="tx"/>
                    </a:ext>
                  </a:extLst>
                </a:hlinkClick>
              </a:rPr>
              <a:t>Recommended Charge to Promotion and Tenure Committees</a:t>
            </a:r>
            <a:r>
              <a:rPr lang="en-US" sz="1600" dirty="0">
                <a:solidFill>
                  <a:schemeClr val="tx1"/>
                </a:solidFill>
              </a:rPr>
              <a:t> can be found on the VPFA website</a:t>
            </a:r>
          </a:p>
          <a:p>
            <a:pPr lvl="1"/>
            <a:r>
              <a:rPr lang="en-US" sz="1400" dirty="0">
                <a:solidFill>
                  <a:schemeClr val="tx1"/>
                </a:solidFill>
              </a:rPr>
              <a:t>Familiar with unit and university p&amp;t documents</a:t>
            </a:r>
          </a:p>
          <a:p>
            <a:pPr lvl="1"/>
            <a:r>
              <a:rPr lang="en-US" sz="1400" dirty="0">
                <a:solidFill>
                  <a:schemeClr val="tx1"/>
                </a:solidFill>
              </a:rPr>
              <a:t>Determine the meeting modality at the first meeting</a:t>
            </a:r>
          </a:p>
          <a:p>
            <a:pPr lvl="1"/>
            <a:r>
              <a:rPr lang="en-US" sz="1400" dirty="0">
                <a:solidFill>
                  <a:schemeClr val="tx1"/>
                </a:solidFill>
              </a:rPr>
              <a:t>Declare conflicts of interest</a:t>
            </a:r>
          </a:p>
          <a:p>
            <a:pPr lvl="1"/>
            <a:r>
              <a:rPr lang="en-US" sz="1400" dirty="0">
                <a:solidFill>
                  <a:schemeClr val="tx1"/>
                </a:solidFill>
              </a:rPr>
              <a:t>May only vote if present for discussion</a:t>
            </a:r>
          </a:p>
          <a:p>
            <a:pPr lvl="1"/>
            <a:r>
              <a:rPr lang="en-US" sz="1400" dirty="0">
                <a:solidFill>
                  <a:schemeClr val="tx1"/>
                </a:solidFill>
              </a:rPr>
              <a:t>Maintain confidentiality about deliberations </a:t>
            </a:r>
          </a:p>
          <a:p>
            <a:pPr lvl="1"/>
            <a:r>
              <a:rPr lang="en-US" sz="1400" dirty="0">
                <a:solidFill>
                  <a:schemeClr val="tx1"/>
                </a:solidFill>
              </a:rPr>
              <a:t>Consultation must occur if disagreeing with previous review</a:t>
            </a:r>
          </a:p>
          <a:p>
            <a:pPr lvl="1"/>
            <a:r>
              <a:rPr lang="en-US" sz="1400" dirty="0">
                <a:solidFill>
                  <a:schemeClr val="tx1"/>
                </a:solidFill>
              </a:rPr>
              <a:t>Review to focus on unit criteria: confine review to contents of dossier and work with academic unit head to obtain needed information</a:t>
            </a:r>
          </a:p>
          <a:p>
            <a:pPr lvl="1"/>
            <a:r>
              <a:rPr lang="en-US" sz="1400" dirty="0">
                <a:solidFill>
                  <a:schemeClr val="tx1"/>
                </a:solidFill>
              </a:rPr>
              <a:t>Every level of review must have access to the same information; additions to dossier due no later than 2/1/21 </a:t>
            </a:r>
          </a:p>
          <a:p>
            <a:pPr lvl="1"/>
            <a:r>
              <a:rPr lang="en-US" sz="1400" dirty="0">
                <a:solidFill>
                  <a:schemeClr val="tx1"/>
                </a:solidFill>
              </a:rPr>
              <a:t>Committee members should give due consideration to disciplinary experts</a:t>
            </a:r>
          </a:p>
          <a:p>
            <a:pPr lvl="1"/>
            <a:endParaRPr lang="en-US" sz="1800" dirty="0">
              <a:solidFill>
                <a:schemeClr val="tx1"/>
              </a:solidFill>
            </a:endParaRPr>
          </a:p>
        </p:txBody>
      </p:sp>
    </p:spTree>
    <p:extLst>
      <p:ext uri="{BB962C8B-B14F-4D97-AF65-F5344CB8AC3E}">
        <p14:creationId xmlns:p14="http://schemas.microsoft.com/office/powerpoint/2010/main" val="630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200" y="334537"/>
            <a:ext cx="8229600" cy="728692"/>
          </a:xfrm>
        </p:spPr>
        <p:txBody>
          <a:bodyPr>
            <a:normAutofit fontScale="90000"/>
          </a:bodyPr>
          <a:lstStyle/>
          <a:p>
            <a:r>
              <a:rPr lang="en-US" sz="4000" dirty="0"/>
              <a:t>Charge items specific to level of review </a:t>
            </a:r>
            <a:r>
              <a:rPr lang="en-US" sz="2000" dirty="0"/>
              <a:t>(FAQ #16)</a:t>
            </a:r>
          </a:p>
        </p:txBody>
      </p:sp>
      <p:sp>
        <p:nvSpPr>
          <p:cNvPr id="9" name="Content Placeholder 5"/>
          <p:cNvSpPr>
            <a:spLocks noGrp="1"/>
          </p:cNvSpPr>
          <p:nvPr>
            <p:ph idx="1"/>
          </p:nvPr>
        </p:nvSpPr>
        <p:spPr>
          <a:xfrm>
            <a:off x="596347" y="1216234"/>
            <a:ext cx="8090453" cy="3148732"/>
          </a:xfrm>
        </p:spPr>
        <p:txBody>
          <a:bodyPr>
            <a:noAutofit/>
          </a:bodyPr>
          <a:lstStyle/>
          <a:p>
            <a:pPr>
              <a:spcBef>
                <a:spcPts val="600"/>
              </a:spcBef>
              <a:spcAft>
                <a:spcPts val="600"/>
              </a:spcAft>
              <a:buFont typeface="Arial" panose="020B0604020202020204" pitchFamily="34" charset="0"/>
              <a:buChar char="•"/>
            </a:pPr>
            <a:endParaRPr lang="en-US" sz="1850" b="1" dirty="0">
              <a:solidFill>
                <a:schemeClr val="tx1"/>
              </a:solidFill>
            </a:endParaRPr>
          </a:p>
          <a:p>
            <a:pPr>
              <a:spcBef>
                <a:spcPts val="600"/>
              </a:spcBef>
              <a:spcAft>
                <a:spcPts val="600"/>
              </a:spcAft>
              <a:buFont typeface="Arial" panose="020B0604020202020204" pitchFamily="34" charset="0"/>
              <a:buChar char="•"/>
            </a:pPr>
            <a:r>
              <a:rPr lang="en-US" sz="1850" b="1" dirty="0">
                <a:solidFill>
                  <a:schemeClr val="tx1"/>
                </a:solidFill>
              </a:rPr>
              <a:t>Level One: Department/School/Campus. </a:t>
            </a:r>
            <a:r>
              <a:rPr lang="en-US" sz="1850" dirty="0">
                <a:solidFill>
                  <a:schemeClr val="tx1"/>
                </a:solidFill>
              </a:rPr>
              <a:t>Evaluation of all criteria in light of unit guidelines </a:t>
            </a:r>
          </a:p>
          <a:p>
            <a:pPr>
              <a:spcBef>
                <a:spcPts val="600"/>
              </a:spcBef>
              <a:spcAft>
                <a:spcPts val="600"/>
              </a:spcAft>
              <a:buFont typeface="Arial" panose="020B0604020202020204" pitchFamily="34" charset="0"/>
              <a:buChar char="•"/>
            </a:pPr>
            <a:r>
              <a:rPr lang="en-US" sz="1850" b="1" dirty="0">
                <a:solidFill>
                  <a:schemeClr val="tx1"/>
                </a:solidFill>
              </a:rPr>
              <a:t>Level Two: College/Campus. </a:t>
            </a:r>
            <a:r>
              <a:rPr lang="en-US" sz="1850" dirty="0">
                <a:solidFill>
                  <a:schemeClr val="tx1"/>
                </a:solidFill>
              </a:rPr>
              <a:t>Evaluation is light of college/campus criteria an expectations, equity, procedural fairness</a:t>
            </a:r>
          </a:p>
          <a:p>
            <a:pPr>
              <a:spcBef>
                <a:spcPts val="600"/>
              </a:spcBef>
              <a:spcAft>
                <a:spcPts val="600"/>
              </a:spcAft>
              <a:buFont typeface="Arial" panose="020B0604020202020204" pitchFamily="34" charset="0"/>
              <a:buChar char="•"/>
            </a:pPr>
            <a:r>
              <a:rPr lang="en-US" sz="1850" b="1" dirty="0">
                <a:solidFill>
                  <a:schemeClr val="tx1"/>
                </a:solidFill>
              </a:rPr>
              <a:t>Level Three: University. </a:t>
            </a:r>
            <a:r>
              <a:rPr lang="en-US" sz="1850" dirty="0">
                <a:solidFill>
                  <a:schemeClr val="tx1"/>
                </a:solidFill>
              </a:rPr>
              <a:t>University criteria, equity within and among colleagues, and procedural fairness.</a:t>
            </a:r>
          </a:p>
        </p:txBody>
      </p:sp>
    </p:spTree>
    <p:extLst>
      <p:ext uri="{BB962C8B-B14F-4D97-AF65-F5344CB8AC3E}">
        <p14:creationId xmlns:p14="http://schemas.microsoft.com/office/powerpoint/2010/main" val="220762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ED49-B48F-4D5D-9817-8E04533B7851}"/>
              </a:ext>
            </a:extLst>
          </p:cNvPr>
          <p:cNvSpPr>
            <a:spLocks noGrp="1"/>
          </p:cNvSpPr>
          <p:nvPr>
            <p:ph type="title"/>
          </p:nvPr>
        </p:nvSpPr>
        <p:spPr>
          <a:xfrm>
            <a:off x="457200" y="345687"/>
            <a:ext cx="8229600" cy="717541"/>
          </a:xfrm>
        </p:spPr>
        <p:txBody>
          <a:bodyPr>
            <a:normAutofit fontScale="90000"/>
          </a:bodyPr>
          <a:lstStyle/>
          <a:p>
            <a:r>
              <a:rPr lang="en-US" dirty="0"/>
              <a:t>COVID-19 Guidance for First Level of Review</a:t>
            </a:r>
          </a:p>
        </p:txBody>
      </p:sp>
      <p:sp>
        <p:nvSpPr>
          <p:cNvPr id="3" name="Content Placeholder 2">
            <a:extLst>
              <a:ext uri="{FF2B5EF4-FFF2-40B4-BE49-F238E27FC236}">
                <a16:creationId xmlns:a16="http://schemas.microsoft.com/office/drawing/2014/main" id="{42112988-3B4B-47AB-BD71-3FD8A82767E8}"/>
              </a:ext>
            </a:extLst>
          </p:cNvPr>
          <p:cNvSpPr>
            <a:spLocks noGrp="1"/>
          </p:cNvSpPr>
          <p:nvPr>
            <p:ph idx="1"/>
          </p:nvPr>
        </p:nvSpPr>
        <p:spPr>
          <a:xfrm>
            <a:off x="457200" y="1449657"/>
            <a:ext cx="8229600" cy="2937107"/>
          </a:xfrm>
        </p:spPr>
        <p:txBody>
          <a:bodyPr>
            <a:normAutofit fontScale="55000" lnSpcReduction="20000"/>
          </a:bodyPr>
          <a:lstStyle/>
          <a:p>
            <a:r>
              <a:rPr lang="en-US" dirty="0">
                <a:solidFill>
                  <a:schemeClr val="tx1"/>
                </a:solidFill>
              </a:rPr>
              <a:t>Consider the specific impacts COVID-19 has presented within a faculty member’s discipline as well as within a faculty member’s research program or creative practice. </a:t>
            </a:r>
          </a:p>
          <a:p>
            <a:r>
              <a:rPr lang="en-US" dirty="0">
                <a:solidFill>
                  <a:schemeClr val="tx1"/>
                </a:solidFill>
              </a:rPr>
              <a:t>Discuss within the committee challenges candidates may have faced. </a:t>
            </a:r>
          </a:p>
          <a:p>
            <a:r>
              <a:rPr lang="en-US" dirty="0">
                <a:solidFill>
                  <a:schemeClr val="tx1"/>
                </a:solidFill>
              </a:rPr>
              <a:t>Committees at the first level review are asked to acknowledge such challenges were taken into consideration in their evaluation letters. </a:t>
            </a:r>
          </a:p>
          <a:p>
            <a:r>
              <a:rPr lang="en-US" dirty="0">
                <a:solidFill>
                  <a:schemeClr val="tx1"/>
                </a:solidFill>
              </a:rPr>
              <a:t>If the committee does not have specific knowledge of the candidate’s discipline, they should consult Section III.C.9 of the Administrative Guidelines for guidance on how to seek this expertise.</a:t>
            </a:r>
          </a:p>
          <a:p>
            <a:r>
              <a:rPr lang="en-US" dirty="0">
                <a:solidFill>
                  <a:schemeClr val="tx1"/>
                </a:solidFill>
              </a:rPr>
              <a:t>See </a:t>
            </a:r>
            <a:r>
              <a:rPr lang="en-US" dirty="0">
                <a:solidFill>
                  <a:schemeClr val="accent4"/>
                </a:solidFill>
                <a:hlinkClick r:id="rId3">
                  <a:extLst>
                    <a:ext uri="{A12FA001-AC4F-418D-AE19-62706E023703}">
                      <ahyp:hlinkClr xmlns:ahyp="http://schemas.microsoft.com/office/drawing/2018/hyperlinkcolor" val="tx"/>
                    </a:ext>
                  </a:extLst>
                </a:hlinkClick>
              </a:rPr>
              <a:t>Guidance for administrators and members of P&amp;T committees for 2021-2022</a:t>
            </a:r>
            <a:endParaRPr lang="en-US" dirty="0">
              <a:solidFill>
                <a:schemeClr val="accent4"/>
              </a:solidFill>
            </a:endParaRPr>
          </a:p>
          <a:p>
            <a:endParaRPr lang="en-US" dirty="0">
              <a:solidFill>
                <a:schemeClr val="tx1"/>
              </a:solidFill>
            </a:endParaRPr>
          </a:p>
        </p:txBody>
      </p:sp>
      <p:pic>
        <p:nvPicPr>
          <p:cNvPr id="4" name="Picture 3" descr="PS_HOR_REV_CMYK_2C.eps">
            <a:extLst>
              <a:ext uri="{FF2B5EF4-FFF2-40B4-BE49-F238E27FC236}">
                <a16:creationId xmlns:a16="http://schemas.microsoft.com/office/drawing/2014/main" id="{E29FCCB7-85DD-4358-8E96-A601190BC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72827434-5465-475C-98C6-AD51B94BD954}"/>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2796683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fontScale="90000"/>
          </a:bodyPr>
          <a:lstStyle/>
          <a:p>
            <a:r>
              <a:rPr lang="en-US" sz="4000" dirty="0"/>
              <a:t>COVID-Specific Charge Items</a:t>
            </a:r>
            <a:br>
              <a:rPr lang="en-US" sz="4000" dirty="0"/>
            </a:br>
            <a:r>
              <a:rPr lang="en-US" sz="2000" dirty="0"/>
              <a:t>(FAQ #16 &amp; #72)</a:t>
            </a:r>
          </a:p>
        </p:txBody>
      </p:sp>
      <p:sp>
        <p:nvSpPr>
          <p:cNvPr id="12" name="Content Placeholder 5"/>
          <p:cNvSpPr>
            <a:spLocks noGrp="1"/>
          </p:cNvSpPr>
          <p:nvPr>
            <p:ph idx="1"/>
          </p:nvPr>
        </p:nvSpPr>
        <p:spPr>
          <a:xfrm>
            <a:off x="596348" y="1063229"/>
            <a:ext cx="8331992" cy="3111855"/>
          </a:xfrm>
        </p:spPr>
        <p:txBody>
          <a:bodyPr>
            <a:noAutofit/>
          </a:bodyPr>
          <a:lstStyle/>
          <a:p>
            <a:r>
              <a:rPr lang="en-US" sz="2000" dirty="0">
                <a:solidFill>
                  <a:schemeClr val="tx1"/>
                </a:solidFill>
              </a:rPr>
              <a:t>Recognize that events of 2020/21 had differential impact on faculty</a:t>
            </a:r>
          </a:p>
          <a:p>
            <a:r>
              <a:rPr lang="en-US" sz="2000" dirty="0">
                <a:solidFill>
                  <a:schemeClr val="tx1"/>
                </a:solidFill>
              </a:rPr>
              <a:t>External reviewers were asked to be mindful about how the events of 2020/2021 might influence achievement and trajectory</a:t>
            </a:r>
          </a:p>
          <a:p>
            <a:r>
              <a:rPr lang="en-US" sz="2000" dirty="0">
                <a:solidFill>
                  <a:schemeClr val="tx1"/>
                </a:solidFill>
              </a:rPr>
              <a:t>Consider specific impacts with a faculty candidate’s discipline, research program, or creative practice. </a:t>
            </a:r>
          </a:p>
          <a:p>
            <a:r>
              <a:rPr lang="en-US" sz="2000" dirty="0">
                <a:solidFill>
                  <a:schemeClr val="tx1"/>
                </a:solidFill>
              </a:rPr>
              <a:t>Be aware the delivery of instruction and assessment of teaching effectiveness were affected.</a:t>
            </a:r>
          </a:p>
          <a:p>
            <a:r>
              <a:rPr lang="en-US" sz="2000" dirty="0">
                <a:solidFill>
                  <a:schemeClr val="tx1"/>
                </a:solidFill>
              </a:rPr>
              <a:t>Be familiar with adjustments to the P&amp;T process due to COVID.</a:t>
            </a:r>
          </a:p>
          <a:p>
            <a:r>
              <a:rPr lang="en-US" sz="2000" dirty="0">
                <a:solidFill>
                  <a:schemeClr val="tx1"/>
                </a:solidFill>
              </a:rPr>
              <a:t>Consider that the impact of events in 2020/2021 might extend backwards and forward.</a:t>
            </a:r>
          </a:p>
        </p:txBody>
      </p:sp>
    </p:spTree>
    <p:extLst>
      <p:ext uri="{BB962C8B-B14F-4D97-AF65-F5344CB8AC3E}">
        <p14:creationId xmlns:p14="http://schemas.microsoft.com/office/powerpoint/2010/main" val="4242358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The Importance of the Dossier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803" y="1357952"/>
            <a:ext cx="6792994" cy="1582102"/>
          </a:xfrm>
          <a:prstGeom prst="rect">
            <a:avLst/>
          </a:prstGeom>
        </p:spPr>
      </p:pic>
      <p:sp>
        <p:nvSpPr>
          <p:cNvPr id="6" name="Content Placeholder 5"/>
          <p:cNvSpPr>
            <a:spLocks noGrp="1"/>
          </p:cNvSpPr>
          <p:nvPr>
            <p:ph idx="1"/>
          </p:nvPr>
        </p:nvSpPr>
        <p:spPr>
          <a:xfrm>
            <a:off x="715992" y="3234776"/>
            <a:ext cx="7668883" cy="1251205"/>
          </a:xfrm>
        </p:spPr>
        <p:txBody>
          <a:bodyPr>
            <a:noAutofit/>
          </a:bodyPr>
          <a:lstStyle/>
          <a:p>
            <a:pPr marL="0" indent="0" algn="ctr">
              <a:spcBef>
                <a:spcPts val="0"/>
              </a:spcBef>
              <a:buNone/>
            </a:pPr>
            <a:r>
              <a:rPr lang="en-US" sz="2000" dirty="0">
                <a:solidFill>
                  <a:schemeClr val="tx1"/>
                </a:solidFill>
              </a:rPr>
              <a:t>The dossier paints a vital picture – especially for the University Committee, Provost, and President – and has many key components. </a:t>
            </a:r>
          </a:p>
        </p:txBody>
      </p:sp>
    </p:spTree>
    <p:extLst>
      <p:ext uri="{BB962C8B-B14F-4D97-AF65-F5344CB8AC3E}">
        <p14:creationId xmlns:p14="http://schemas.microsoft.com/office/powerpoint/2010/main" val="60773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45D6-7159-4E42-BF0B-7C88EDAA3000}"/>
              </a:ext>
            </a:extLst>
          </p:cNvPr>
          <p:cNvSpPr>
            <a:spLocks noGrp="1"/>
          </p:cNvSpPr>
          <p:nvPr>
            <p:ph type="title"/>
          </p:nvPr>
        </p:nvSpPr>
        <p:spPr/>
        <p:txBody>
          <a:bodyPr>
            <a:normAutofit fontScale="90000"/>
          </a:bodyPr>
          <a:lstStyle/>
          <a:p>
            <a:r>
              <a:rPr lang="en-US" dirty="0"/>
              <a:t>Key Components of the Dossier</a:t>
            </a:r>
          </a:p>
        </p:txBody>
      </p:sp>
      <p:sp>
        <p:nvSpPr>
          <p:cNvPr id="3" name="Content Placeholder 2">
            <a:extLst>
              <a:ext uri="{FF2B5EF4-FFF2-40B4-BE49-F238E27FC236}">
                <a16:creationId xmlns:a16="http://schemas.microsoft.com/office/drawing/2014/main" id="{0988470B-2F51-4501-94D8-CD0F8256B13E}"/>
              </a:ext>
            </a:extLst>
          </p:cNvPr>
          <p:cNvSpPr>
            <a:spLocks noGrp="1"/>
          </p:cNvSpPr>
          <p:nvPr>
            <p:ph idx="1"/>
          </p:nvPr>
        </p:nvSpPr>
        <p:spPr/>
        <p:txBody>
          <a:bodyPr>
            <a:normAutofit fontScale="92500" lnSpcReduction="10000"/>
          </a:bodyPr>
          <a:lstStyle/>
          <a:p>
            <a:r>
              <a:rPr lang="en-US" sz="2800" dirty="0">
                <a:solidFill>
                  <a:schemeClr val="tx1"/>
                </a:solidFill>
              </a:rPr>
              <a:t>Narrative statement</a:t>
            </a:r>
          </a:p>
          <a:p>
            <a:r>
              <a:rPr lang="en-US" sz="2800" dirty="0">
                <a:solidFill>
                  <a:schemeClr val="tx1"/>
                </a:solidFill>
              </a:rPr>
              <a:t>Separate sections of the dossier should focus on accomplishments in three areas: </a:t>
            </a:r>
            <a:r>
              <a:rPr lang="en-US" sz="2800" b="1" dirty="0">
                <a:solidFill>
                  <a:schemeClr val="tx1"/>
                </a:solidFill>
              </a:rPr>
              <a:t>Teaching</a:t>
            </a:r>
            <a:r>
              <a:rPr lang="en-US" sz="2800" dirty="0">
                <a:solidFill>
                  <a:schemeClr val="tx1"/>
                </a:solidFill>
              </a:rPr>
              <a:t>, </a:t>
            </a:r>
            <a:r>
              <a:rPr lang="en-US" sz="2800" b="1" dirty="0">
                <a:solidFill>
                  <a:schemeClr val="tx1"/>
                </a:solidFill>
              </a:rPr>
              <a:t>Research</a:t>
            </a:r>
            <a:r>
              <a:rPr lang="en-US" sz="2800" dirty="0">
                <a:solidFill>
                  <a:schemeClr val="tx1"/>
                </a:solidFill>
              </a:rPr>
              <a:t>, and </a:t>
            </a:r>
            <a:r>
              <a:rPr lang="en-US" sz="2800" b="1" dirty="0">
                <a:solidFill>
                  <a:schemeClr val="tx1"/>
                </a:solidFill>
              </a:rPr>
              <a:t>Service</a:t>
            </a:r>
            <a:r>
              <a:rPr lang="en-US" sz="2800" dirty="0">
                <a:solidFill>
                  <a:schemeClr val="tx1"/>
                </a:solidFill>
              </a:rPr>
              <a:t>.</a:t>
            </a:r>
          </a:p>
          <a:p>
            <a:r>
              <a:rPr lang="en-US" sz="2800" b="1" dirty="0">
                <a:solidFill>
                  <a:schemeClr val="tx1"/>
                </a:solidFill>
              </a:rPr>
              <a:t>What should </a:t>
            </a:r>
            <a:r>
              <a:rPr lang="en-US" sz="2800" b="1" u="sng" dirty="0">
                <a:solidFill>
                  <a:schemeClr val="tx1"/>
                </a:solidFill>
              </a:rPr>
              <a:t>not</a:t>
            </a:r>
            <a:r>
              <a:rPr lang="en-US" sz="2800" b="1" dirty="0">
                <a:solidFill>
                  <a:schemeClr val="tx1"/>
                </a:solidFill>
              </a:rPr>
              <a:t> be part of the dossier</a:t>
            </a:r>
            <a:r>
              <a:rPr lang="en-US" sz="2800" dirty="0">
                <a:solidFill>
                  <a:schemeClr val="tx1"/>
                </a:solidFill>
              </a:rPr>
              <a:t>? Statements about the candidate’s personal life, the actual CV, sample of publications, course outlines, letters of thanks or appreciation</a:t>
            </a:r>
          </a:p>
          <a:p>
            <a:endParaRPr lang="en-US" dirty="0"/>
          </a:p>
        </p:txBody>
      </p:sp>
      <p:pic>
        <p:nvPicPr>
          <p:cNvPr id="4" name="Picture 3" descr="PS_HOR_REV_CMYK_2C.eps">
            <a:extLst>
              <a:ext uri="{FF2B5EF4-FFF2-40B4-BE49-F238E27FC236}">
                <a16:creationId xmlns:a16="http://schemas.microsoft.com/office/drawing/2014/main" id="{C33DBAAF-21B5-48B2-A683-5DA11B184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B259E3FB-D720-4907-97EF-48826FC25100}"/>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157882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200" y="205979"/>
            <a:ext cx="8471140" cy="857250"/>
          </a:xfrm>
        </p:spPr>
        <p:txBody>
          <a:bodyPr>
            <a:normAutofit/>
          </a:bodyPr>
          <a:lstStyle/>
          <a:p>
            <a:r>
              <a:rPr lang="en-US" sz="4000" dirty="0"/>
              <a:t>Key Components of the Narrative</a:t>
            </a:r>
          </a:p>
        </p:txBody>
      </p:sp>
      <p:sp>
        <p:nvSpPr>
          <p:cNvPr id="12" name="Content Placeholder 5"/>
          <p:cNvSpPr>
            <a:spLocks noGrp="1"/>
          </p:cNvSpPr>
          <p:nvPr>
            <p:ph idx="1"/>
          </p:nvPr>
        </p:nvSpPr>
        <p:spPr>
          <a:xfrm>
            <a:off x="596348" y="1063229"/>
            <a:ext cx="8040446" cy="3199767"/>
          </a:xfrm>
        </p:spPr>
        <p:txBody>
          <a:bodyPr>
            <a:noAutofit/>
          </a:bodyPr>
          <a:lstStyle/>
          <a:p>
            <a:r>
              <a:rPr lang="en-US" sz="1400" dirty="0">
                <a:solidFill>
                  <a:schemeClr val="tx1"/>
                </a:solidFill>
              </a:rPr>
              <a:t>Per the administrative guidelines, “the purpose of the narrative statement is not so much to call attention to achievements that are listed elsewhere in the dossier as it is to afford candidates the opportunity to place their work and activities in the context of their overall goals and agendas.”</a:t>
            </a:r>
          </a:p>
          <a:p>
            <a:r>
              <a:rPr lang="en-US" sz="1400" dirty="0">
                <a:solidFill>
                  <a:schemeClr val="tx1"/>
                </a:solidFill>
              </a:rPr>
              <a:t>Updated guidance for the narrative statement due to COVID can be found </a:t>
            </a:r>
            <a:r>
              <a:rPr lang="en-US" sz="1400" dirty="0">
                <a:solidFill>
                  <a:schemeClr val="tx1"/>
                </a:solidFill>
                <a:hlinkClick r:id="rId4">
                  <a:extLst>
                    <a:ext uri="{A12FA001-AC4F-418D-AE19-62706E023703}">
                      <ahyp:hlinkClr xmlns:ahyp="http://schemas.microsoft.com/office/drawing/2018/hyperlinkcolor" val="tx"/>
                    </a:ext>
                  </a:extLst>
                </a:hlinkClick>
              </a:rPr>
              <a:t>here</a:t>
            </a:r>
            <a:r>
              <a:rPr lang="en-US" sz="1400" dirty="0">
                <a:solidFill>
                  <a:schemeClr val="tx1"/>
                </a:solidFill>
              </a:rPr>
              <a:t> on the VPFA website.</a:t>
            </a:r>
          </a:p>
          <a:p>
            <a:r>
              <a:rPr lang="en-US" sz="1400" dirty="0">
                <a:solidFill>
                  <a:schemeClr val="tx1"/>
                </a:solidFill>
              </a:rPr>
              <a:t>Candidates are encouraged (but not required) to describe how the events of 2020/21 (e.g., COVID-19 pandemic, societal/racial tensions, political unrest) impacted their work, and the steps they took to manage these impacts, in the narrative that accompanies their dossier for promotion and/or tenure.</a:t>
            </a:r>
          </a:p>
          <a:p>
            <a:r>
              <a:rPr lang="en-US" sz="1400" dirty="0">
                <a:solidFill>
                  <a:schemeClr val="tx1"/>
                </a:solidFill>
              </a:rPr>
              <a:t>Candidates are encouraged to work closely with their department/division/school head, chief academic officer, or director of academic affairs to develop their narrative statements. </a:t>
            </a:r>
          </a:p>
          <a:p>
            <a:r>
              <a:rPr lang="en-US" sz="1400" b="1" dirty="0">
                <a:solidFill>
                  <a:schemeClr val="tx1"/>
                </a:solidFill>
              </a:rPr>
              <a:t>Regarding the length of the narrative, “</a:t>
            </a:r>
            <a:r>
              <a:rPr lang="en-US" sz="1400" i="1" dirty="0">
                <a:solidFill>
                  <a:schemeClr val="tx1"/>
                </a:solidFill>
              </a:rPr>
              <a:t>We encourage candidates to be as succinct as possible. The narrative statement should not exceed 2,000 words; this word length will be reduced to 1600 words when there are no candidates pursuing tenure who were in their probationary period in calendar year 2020.</a:t>
            </a:r>
            <a:r>
              <a:rPr lang="en-US" sz="1400" b="1" i="1" dirty="0">
                <a:solidFill>
                  <a:schemeClr val="tx1"/>
                </a:solidFill>
              </a:rPr>
              <a:t>”</a:t>
            </a:r>
            <a:endParaRPr lang="en-US" sz="1400" b="1" dirty="0">
              <a:solidFill>
                <a:schemeClr val="tx1"/>
              </a:solidFill>
            </a:endParaRPr>
          </a:p>
        </p:txBody>
      </p:sp>
    </p:spTree>
    <p:extLst>
      <p:ext uri="{BB962C8B-B14F-4D97-AF65-F5344CB8AC3E}">
        <p14:creationId xmlns:p14="http://schemas.microsoft.com/office/powerpoint/2010/main" val="355810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200" y="205979"/>
            <a:ext cx="8471140" cy="857250"/>
          </a:xfrm>
        </p:spPr>
        <p:txBody>
          <a:bodyPr>
            <a:normAutofit/>
          </a:bodyPr>
          <a:lstStyle/>
          <a:p>
            <a:r>
              <a:rPr lang="en-US" sz="4000" dirty="0"/>
              <a:t>Responsibility for the Dossier</a:t>
            </a:r>
          </a:p>
        </p:txBody>
      </p:sp>
      <p:sp>
        <p:nvSpPr>
          <p:cNvPr id="12" name="Content Placeholder 5"/>
          <p:cNvSpPr>
            <a:spLocks noGrp="1"/>
          </p:cNvSpPr>
          <p:nvPr>
            <p:ph idx="1"/>
          </p:nvPr>
        </p:nvSpPr>
        <p:spPr>
          <a:xfrm>
            <a:off x="596348" y="1133475"/>
            <a:ext cx="7514720" cy="3041609"/>
          </a:xfrm>
        </p:spPr>
        <p:txBody>
          <a:bodyPr>
            <a:noAutofit/>
          </a:bodyPr>
          <a:lstStyle/>
          <a:p>
            <a:pPr>
              <a:spcBef>
                <a:spcPts val="0"/>
              </a:spcBef>
              <a:buSzPts val="1200"/>
            </a:pPr>
            <a:r>
              <a:rPr lang="en-US" sz="1800" i="1" dirty="0">
                <a:solidFill>
                  <a:schemeClr val="tx1"/>
                </a:solidFill>
              </a:rPr>
              <a:t>FAQ#3: Who is responsible for the preparation of the dossier?</a:t>
            </a:r>
          </a:p>
          <a:p>
            <a:pPr marL="0" indent="0">
              <a:spcBef>
                <a:spcPts val="0"/>
              </a:spcBef>
              <a:buSzPts val="1200"/>
              <a:buNone/>
            </a:pPr>
            <a:r>
              <a:rPr lang="en-US" sz="2000" dirty="0">
                <a:solidFill>
                  <a:schemeClr val="tx1"/>
                </a:solidFill>
              </a:rPr>
              <a:t>	</a:t>
            </a:r>
          </a:p>
          <a:p>
            <a:pPr marL="0" indent="0">
              <a:spcBef>
                <a:spcPts val="0"/>
              </a:spcBef>
              <a:buSzPts val="1200"/>
              <a:buNone/>
            </a:pPr>
            <a:r>
              <a:rPr lang="en-US" sz="2000" dirty="0">
                <a:solidFill>
                  <a:schemeClr val="tx1"/>
                </a:solidFill>
              </a:rPr>
              <a:t>That responsibility is assigned to the department head (or 	director of academic affairs or division head) </a:t>
            </a:r>
            <a:r>
              <a:rPr lang="en-US" sz="2000" b="1" dirty="0">
                <a:solidFill>
                  <a:schemeClr val="tx1"/>
                </a:solidFill>
              </a:rPr>
              <a:t>and</a:t>
            </a:r>
            <a:r>
              <a:rPr lang="en-US" sz="2000" dirty="0">
                <a:solidFill>
                  <a:schemeClr val="tx1"/>
                </a:solidFill>
              </a:rPr>
              <a:t> the faculty member must cooperate by assembling whatever materials are in his or her possession by the timeline given by the department head. </a:t>
            </a:r>
            <a:r>
              <a:rPr lang="en-US" sz="2000" b="1" dirty="0">
                <a:solidFill>
                  <a:schemeClr val="tx1"/>
                </a:solidFill>
              </a:rPr>
              <a:t>If the unit is using Activity Insight to generate the dossier, faculty members are responsible for ensuring their information is entered into Activity Insight in accordance with the timeline specified.</a:t>
            </a:r>
            <a:endParaRPr lang="en-US" sz="2000" dirty="0">
              <a:solidFill>
                <a:schemeClr val="tx1"/>
              </a:solidFill>
            </a:endParaRPr>
          </a:p>
        </p:txBody>
      </p:sp>
    </p:spTree>
    <p:extLst>
      <p:ext uri="{BB962C8B-B14F-4D97-AF65-F5344CB8AC3E}">
        <p14:creationId xmlns:p14="http://schemas.microsoft.com/office/powerpoint/2010/main" val="2898738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Dossier Guidelines and Tips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260" y="1336240"/>
            <a:ext cx="2460765" cy="2034965"/>
          </a:xfrm>
          <a:prstGeom prst="rect">
            <a:avLst/>
          </a:prstGeom>
        </p:spPr>
      </p:pic>
      <p:sp>
        <p:nvSpPr>
          <p:cNvPr id="8" name="Content Placeholder 5"/>
          <p:cNvSpPr>
            <a:spLocks noGrp="1"/>
          </p:cNvSpPr>
          <p:nvPr>
            <p:ph idx="1"/>
          </p:nvPr>
        </p:nvSpPr>
        <p:spPr>
          <a:xfrm>
            <a:off x="596345" y="1063229"/>
            <a:ext cx="8229599" cy="3229991"/>
          </a:xfrm>
        </p:spPr>
        <p:txBody>
          <a:bodyPr>
            <a:noAutofit/>
          </a:bodyPr>
          <a:lstStyle/>
          <a:p>
            <a:pPr>
              <a:spcBef>
                <a:spcPts val="600"/>
              </a:spcBef>
              <a:spcAft>
                <a:spcPts val="600"/>
              </a:spcAft>
              <a:buFont typeface="Arial" panose="020B0604020202020204" pitchFamily="34" charset="0"/>
              <a:buChar char="•"/>
            </a:pPr>
            <a:r>
              <a:rPr lang="en-US" sz="2000" dirty="0">
                <a:solidFill>
                  <a:schemeClr val="tx1"/>
                </a:solidFill>
              </a:rPr>
              <a:t>Signatory pages must be accurate</a:t>
            </a:r>
            <a:br>
              <a:rPr lang="en-US" sz="2000" dirty="0">
                <a:solidFill>
                  <a:schemeClr val="tx1"/>
                </a:solidFill>
              </a:rPr>
            </a:br>
            <a:r>
              <a:rPr lang="en-US" sz="2000" dirty="0">
                <a:solidFill>
                  <a:schemeClr val="tx1"/>
                </a:solidFill>
              </a:rPr>
              <a:t>and complete. Don’t forget this part!</a:t>
            </a:r>
          </a:p>
          <a:p>
            <a:pPr lvl="1">
              <a:spcBef>
                <a:spcPts val="600"/>
              </a:spcBef>
              <a:spcAft>
                <a:spcPts val="600"/>
              </a:spcAft>
              <a:buFont typeface="Arial" panose="020B0604020202020204" pitchFamily="34" charset="0"/>
              <a:buChar char="•"/>
            </a:pPr>
            <a:r>
              <a:rPr lang="en-US" sz="1800" dirty="0">
                <a:solidFill>
                  <a:schemeClr val="tx1"/>
                </a:solidFill>
              </a:rPr>
              <a:t>We are moving in the direction of e-signatures.</a:t>
            </a:r>
          </a:p>
          <a:p>
            <a:pPr>
              <a:spcBef>
                <a:spcPts val="600"/>
              </a:spcBef>
              <a:spcAft>
                <a:spcPts val="600"/>
              </a:spcAft>
              <a:buFont typeface="Arial" panose="020B0604020202020204" pitchFamily="34" charset="0"/>
              <a:buChar char="•"/>
            </a:pPr>
            <a:r>
              <a:rPr lang="en-US" sz="2000" dirty="0">
                <a:solidFill>
                  <a:schemeClr val="tx1"/>
                </a:solidFill>
              </a:rPr>
              <a:t>Ensure the dossier leaves the </a:t>
            </a:r>
            <a:br>
              <a:rPr lang="en-US" sz="2000" dirty="0">
                <a:solidFill>
                  <a:schemeClr val="tx1"/>
                </a:solidFill>
              </a:rPr>
            </a:br>
            <a:r>
              <a:rPr lang="en-US" sz="2000" dirty="0">
                <a:solidFill>
                  <a:schemeClr val="tx1"/>
                </a:solidFill>
              </a:rPr>
              <a:t>academic unit in pristine condition. </a:t>
            </a:r>
          </a:p>
          <a:p>
            <a:pPr>
              <a:spcBef>
                <a:spcPts val="0"/>
              </a:spcBef>
              <a:buFont typeface="Arial" panose="020B0604020202020204" pitchFamily="34" charset="0"/>
              <a:buChar char="•"/>
            </a:pPr>
            <a:r>
              <a:rPr lang="en-US" sz="2000" b="1" dirty="0">
                <a:solidFill>
                  <a:schemeClr val="tx1"/>
                </a:solidFill>
              </a:rPr>
              <a:t>Use </a:t>
            </a:r>
            <a:r>
              <a:rPr lang="en-US" sz="2000" b="1" u="sng" dirty="0">
                <a:solidFill>
                  <a:schemeClr val="tx1"/>
                </a:solidFill>
              </a:rPr>
              <a:t>current</a:t>
            </a:r>
            <a:r>
              <a:rPr lang="en-US" sz="2000" b="1" dirty="0">
                <a:solidFill>
                  <a:schemeClr val="tx1"/>
                </a:solidFill>
              </a:rPr>
              <a:t> promotion and tenure forms</a:t>
            </a:r>
            <a:r>
              <a:rPr lang="en-US" sz="2000" dirty="0">
                <a:solidFill>
                  <a:schemeClr val="tx1"/>
                </a:solidFill>
              </a:rPr>
              <a:t>, </a:t>
            </a:r>
            <a:br>
              <a:rPr lang="en-US" sz="2000" dirty="0">
                <a:solidFill>
                  <a:schemeClr val="tx1"/>
                </a:solidFill>
              </a:rPr>
            </a:br>
            <a:r>
              <a:rPr lang="en-US" sz="2000" dirty="0">
                <a:solidFill>
                  <a:schemeClr val="tx1"/>
                </a:solidFill>
              </a:rPr>
              <a:t>available for download from GURU at </a:t>
            </a:r>
          </a:p>
          <a:p>
            <a:pPr marL="0" indent="0" defTabSz="342900">
              <a:spcBef>
                <a:spcPts val="0"/>
              </a:spcBef>
              <a:buNone/>
            </a:pPr>
            <a:r>
              <a:rPr lang="en-US" sz="2000" b="1" dirty="0">
                <a:solidFill>
                  <a:schemeClr val="tx1"/>
                </a:solidFill>
              </a:rPr>
              <a:t>	http://guru.psu.edu/forms/4-21PromotionandTenureForms.html </a:t>
            </a:r>
          </a:p>
          <a:p>
            <a:pPr marL="0" indent="0" defTabSz="342900">
              <a:spcBef>
                <a:spcPts val="0"/>
              </a:spcBef>
              <a:buNone/>
            </a:pPr>
            <a:r>
              <a:rPr lang="en-US" sz="2000" b="1" dirty="0">
                <a:solidFill>
                  <a:schemeClr val="tx1"/>
                </a:solidFill>
              </a:rPr>
              <a:t>	</a:t>
            </a:r>
            <a:r>
              <a:rPr lang="en-US" sz="2000" dirty="0">
                <a:solidFill>
                  <a:schemeClr val="tx1"/>
                </a:solidFill>
              </a:rPr>
              <a:t>OR create promotion and tenure forms by using Activity Insight’s 	Permanent Data screen and running the 'Promotion and Tenure 	Report.'</a:t>
            </a:r>
            <a:endParaRPr lang="en-US" sz="2000" b="1" dirty="0">
              <a:solidFill>
                <a:schemeClr val="tx1"/>
              </a:solidFill>
            </a:endParaRPr>
          </a:p>
        </p:txBody>
      </p:sp>
    </p:spTree>
    <p:extLst>
      <p:ext uri="{BB962C8B-B14F-4D97-AF65-F5344CB8AC3E}">
        <p14:creationId xmlns:p14="http://schemas.microsoft.com/office/powerpoint/2010/main" val="233498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B1BB-6B00-4BCF-AB84-D8E971963E83}"/>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id="{6AC206AD-8C21-40D2-9089-C2175AF76AAC}"/>
              </a:ext>
            </a:extLst>
          </p:cNvPr>
          <p:cNvSpPr>
            <a:spLocks noGrp="1"/>
          </p:cNvSpPr>
          <p:nvPr>
            <p:ph idx="1"/>
          </p:nvPr>
        </p:nvSpPr>
        <p:spPr/>
        <p:txBody>
          <a:bodyPr>
            <a:normAutofit lnSpcReduction="10000"/>
          </a:bodyPr>
          <a:lstStyle/>
          <a:p>
            <a:r>
              <a:rPr lang="en-US" dirty="0">
                <a:solidFill>
                  <a:schemeClr val="tx1"/>
                </a:solidFill>
              </a:rPr>
              <a:t>Office of the Vice Provost for Faculty Affairs</a:t>
            </a:r>
          </a:p>
          <a:p>
            <a:r>
              <a:rPr lang="en-US" dirty="0">
                <a:solidFill>
                  <a:schemeClr val="tx1"/>
                </a:solidFill>
              </a:rPr>
              <a:t>P&amp;T Policies and Processes</a:t>
            </a:r>
          </a:p>
          <a:p>
            <a:r>
              <a:rPr lang="en-US" dirty="0">
                <a:solidFill>
                  <a:schemeClr val="tx1"/>
                </a:solidFill>
              </a:rPr>
              <a:t>The Dossier</a:t>
            </a:r>
          </a:p>
          <a:p>
            <a:r>
              <a:rPr lang="en-US" dirty="0">
                <a:solidFill>
                  <a:schemeClr val="tx1"/>
                </a:solidFill>
              </a:rPr>
              <a:t>Activity Insight</a:t>
            </a:r>
          </a:p>
          <a:p>
            <a:r>
              <a:rPr lang="en-US" dirty="0">
                <a:solidFill>
                  <a:schemeClr val="tx1"/>
                </a:solidFill>
              </a:rPr>
              <a:t>And of course, the impact of COVID-19 on the promotion and tenure process</a:t>
            </a:r>
          </a:p>
          <a:p>
            <a:pPr marL="0" indent="0">
              <a:buNone/>
            </a:pPr>
            <a:endParaRPr lang="en-US" dirty="0">
              <a:solidFill>
                <a:schemeClr val="tx1"/>
              </a:solidFill>
            </a:endParaRPr>
          </a:p>
        </p:txBody>
      </p:sp>
      <p:pic>
        <p:nvPicPr>
          <p:cNvPr id="4" name="Picture 3" descr="PS_HOR_REV_CMYK_2C.eps">
            <a:extLst>
              <a:ext uri="{FF2B5EF4-FFF2-40B4-BE49-F238E27FC236}">
                <a16:creationId xmlns:a16="http://schemas.microsoft.com/office/drawing/2014/main" id="{C8150B61-35B3-4DBD-93C1-E839CDC1C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79643BD5-B963-4C62-86A9-F65207C098FB}"/>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281645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Dossier Guidelines and Tips</a:t>
            </a:r>
          </a:p>
        </p:txBody>
      </p:sp>
      <p:sp>
        <p:nvSpPr>
          <p:cNvPr id="9" name="Content Placeholder 5"/>
          <p:cNvSpPr>
            <a:spLocks noGrp="1"/>
          </p:cNvSpPr>
          <p:nvPr>
            <p:ph idx="1"/>
          </p:nvPr>
        </p:nvSpPr>
        <p:spPr>
          <a:xfrm>
            <a:off x="544590" y="1063229"/>
            <a:ext cx="8254354" cy="3111855"/>
          </a:xfrm>
        </p:spPr>
        <p:txBody>
          <a:bodyPr>
            <a:noAutofit/>
          </a:bodyPr>
          <a:lstStyle/>
          <a:p>
            <a:pPr marL="0" indent="0">
              <a:buNone/>
            </a:pPr>
            <a:r>
              <a:rPr lang="en-US" sz="2400" b="1" dirty="0">
                <a:solidFill>
                  <a:schemeClr val="tx1"/>
                </a:solidFill>
              </a:rPr>
              <a:t>Teaching and Learning</a:t>
            </a:r>
          </a:p>
          <a:p>
            <a:r>
              <a:rPr lang="en-US" sz="2000" b="1" dirty="0">
                <a:solidFill>
                  <a:schemeClr val="tx1"/>
                </a:solidFill>
              </a:rPr>
              <a:t>Tenure Review: </a:t>
            </a:r>
            <a:r>
              <a:rPr lang="en-US" sz="2000" dirty="0">
                <a:solidFill>
                  <a:schemeClr val="tx1"/>
                </a:solidFill>
              </a:rPr>
              <a:t>You should include materials from the date of Penn State employment in a tenure-eligible position.</a:t>
            </a:r>
          </a:p>
          <a:p>
            <a:r>
              <a:rPr lang="en-US" sz="2000" b="1" dirty="0">
                <a:solidFill>
                  <a:schemeClr val="tx1"/>
                </a:solidFill>
              </a:rPr>
              <a:t>Promotion to Full Review: </a:t>
            </a:r>
            <a:r>
              <a:rPr lang="en-US" sz="2000" dirty="0">
                <a:solidFill>
                  <a:schemeClr val="tx1"/>
                </a:solidFill>
              </a:rPr>
              <a:t>A faculty member may choose to report information about teaching and service for up to 10 of the most recent consecutive years since the last successful formal review.</a:t>
            </a:r>
            <a:r>
              <a:rPr lang="en-US" sz="2000" b="1" dirty="0">
                <a:solidFill>
                  <a:schemeClr val="tx1"/>
                </a:solidFill>
              </a:rPr>
              <a:t> </a:t>
            </a:r>
          </a:p>
          <a:p>
            <a:r>
              <a:rPr lang="en-US" sz="2000" dirty="0">
                <a:solidFill>
                  <a:schemeClr val="tx1"/>
                </a:solidFill>
              </a:rPr>
              <a:t>Regarding student comments, a summary should be provided. </a:t>
            </a:r>
          </a:p>
          <a:p>
            <a:r>
              <a:rPr lang="en-US" sz="2000" dirty="0">
                <a:solidFill>
                  <a:schemeClr val="tx1"/>
                </a:solidFill>
              </a:rPr>
              <a:t>Peer reviews and advising surveys are to be included as parts of the dossier. Candidates have access to this material. </a:t>
            </a:r>
          </a:p>
        </p:txBody>
      </p:sp>
    </p:spTree>
    <p:extLst>
      <p:ext uri="{BB962C8B-B14F-4D97-AF65-F5344CB8AC3E}">
        <p14:creationId xmlns:p14="http://schemas.microsoft.com/office/powerpoint/2010/main" val="107951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Dossier Guidelines and Tips</a:t>
            </a:r>
          </a:p>
        </p:txBody>
      </p:sp>
      <p:sp>
        <p:nvSpPr>
          <p:cNvPr id="9" name="Content Placeholder 5"/>
          <p:cNvSpPr>
            <a:spLocks noGrp="1"/>
          </p:cNvSpPr>
          <p:nvPr>
            <p:ph idx="1"/>
          </p:nvPr>
        </p:nvSpPr>
        <p:spPr>
          <a:xfrm>
            <a:off x="544590" y="1063229"/>
            <a:ext cx="8254354" cy="3111855"/>
          </a:xfrm>
        </p:spPr>
        <p:txBody>
          <a:bodyPr>
            <a:noAutofit/>
          </a:bodyPr>
          <a:lstStyle/>
          <a:p>
            <a:pPr marL="0" indent="0">
              <a:buNone/>
            </a:pPr>
            <a:r>
              <a:rPr lang="en-US" sz="2400" b="1" dirty="0">
                <a:solidFill>
                  <a:schemeClr val="tx1"/>
                </a:solidFill>
              </a:rPr>
              <a:t>Teaching and Learning (cont.)</a:t>
            </a:r>
          </a:p>
          <a:p>
            <a:r>
              <a:rPr lang="en-US" sz="2000" dirty="0">
                <a:solidFill>
                  <a:schemeClr val="tx1"/>
                </a:solidFill>
              </a:rPr>
              <a:t>Be familiar with the </a:t>
            </a:r>
            <a:r>
              <a:rPr lang="en-US" sz="2000" dirty="0">
                <a:solidFill>
                  <a:schemeClr val="accent4"/>
                </a:solidFill>
                <a:hlinkClick r:id="rId4">
                  <a:extLst>
                    <a:ext uri="{A12FA001-AC4F-418D-AE19-62706E023703}">
                      <ahyp:hlinkClr xmlns:ahyp="http://schemas.microsoft.com/office/drawing/2018/hyperlinkcolor" val="tx"/>
                    </a:ext>
                  </a:extLst>
                </a:hlinkClick>
              </a:rPr>
              <a:t>Guidance on the Assessment of Teaching Effectiveness for Calendar Years 2020 and 2021</a:t>
            </a:r>
            <a:r>
              <a:rPr lang="en-US" sz="2000" dirty="0">
                <a:solidFill>
                  <a:schemeClr val="tx1"/>
                </a:solidFill>
              </a:rPr>
              <a:t>.</a:t>
            </a:r>
          </a:p>
          <a:p>
            <a:pPr lvl="1"/>
            <a:r>
              <a:rPr lang="en-US" sz="1600" dirty="0">
                <a:solidFill>
                  <a:schemeClr val="tx1"/>
                </a:solidFill>
              </a:rPr>
              <a:t>Inclusion of SRTEs from spring/summer 2020 is not allowed (except in rare cases)</a:t>
            </a:r>
          </a:p>
          <a:p>
            <a:pPr lvl="1"/>
            <a:r>
              <a:rPr lang="en-US" sz="1600" dirty="0">
                <a:solidFill>
                  <a:schemeClr val="tx1"/>
                </a:solidFill>
              </a:rPr>
              <a:t>Inclusion of SRTEs from fall 2020 is optional</a:t>
            </a:r>
          </a:p>
          <a:p>
            <a:pPr lvl="1"/>
            <a:r>
              <a:rPr lang="en-US" sz="1600" dirty="0">
                <a:solidFill>
                  <a:schemeClr val="tx1"/>
                </a:solidFill>
              </a:rPr>
              <a:t>Inclusion of spring/summer 2021 SRTEs is required for 4</a:t>
            </a:r>
            <a:r>
              <a:rPr lang="en-US" sz="1600" baseline="30000" dirty="0">
                <a:solidFill>
                  <a:schemeClr val="tx1"/>
                </a:solidFill>
              </a:rPr>
              <a:t>th</a:t>
            </a:r>
            <a:r>
              <a:rPr lang="en-US" sz="1600" dirty="0">
                <a:solidFill>
                  <a:schemeClr val="tx1"/>
                </a:solidFill>
              </a:rPr>
              <a:t> and 6</a:t>
            </a:r>
            <a:r>
              <a:rPr lang="en-US" sz="1600" baseline="30000" dirty="0">
                <a:solidFill>
                  <a:schemeClr val="tx1"/>
                </a:solidFill>
              </a:rPr>
              <a:t>th</a:t>
            </a:r>
            <a:r>
              <a:rPr lang="en-US" sz="1600" dirty="0">
                <a:solidFill>
                  <a:schemeClr val="tx1"/>
                </a:solidFill>
              </a:rPr>
              <a:t> year reviews; additionally, fall 2021 SRTEs are to be included in 2</a:t>
            </a:r>
            <a:r>
              <a:rPr lang="en-US" sz="1600" baseline="30000" dirty="0">
                <a:solidFill>
                  <a:schemeClr val="tx1"/>
                </a:solidFill>
              </a:rPr>
              <a:t>nd</a:t>
            </a:r>
            <a:r>
              <a:rPr lang="en-US" sz="1600" dirty="0">
                <a:solidFill>
                  <a:schemeClr val="tx1"/>
                </a:solidFill>
              </a:rPr>
              <a:t> year reviews</a:t>
            </a:r>
          </a:p>
          <a:p>
            <a:pPr lvl="1"/>
            <a:r>
              <a:rPr lang="en-US" sz="1600" dirty="0">
                <a:solidFill>
                  <a:schemeClr val="tx1"/>
                </a:solidFill>
              </a:rPr>
              <a:t>One alternate assessment for </a:t>
            </a:r>
            <a:r>
              <a:rPr lang="en-US" sz="1600" b="1" dirty="0">
                <a:solidFill>
                  <a:schemeClr val="tx1"/>
                </a:solidFill>
              </a:rPr>
              <a:t>ACADEMIC </a:t>
            </a:r>
            <a:r>
              <a:rPr lang="en-US" sz="1600" dirty="0">
                <a:solidFill>
                  <a:schemeClr val="tx1"/>
                </a:solidFill>
              </a:rPr>
              <a:t>year 2020-2021 is to be included in the dossier</a:t>
            </a:r>
            <a:endParaRPr lang="en-US" sz="2000" dirty="0">
              <a:solidFill>
                <a:schemeClr val="tx1"/>
              </a:solidFill>
            </a:endParaRPr>
          </a:p>
        </p:txBody>
      </p:sp>
    </p:spTree>
    <p:extLst>
      <p:ext uri="{BB962C8B-B14F-4D97-AF65-F5344CB8AC3E}">
        <p14:creationId xmlns:p14="http://schemas.microsoft.com/office/powerpoint/2010/main" val="2537201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Dossier Guidelines and Tips</a:t>
            </a:r>
          </a:p>
        </p:txBody>
      </p:sp>
      <p:sp>
        <p:nvSpPr>
          <p:cNvPr id="9" name="Content Placeholder 5"/>
          <p:cNvSpPr>
            <a:spLocks noGrp="1"/>
          </p:cNvSpPr>
          <p:nvPr>
            <p:ph idx="1"/>
          </p:nvPr>
        </p:nvSpPr>
        <p:spPr>
          <a:xfrm>
            <a:off x="596348" y="1063229"/>
            <a:ext cx="8254354" cy="3111855"/>
          </a:xfrm>
        </p:spPr>
        <p:txBody>
          <a:bodyPr>
            <a:noAutofit/>
          </a:bodyPr>
          <a:lstStyle/>
          <a:p>
            <a:pPr marL="0" indent="0">
              <a:buNone/>
            </a:pPr>
            <a:r>
              <a:rPr lang="en-US" sz="2400" b="1" dirty="0">
                <a:solidFill>
                  <a:schemeClr val="tx1"/>
                </a:solidFill>
              </a:rPr>
              <a:t>Research and Creative Accomplishments</a:t>
            </a:r>
          </a:p>
          <a:p>
            <a:r>
              <a:rPr lang="en-US" sz="2000" dirty="0">
                <a:solidFill>
                  <a:schemeClr val="tx1"/>
                </a:solidFill>
              </a:rPr>
              <a:t>Research and creative accomplishments should cover a candidate’s entire career.</a:t>
            </a:r>
          </a:p>
          <a:p>
            <a:r>
              <a:rPr lang="en-US" sz="2000" dirty="0">
                <a:solidFill>
                  <a:schemeClr val="tx1"/>
                </a:solidFill>
              </a:rPr>
              <a:t>Do not include works in progress and grants not funded for sixth year and promotion dossiers.</a:t>
            </a:r>
          </a:p>
          <a:p>
            <a:pPr marL="0" indent="0">
              <a:buNone/>
            </a:pPr>
            <a:endParaRPr lang="en-US" sz="2400" b="1" dirty="0">
              <a:solidFill>
                <a:schemeClr val="tx1"/>
              </a:solidFill>
            </a:endParaRPr>
          </a:p>
        </p:txBody>
      </p:sp>
    </p:spTree>
    <p:extLst>
      <p:ext uri="{BB962C8B-B14F-4D97-AF65-F5344CB8AC3E}">
        <p14:creationId xmlns:p14="http://schemas.microsoft.com/office/powerpoint/2010/main" val="3399912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Dossier Guidelines and Tips</a:t>
            </a:r>
          </a:p>
        </p:txBody>
      </p:sp>
      <p:sp>
        <p:nvSpPr>
          <p:cNvPr id="9" name="Content Placeholder 5"/>
          <p:cNvSpPr>
            <a:spLocks noGrp="1"/>
          </p:cNvSpPr>
          <p:nvPr>
            <p:ph idx="1"/>
          </p:nvPr>
        </p:nvSpPr>
        <p:spPr>
          <a:xfrm>
            <a:off x="596348" y="1063229"/>
            <a:ext cx="7929585" cy="3111855"/>
          </a:xfrm>
        </p:spPr>
        <p:txBody>
          <a:bodyPr>
            <a:noAutofit/>
          </a:bodyPr>
          <a:lstStyle/>
          <a:p>
            <a:pPr marL="0" indent="0">
              <a:buNone/>
            </a:pPr>
            <a:r>
              <a:rPr lang="en-US" sz="2400" b="1" dirty="0">
                <a:solidFill>
                  <a:schemeClr val="tx1"/>
                </a:solidFill>
              </a:rPr>
              <a:t>Service</a:t>
            </a:r>
          </a:p>
          <a:p>
            <a:r>
              <a:rPr lang="en-US" sz="2000" dirty="0">
                <a:solidFill>
                  <a:schemeClr val="tx1"/>
                </a:solidFill>
              </a:rPr>
              <a:t>Regarding service, as with teaching, for a tenure review, you should include materials from the date of Penn State employment in a tenure-eligible position.</a:t>
            </a:r>
            <a:endParaRPr lang="en-US" sz="2000" b="1" dirty="0">
              <a:solidFill>
                <a:schemeClr val="tx1"/>
              </a:solidFill>
            </a:endParaRPr>
          </a:p>
          <a:p>
            <a:r>
              <a:rPr lang="en-US" sz="2000" dirty="0">
                <a:solidFill>
                  <a:schemeClr val="tx1"/>
                </a:solidFill>
              </a:rPr>
              <a:t>For a promotion to full review, candidates may choose to report information about service for up to 10 of the most recent consecutive years since the last successful formal review.</a:t>
            </a:r>
          </a:p>
          <a:p>
            <a:r>
              <a:rPr lang="en-US" sz="2000" dirty="0">
                <a:solidFill>
                  <a:schemeClr val="tx1"/>
                </a:solidFill>
              </a:rPr>
              <a:t>Faculty members granted a stay of tenure or leave may include additional evaluations beyond five years to provide sufficient evidence of evaluations or assessment.</a:t>
            </a:r>
          </a:p>
        </p:txBody>
      </p:sp>
    </p:spTree>
    <p:extLst>
      <p:ext uri="{BB962C8B-B14F-4D97-AF65-F5344CB8AC3E}">
        <p14:creationId xmlns:p14="http://schemas.microsoft.com/office/powerpoint/2010/main" val="1686573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200" y="205979"/>
            <a:ext cx="8686800" cy="857250"/>
          </a:xfrm>
        </p:spPr>
        <p:txBody>
          <a:bodyPr>
            <a:normAutofit/>
          </a:bodyPr>
          <a:lstStyle/>
          <a:p>
            <a:r>
              <a:rPr lang="en-US" sz="4000" dirty="0"/>
              <a:t>External Letters</a:t>
            </a:r>
          </a:p>
        </p:txBody>
      </p:sp>
      <p:sp>
        <p:nvSpPr>
          <p:cNvPr id="12" name="Content Placeholder 5"/>
          <p:cNvSpPr>
            <a:spLocks noGrp="1"/>
          </p:cNvSpPr>
          <p:nvPr>
            <p:ph idx="1"/>
          </p:nvPr>
        </p:nvSpPr>
        <p:spPr>
          <a:xfrm>
            <a:off x="457201" y="990600"/>
            <a:ext cx="8559800" cy="3386417"/>
          </a:xfrm>
        </p:spPr>
        <p:txBody>
          <a:bodyPr>
            <a:noAutofit/>
          </a:bodyPr>
          <a:lstStyle/>
          <a:p>
            <a:pPr>
              <a:spcBef>
                <a:spcPts val="300"/>
              </a:spcBef>
            </a:pPr>
            <a:r>
              <a:rPr lang="en-US" sz="1700" dirty="0">
                <a:solidFill>
                  <a:schemeClr val="tx1"/>
                </a:solidFill>
              </a:rPr>
              <a:t>We must have </a:t>
            </a:r>
            <a:r>
              <a:rPr lang="en-US" sz="1700" u="sng" dirty="0">
                <a:solidFill>
                  <a:schemeClr val="tx1"/>
                </a:solidFill>
              </a:rPr>
              <a:t>four</a:t>
            </a:r>
            <a:r>
              <a:rPr lang="en-US" sz="1700" dirty="0">
                <a:solidFill>
                  <a:schemeClr val="tx1"/>
                </a:solidFill>
              </a:rPr>
              <a:t> external letters.</a:t>
            </a:r>
          </a:p>
          <a:p>
            <a:pPr>
              <a:spcBef>
                <a:spcPts val="300"/>
              </a:spcBef>
            </a:pPr>
            <a:r>
              <a:rPr lang="en-US" sz="1700" dirty="0">
                <a:solidFill>
                  <a:schemeClr val="tx1"/>
                </a:solidFill>
              </a:rPr>
              <a:t>External letters should come from people who can give honest and objective evaluations. </a:t>
            </a:r>
          </a:p>
          <a:p>
            <a:pPr>
              <a:spcBef>
                <a:spcPts val="300"/>
              </a:spcBef>
            </a:pPr>
            <a:r>
              <a:rPr lang="en-US" sz="1700" dirty="0">
                <a:solidFill>
                  <a:schemeClr val="tx1"/>
                </a:solidFill>
              </a:rPr>
              <a:t>Use judgment and discretion regarding all external letters.</a:t>
            </a:r>
          </a:p>
          <a:p>
            <a:pPr>
              <a:spcBef>
                <a:spcPts val="300"/>
              </a:spcBef>
            </a:pPr>
            <a:r>
              <a:rPr lang="en-US" sz="1700" dirty="0">
                <a:solidFill>
                  <a:schemeClr val="tx1"/>
                </a:solidFill>
              </a:rPr>
              <a:t>There should be no contact between the candidate and the reviewer. If a reviewer contacts a candidate, that candidate should immediately contact his or her department head, director of academic affairs, or school director.</a:t>
            </a:r>
          </a:p>
          <a:p>
            <a:pPr>
              <a:spcBef>
                <a:spcPts val="300"/>
              </a:spcBef>
            </a:pPr>
            <a:r>
              <a:rPr lang="en-US" sz="1700" dirty="0">
                <a:solidFill>
                  <a:schemeClr val="tx1"/>
                </a:solidFill>
              </a:rPr>
              <a:t>Advance contacts to potential reviewers should go through the dean or chancellor, or the department head, director of academic affairs, or school director.</a:t>
            </a:r>
          </a:p>
          <a:p>
            <a:pPr>
              <a:spcBef>
                <a:spcPts val="300"/>
              </a:spcBef>
            </a:pPr>
            <a:r>
              <a:rPr lang="en-US" sz="1700" dirty="0">
                <a:solidFill>
                  <a:schemeClr val="tx1"/>
                </a:solidFill>
              </a:rPr>
              <a:t>Letters should not reference external reviewers by name or other descriptors that could reveal the person’s identity, such as the institution where that person works.</a:t>
            </a:r>
          </a:p>
          <a:p>
            <a:pPr>
              <a:spcBef>
                <a:spcPts val="300"/>
              </a:spcBef>
            </a:pPr>
            <a:r>
              <a:rPr lang="en-US" sz="1700" dirty="0">
                <a:solidFill>
                  <a:schemeClr val="tx1"/>
                </a:solidFill>
              </a:rPr>
              <a:t>Include a log and list only those who received all materials.</a:t>
            </a:r>
          </a:p>
          <a:p>
            <a:pPr>
              <a:spcBef>
                <a:spcPts val="400"/>
              </a:spcBef>
            </a:pPr>
            <a:endParaRPr lang="en-US" sz="1500" dirty="0">
              <a:solidFill>
                <a:schemeClr val="tx1"/>
              </a:solidFill>
            </a:endParaRPr>
          </a:p>
        </p:txBody>
      </p:sp>
    </p:spTree>
    <p:extLst>
      <p:ext uri="{BB962C8B-B14F-4D97-AF65-F5344CB8AC3E}">
        <p14:creationId xmlns:p14="http://schemas.microsoft.com/office/powerpoint/2010/main" val="49154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260E-2B8E-40B3-ACDC-BDBA8F667B50}"/>
              </a:ext>
            </a:extLst>
          </p:cNvPr>
          <p:cNvSpPr>
            <a:spLocks noGrp="1"/>
          </p:cNvSpPr>
          <p:nvPr>
            <p:ph type="title"/>
          </p:nvPr>
        </p:nvSpPr>
        <p:spPr>
          <a:xfrm>
            <a:off x="457200" y="385893"/>
            <a:ext cx="8229600" cy="677335"/>
          </a:xfrm>
        </p:spPr>
        <p:txBody>
          <a:bodyPr>
            <a:normAutofit fontScale="90000"/>
          </a:bodyPr>
          <a:lstStyle/>
          <a:p>
            <a:r>
              <a:rPr lang="en-US" dirty="0"/>
              <a:t>COVID Impact on Requests </a:t>
            </a:r>
            <a:br>
              <a:rPr lang="en-US" dirty="0"/>
            </a:br>
            <a:r>
              <a:rPr lang="en-US" dirty="0"/>
              <a:t>for External Letters</a:t>
            </a:r>
          </a:p>
        </p:txBody>
      </p:sp>
      <p:sp>
        <p:nvSpPr>
          <p:cNvPr id="3" name="Content Placeholder 2">
            <a:extLst>
              <a:ext uri="{FF2B5EF4-FFF2-40B4-BE49-F238E27FC236}">
                <a16:creationId xmlns:a16="http://schemas.microsoft.com/office/drawing/2014/main" id="{9C4AC19F-B43B-4D1A-BE87-0771C0F47664}"/>
              </a:ext>
            </a:extLst>
          </p:cNvPr>
          <p:cNvSpPr>
            <a:spLocks noGrp="1"/>
          </p:cNvSpPr>
          <p:nvPr>
            <p:ph idx="1"/>
          </p:nvPr>
        </p:nvSpPr>
        <p:spPr>
          <a:xfrm>
            <a:off x="457200" y="1400961"/>
            <a:ext cx="8229600" cy="2963502"/>
          </a:xfrm>
        </p:spPr>
        <p:txBody>
          <a:bodyPr>
            <a:normAutofit/>
          </a:bodyPr>
          <a:lstStyle/>
          <a:p>
            <a:r>
              <a:rPr lang="en-US" sz="2000" dirty="0">
                <a:solidFill>
                  <a:schemeClr val="tx1"/>
                </a:solidFill>
              </a:rPr>
              <a:t>The “Sample Letters to External Evaluators” was updated with new language as of April 6, 2021 and will be maintained until there are no longer any candidates for tenure who were in the probationary period during calendar year 2020. See Appendix C. </a:t>
            </a:r>
          </a:p>
          <a:p>
            <a:r>
              <a:rPr lang="en-US" sz="2000" dirty="0">
                <a:solidFill>
                  <a:schemeClr val="tx1"/>
                </a:solidFill>
              </a:rPr>
              <a:t>Additions include reference to the Extension to the Probationary Period, encouragement to candidates to reflect impact of COVID-19 in narrative, and directives to ignore the length of the probationary period.</a:t>
            </a:r>
          </a:p>
          <a:p>
            <a:endParaRPr lang="en-US" dirty="0"/>
          </a:p>
        </p:txBody>
      </p:sp>
      <p:pic>
        <p:nvPicPr>
          <p:cNvPr id="4" name="Picture 3" descr="PS_HOR_REV_CMYK_2C.eps">
            <a:extLst>
              <a:ext uri="{FF2B5EF4-FFF2-40B4-BE49-F238E27FC236}">
                <a16:creationId xmlns:a16="http://schemas.microsoft.com/office/drawing/2014/main" id="{5D3EBB6D-1F8B-4B02-B17B-E92C73978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85384A9F-5B4F-49E0-87F6-702E898F1375}"/>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2304606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506994" y="205979"/>
            <a:ext cx="8421346" cy="857250"/>
          </a:xfrm>
        </p:spPr>
        <p:txBody>
          <a:bodyPr>
            <a:normAutofit/>
          </a:bodyPr>
          <a:lstStyle/>
          <a:p>
            <a:r>
              <a:rPr lang="en-US" sz="4000" dirty="0"/>
              <a:t>Statements of Evaluation</a:t>
            </a:r>
          </a:p>
        </p:txBody>
      </p:sp>
      <p:sp>
        <p:nvSpPr>
          <p:cNvPr id="12" name="Content Placeholder 5"/>
          <p:cNvSpPr>
            <a:spLocks noGrp="1"/>
          </p:cNvSpPr>
          <p:nvPr>
            <p:ph idx="1"/>
          </p:nvPr>
        </p:nvSpPr>
        <p:spPr>
          <a:xfrm>
            <a:off x="596347" y="1097277"/>
            <a:ext cx="8331993" cy="3180217"/>
          </a:xfrm>
        </p:spPr>
        <p:txBody>
          <a:bodyPr>
            <a:noAutofit/>
          </a:bodyPr>
          <a:lstStyle/>
          <a:p>
            <a:r>
              <a:rPr lang="en-US" sz="1800" dirty="0">
                <a:solidFill>
                  <a:schemeClr val="tx1"/>
                </a:solidFill>
              </a:rPr>
              <a:t>For tenure decisions, include all prior evaluative letters beginning with the earliest provisional review. </a:t>
            </a:r>
            <a:endParaRPr lang="en-US" sz="1000" dirty="0">
              <a:solidFill>
                <a:schemeClr val="tx1"/>
              </a:solidFill>
            </a:endParaRPr>
          </a:p>
          <a:p>
            <a:pPr lvl="1"/>
            <a:r>
              <a:rPr lang="en-US" sz="1000" dirty="0">
                <a:solidFill>
                  <a:schemeClr val="tx1"/>
                </a:solidFill>
              </a:rPr>
              <a:t>Include the names and ranks of committee members in the letter. Review committees should have at least three members.</a:t>
            </a:r>
          </a:p>
          <a:p>
            <a:r>
              <a:rPr lang="en-US" sz="1800" dirty="0">
                <a:solidFill>
                  <a:schemeClr val="tx1"/>
                </a:solidFill>
              </a:rPr>
              <a:t>Vote totals should be included in the first paragraph of the letter.</a:t>
            </a:r>
          </a:p>
          <a:p>
            <a:r>
              <a:rPr lang="en-US" sz="1800" b="1" dirty="0">
                <a:solidFill>
                  <a:schemeClr val="tx1"/>
                </a:solidFill>
              </a:rPr>
              <a:t>For split votes, </a:t>
            </a:r>
          </a:p>
          <a:p>
            <a:pPr lvl="1"/>
            <a:r>
              <a:rPr lang="en-US" sz="1000" dirty="0">
                <a:solidFill>
                  <a:schemeClr val="tx1"/>
                </a:solidFill>
              </a:rPr>
              <a:t>Include majority and minority views in the letter</a:t>
            </a:r>
          </a:p>
          <a:p>
            <a:pPr lvl="1"/>
            <a:r>
              <a:rPr lang="en-US" sz="1000" dirty="0">
                <a:solidFill>
                  <a:schemeClr val="tx1"/>
                </a:solidFill>
              </a:rPr>
              <a:t>Tie votes are equivalent to “no” votes</a:t>
            </a:r>
            <a:endParaRPr lang="en-US" sz="1800" dirty="0">
              <a:solidFill>
                <a:schemeClr val="tx1"/>
              </a:solidFill>
            </a:endParaRPr>
          </a:p>
          <a:p>
            <a:r>
              <a:rPr lang="en-US" sz="1800" dirty="0">
                <a:solidFill>
                  <a:schemeClr val="tx1"/>
                </a:solidFill>
              </a:rPr>
              <a:t>If a consultation occurs, include details of that in the letter. </a:t>
            </a:r>
          </a:p>
          <a:p>
            <a:r>
              <a:rPr lang="en-US" sz="1800" dirty="0">
                <a:solidFill>
                  <a:schemeClr val="tx1"/>
                </a:solidFill>
              </a:rPr>
              <a:t>Be consistent in the use of descriptors related to teaching, research, and service. </a:t>
            </a:r>
          </a:p>
          <a:p>
            <a:pPr lvl="1"/>
            <a:r>
              <a:rPr lang="en-US" sz="1000" dirty="0">
                <a:solidFill>
                  <a:schemeClr val="tx1"/>
                </a:solidFill>
              </a:rPr>
              <a:t>Per II.C.1 of the Administrative Guidelines, the following descriptors must be used to make a judgment of the candidate’s teaching:  Excellent, very good, satisfactory, and unsatisfactory </a:t>
            </a:r>
          </a:p>
          <a:p>
            <a:r>
              <a:rPr lang="en-US" sz="1800" dirty="0">
                <a:solidFill>
                  <a:schemeClr val="tx1"/>
                </a:solidFill>
              </a:rPr>
              <a:t>For Joint Appointments, a letter from the secondary department head is required.</a:t>
            </a:r>
          </a:p>
          <a:p>
            <a:endParaRPr lang="en-US" sz="1800" dirty="0">
              <a:solidFill>
                <a:schemeClr val="tx1"/>
              </a:solidFill>
            </a:endParaRPr>
          </a:p>
        </p:txBody>
      </p:sp>
    </p:spTree>
    <p:extLst>
      <p:ext uri="{BB962C8B-B14F-4D97-AF65-F5344CB8AC3E}">
        <p14:creationId xmlns:p14="http://schemas.microsoft.com/office/powerpoint/2010/main" val="3322425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200" y="205979"/>
            <a:ext cx="8471140" cy="857250"/>
          </a:xfrm>
        </p:spPr>
        <p:txBody>
          <a:bodyPr>
            <a:normAutofit/>
          </a:bodyPr>
          <a:lstStyle/>
          <a:p>
            <a:r>
              <a:rPr lang="en-US" sz="4000" dirty="0"/>
              <a:t>Stays of Tenure</a:t>
            </a:r>
          </a:p>
        </p:txBody>
      </p:sp>
      <p:sp>
        <p:nvSpPr>
          <p:cNvPr id="12" name="Content Placeholder 5"/>
          <p:cNvSpPr>
            <a:spLocks noGrp="1"/>
          </p:cNvSpPr>
          <p:nvPr>
            <p:ph idx="1"/>
          </p:nvPr>
        </p:nvSpPr>
        <p:spPr>
          <a:xfrm>
            <a:off x="596348" y="1097277"/>
            <a:ext cx="8005786" cy="3180217"/>
          </a:xfrm>
        </p:spPr>
        <p:txBody>
          <a:bodyPr>
            <a:noAutofit/>
          </a:bodyPr>
          <a:lstStyle/>
          <a:p>
            <a:r>
              <a:rPr lang="en-US" sz="2000" dirty="0">
                <a:solidFill>
                  <a:schemeClr val="tx1"/>
                </a:solidFill>
              </a:rPr>
              <a:t>Faculty members granted stays of tenure or leave may include additional evaluations beyond five years to provide sufficient evidence of evaluations or teaching assessment.</a:t>
            </a:r>
          </a:p>
          <a:p>
            <a:r>
              <a:rPr lang="en-US" sz="2000" dirty="0">
                <a:solidFill>
                  <a:schemeClr val="tx1"/>
                </a:solidFill>
              </a:rPr>
              <a:t>No discussion of stays should appear in the dossiers. </a:t>
            </a:r>
          </a:p>
          <a:p>
            <a:r>
              <a:rPr lang="en-US" sz="2000" dirty="0">
                <a:solidFill>
                  <a:schemeClr val="tx1"/>
                </a:solidFill>
              </a:rPr>
              <a:t>Stays are given for legitimate reasons and vetted through my office; length of probationary period is irrelevant to the judgement being made.</a:t>
            </a:r>
          </a:p>
          <a:p>
            <a:pPr lvl="1"/>
            <a:r>
              <a:rPr lang="en-US" sz="1100" dirty="0">
                <a:solidFill>
                  <a:schemeClr val="tx1"/>
                </a:solidFill>
              </a:rPr>
              <a:t>From letter to external reviewers: Recognizing the disruption to the scholarly, instructional, and service activities of faculty members due to the COVID-19 pandemic and social unrest in spring 2020, Penn State provided candidates for promotion and tenure the option to extend their tenure clock by one year. Candidates for promotion and tenure may also receive additional stays of the tenure clock according to university policy. Our policy states that the criteria for promotion and tenure at The Pennsylvania State University are the same for all faculty members regardless of length of service during the probationary period. </a:t>
            </a:r>
          </a:p>
          <a:p>
            <a:pPr marL="0" indent="0">
              <a:buNone/>
            </a:pPr>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329434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200" y="545283"/>
            <a:ext cx="8471140" cy="517945"/>
          </a:xfrm>
        </p:spPr>
        <p:txBody>
          <a:bodyPr>
            <a:normAutofit fontScale="90000"/>
          </a:bodyPr>
          <a:lstStyle/>
          <a:p>
            <a:r>
              <a:rPr lang="en-US" sz="4000" dirty="0"/>
              <a:t>Extension to the Probationary Period Due to COVID-19</a:t>
            </a:r>
          </a:p>
        </p:txBody>
      </p:sp>
      <p:sp>
        <p:nvSpPr>
          <p:cNvPr id="12" name="Content Placeholder 5"/>
          <p:cNvSpPr>
            <a:spLocks noGrp="1"/>
          </p:cNvSpPr>
          <p:nvPr>
            <p:ph idx="1"/>
          </p:nvPr>
        </p:nvSpPr>
        <p:spPr>
          <a:xfrm>
            <a:off x="596348" y="1208015"/>
            <a:ext cx="8005786" cy="3069479"/>
          </a:xfrm>
        </p:spPr>
        <p:txBody>
          <a:bodyPr>
            <a:noAutofit/>
          </a:bodyPr>
          <a:lstStyle/>
          <a:p>
            <a:pPr marL="0" indent="0">
              <a:buNone/>
            </a:pPr>
            <a:endParaRPr lang="en-US" sz="1800" dirty="0">
              <a:solidFill>
                <a:schemeClr val="tx1"/>
              </a:solidFill>
            </a:endParaRPr>
          </a:p>
          <a:p>
            <a:pPr marL="0" indent="0">
              <a:buNone/>
            </a:pPr>
            <a:r>
              <a:rPr lang="en-US" sz="1800" dirty="0">
                <a:solidFill>
                  <a:schemeClr val="tx1"/>
                </a:solidFill>
              </a:rPr>
              <a:t>Penn State extended the provisional tenure period starting with the 2020-2021 academic year for all faculty in their pre-tenure probationary period, as defined in University policy AC23. As of September 15, 2020, the University announced that all tenure-line faculty in their probationary period during the calendar year 2020 are eligible to confirm acceptance of the one-year COVID-19 extension.</a:t>
            </a:r>
          </a:p>
          <a:p>
            <a:pPr marL="0" indent="0">
              <a:buNone/>
            </a:pPr>
            <a:endParaRPr lang="en-US" sz="1800" dirty="0">
              <a:solidFill>
                <a:schemeClr val="tx1"/>
              </a:solidFill>
            </a:endParaRPr>
          </a:p>
          <a:p>
            <a:pPr marL="0" indent="0">
              <a:buNone/>
            </a:pPr>
            <a:r>
              <a:rPr lang="en-US" sz="1800" dirty="0">
                <a:solidFill>
                  <a:schemeClr val="tx1"/>
                </a:solidFill>
              </a:rPr>
              <a:t>See </a:t>
            </a:r>
            <a:r>
              <a:rPr lang="en-US" sz="1800" dirty="0">
                <a:solidFill>
                  <a:schemeClr val="accent4"/>
                </a:solidFill>
                <a:hlinkClick r:id="rId4">
                  <a:extLst>
                    <a:ext uri="{A12FA001-AC4F-418D-AE19-62706E023703}">
                      <ahyp:hlinkClr xmlns:ahyp="http://schemas.microsoft.com/office/drawing/2018/hyperlinkcolor" val="tx"/>
                    </a:ext>
                  </a:extLst>
                </a:hlinkClick>
              </a:rPr>
              <a:t>Guidance for Extension of the Probationary Period Due to COVID-19</a:t>
            </a:r>
            <a:r>
              <a:rPr lang="en-US" sz="1800" dirty="0">
                <a:solidFill>
                  <a:schemeClr val="tx1"/>
                </a:solidFill>
              </a:rPr>
              <a:t> and </a:t>
            </a:r>
            <a:r>
              <a:rPr lang="en-US" sz="1800" dirty="0">
                <a:solidFill>
                  <a:schemeClr val="accent4"/>
                </a:solidFill>
                <a:hlinkClick r:id="rId5">
                  <a:extLst>
                    <a:ext uri="{A12FA001-AC4F-418D-AE19-62706E023703}">
                      <ahyp:hlinkClr xmlns:ahyp="http://schemas.microsoft.com/office/drawing/2018/hyperlinkcolor" val="tx"/>
                    </a:ext>
                  </a:extLst>
                </a:hlinkClick>
              </a:rPr>
              <a:t>FAQ</a:t>
            </a:r>
            <a:r>
              <a:rPr lang="en-US" sz="1800" dirty="0">
                <a:solidFill>
                  <a:schemeClr val="tx1"/>
                </a:solidFill>
              </a:rPr>
              <a:t> document. </a:t>
            </a:r>
          </a:p>
        </p:txBody>
      </p:sp>
    </p:spTree>
    <p:extLst>
      <p:ext uri="{BB962C8B-B14F-4D97-AF65-F5344CB8AC3E}">
        <p14:creationId xmlns:p14="http://schemas.microsoft.com/office/powerpoint/2010/main" val="3727669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3F79-9DCD-46FD-995D-0F0EE1682125}"/>
              </a:ext>
            </a:extLst>
          </p:cNvPr>
          <p:cNvSpPr>
            <a:spLocks noGrp="1"/>
          </p:cNvSpPr>
          <p:nvPr>
            <p:ph type="title"/>
          </p:nvPr>
        </p:nvSpPr>
        <p:spPr>
          <a:xfrm>
            <a:off x="457200" y="587229"/>
            <a:ext cx="8229600" cy="476000"/>
          </a:xfrm>
        </p:spPr>
        <p:txBody>
          <a:bodyPr>
            <a:normAutofit fontScale="90000"/>
          </a:bodyPr>
          <a:lstStyle/>
          <a:p>
            <a:r>
              <a:rPr lang="en-US" dirty="0"/>
              <a:t>Update on Number of Faculty </a:t>
            </a:r>
            <a:br>
              <a:rPr lang="en-US" dirty="0"/>
            </a:br>
            <a:r>
              <a:rPr lang="en-US" dirty="0"/>
              <a:t>Who Confirmed the Extension </a:t>
            </a:r>
          </a:p>
        </p:txBody>
      </p:sp>
      <p:sp>
        <p:nvSpPr>
          <p:cNvPr id="3" name="Content Placeholder 2">
            <a:extLst>
              <a:ext uri="{FF2B5EF4-FFF2-40B4-BE49-F238E27FC236}">
                <a16:creationId xmlns:a16="http://schemas.microsoft.com/office/drawing/2014/main" id="{E124C594-ABB1-4C95-A643-5B2C574E39E2}"/>
              </a:ext>
            </a:extLst>
          </p:cNvPr>
          <p:cNvSpPr>
            <a:spLocks noGrp="1"/>
          </p:cNvSpPr>
          <p:nvPr>
            <p:ph idx="1"/>
          </p:nvPr>
        </p:nvSpPr>
        <p:spPr>
          <a:xfrm>
            <a:off x="457200" y="1493239"/>
            <a:ext cx="8229600" cy="2871223"/>
          </a:xfrm>
        </p:spPr>
        <p:txBody>
          <a:bodyPr>
            <a:normAutofit fontScale="40000" lnSpcReduction="20000"/>
          </a:bodyPr>
          <a:lstStyle/>
          <a:p>
            <a:pPr>
              <a:buFont typeface="Arial" panose="020B0604020202020204" pitchFamily="34" charset="0"/>
              <a:buChar char="•"/>
            </a:pPr>
            <a:endParaRPr lang="en-US" dirty="0">
              <a:solidFill>
                <a:schemeClr val="tx1"/>
              </a:solidFill>
            </a:endParaRPr>
          </a:p>
          <a:p>
            <a:pPr lvl="1">
              <a:buFont typeface="Arial" panose="020B0604020202020204" pitchFamily="34" charset="0"/>
              <a:buChar char="•"/>
            </a:pPr>
            <a:r>
              <a:rPr lang="en-US" sz="4000" dirty="0">
                <a:solidFill>
                  <a:schemeClr val="tx1"/>
                </a:solidFill>
              </a:rPr>
              <a:t>There were a total of 889 faculty members in the probationary period in 2020. These individuals are in varying years of the probationary period (i.e., year 1-6/10).</a:t>
            </a:r>
          </a:p>
          <a:p>
            <a:pPr lvl="1">
              <a:buFont typeface="Arial" panose="020B0604020202020204" pitchFamily="34" charset="0"/>
              <a:buChar char="•"/>
            </a:pPr>
            <a:r>
              <a:rPr lang="en-US" sz="4000" dirty="0">
                <a:solidFill>
                  <a:schemeClr val="tx1"/>
                </a:solidFill>
              </a:rPr>
              <a:t>At this point in time, one-third of eligible faculty have accepted the extension. </a:t>
            </a:r>
          </a:p>
          <a:p>
            <a:pPr lvl="1">
              <a:buFont typeface="Arial" panose="020B0604020202020204" pitchFamily="34" charset="0"/>
              <a:buChar char="•"/>
            </a:pPr>
            <a:r>
              <a:rPr lang="en-US" sz="4000" dirty="0">
                <a:solidFill>
                  <a:schemeClr val="tx1"/>
                </a:solidFill>
              </a:rPr>
              <a:t>Of those who confirmed the extension, 36% are women and 31% are men.</a:t>
            </a:r>
          </a:p>
          <a:p>
            <a:pPr lvl="1">
              <a:buFont typeface="Arial" panose="020B0604020202020204" pitchFamily="34" charset="0"/>
              <a:buChar char="•"/>
            </a:pPr>
            <a:r>
              <a:rPr lang="en-US" sz="4000" dirty="0">
                <a:solidFill>
                  <a:schemeClr val="tx1"/>
                </a:solidFill>
              </a:rPr>
              <a:t>Members of underrepresented racial/ethnic groups have confirmed the extension at a higher rate than those in the majority group</a:t>
            </a:r>
          </a:p>
          <a:p>
            <a:pPr lvl="1">
              <a:buFont typeface="Arial" panose="020B0604020202020204" pitchFamily="34" charset="0"/>
              <a:buChar char="•"/>
            </a:pPr>
            <a:r>
              <a:rPr lang="en-US" sz="4000" dirty="0">
                <a:solidFill>
                  <a:schemeClr val="tx1"/>
                </a:solidFill>
              </a:rPr>
              <a:t>Faculty are more likely to accept the extension prior to a review year</a:t>
            </a:r>
          </a:p>
          <a:p>
            <a:pPr lvl="2">
              <a:buFont typeface="Arial" panose="020B0604020202020204" pitchFamily="34" charset="0"/>
              <a:buChar char="•"/>
            </a:pPr>
            <a:r>
              <a:rPr lang="en-US" sz="4000" dirty="0">
                <a:solidFill>
                  <a:schemeClr val="tx1"/>
                </a:solidFill>
              </a:rPr>
              <a:t>For example, in April of 2020, 36 people (approximately 30% of those eligible) confirmed the extension of the probationary period in their penultimate year and thus deferred their scheduled tenure review in 2020-2021 until 2021-2022. </a:t>
            </a:r>
          </a:p>
          <a:p>
            <a:endParaRPr lang="en-US" dirty="0"/>
          </a:p>
        </p:txBody>
      </p:sp>
      <p:pic>
        <p:nvPicPr>
          <p:cNvPr id="4" name="Picture 3" descr="PS_HOR_REV_CMYK_2C.eps">
            <a:extLst>
              <a:ext uri="{FF2B5EF4-FFF2-40B4-BE49-F238E27FC236}">
                <a16:creationId xmlns:a16="http://schemas.microsoft.com/office/drawing/2014/main" id="{C80C7004-0C4B-4F6B-ACF5-2B235392E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A89AFC22-BD94-4124-AA6C-C03102E02D38}"/>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203964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3" name="Title 2"/>
          <p:cNvSpPr>
            <a:spLocks noGrp="1"/>
          </p:cNvSpPr>
          <p:nvPr>
            <p:ph type="title"/>
          </p:nvPr>
        </p:nvSpPr>
        <p:spPr>
          <a:xfrm>
            <a:off x="457200" y="125668"/>
            <a:ext cx="8432800" cy="835966"/>
          </a:xfrm>
        </p:spPr>
        <p:txBody>
          <a:bodyPr>
            <a:normAutofit/>
          </a:bodyPr>
          <a:lstStyle/>
          <a:p>
            <a:r>
              <a:rPr lang="en-US" sz="4000" dirty="0"/>
              <a:t>VPFA Website – vpfa.psu.edu</a:t>
            </a:r>
          </a:p>
        </p:txBody>
      </p:sp>
      <p:pic>
        <p:nvPicPr>
          <p:cNvPr id="2" name="Picture 1">
            <a:extLst>
              <a:ext uri="{FF2B5EF4-FFF2-40B4-BE49-F238E27FC236}">
                <a16:creationId xmlns:a16="http://schemas.microsoft.com/office/drawing/2014/main" id="{50DDE244-1CA1-4702-B0B0-969FBC46272F}"/>
              </a:ext>
            </a:extLst>
          </p:cNvPr>
          <p:cNvPicPr>
            <a:picLocks noChangeAspect="1"/>
          </p:cNvPicPr>
          <p:nvPr/>
        </p:nvPicPr>
        <p:blipFill rotWithShape="1">
          <a:blip r:embed="rId4"/>
          <a:srcRect l="36574" t="7986" r="32051" b="4207"/>
          <a:stretch/>
        </p:blipFill>
        <p:spPr>
          <a:xfrm>
            <a:off x="2001262" y="961634"/>
            <a:ext cx="5141475" cy="3455734"/>
          </a:xfrm>
          <a:prstGeom prst="rect">
            <a:avLst/>
          </a:prstGeom>
        </p:spPr>
      </p:pic>
    </p:spTree>
    <p:extLst>
      <p:ext uri="{BB962C8B-B14F-4D97-AF65-F5344CB8AC3E}">
        <p14:creationId xmlns:p14="http://schemas.microsoft.com/office/powerpoint/2010/main" val="3089447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Changes to Guidelines: 2020-21</a:t>
            </a:r>
          </a:p>
        </p:txBody>
      </p:sp>
      <p:sp>
        <p:nvSpPr>
          <p:cNvPr id="9" name="Content Placeholder 5"/>
          <p:cNvSpPr>
            <a:spLocks noGrp="1"/>
          </p:cNvSpPr>
          <p:nvPr>
            <p:ph idx="1"/>
          </p:nvPr>
        </p:nvSpPr>
        <p:spPr>
          <a:xfrm>
            <a:off x="596348" y="1063229"/>
            <a:ext cx="7767723" cy="3698458"/>
          </a:xfrm>
        </p:spPr>
        <p:txBody>
          <a:bodyPr>
            <a:noAutofit/>
          </a:bodyPr>
          <a:lstStyle/>
          <a:p>
            <a:pPr lvl="0"/>
            <a:r>
              <a:rPr lang="en-US" sz="1400" b="1" dirty="0">
                <a:solidFill>
                  <a:schemeClr val="tx1"/>
                </a:solidFill>
              </a:rPr>
              <a:t>II. C. 2. (Page 6) – </a:t>
            </a:r>
            <a:r>
              <a:rPr lang="en-US" sz="1400" b="1" i="1" dirty="0">
                <a:solidFill>
                  <a:schemeClr val="tx1"/>
                </a:solidFill>
              </a:rPr>
              <a:t>COVID-19 Impacts on Teaching</a:t>
            </a:r>
            <a:endParaRPr lang="en-US" sz="1400" dirty="0">
              <a:solidFill>
                <a:schemeClr val="tx1"/>
              </a:solidFill>
            </a:endParaRPr>
          </a:p>
          <a:p>
            <a:pPr lvl="1"/>
            <a:r>
              <a:rPr lang="en-US" sz="1400" dirty="0">
                <a:solidFill>
                  <a:schemeClr val="tx1"/>
                </a:solidFill>
              </a:rPr>
              <a:t>Updated “Summary of COVID-19 Impacts on Teaching” to clearly outline each semester since spring/summer 2020.</a:t>
            </a:r>
          </a:p>
          <a:p>
            <a:pPr lvl="1"/>
            <a:r>
              <a:rPr lang="en-US" sz="1400" dirty="0">
                <a:solidFill>
                  <a:schemeClr val="tx1"/>
                </a:solidFill>
              </a:rPr>
              <a:t>Updated Appendix “M” for recommended alternatives to document teaching activities. </a:t>
            </a:r>
          </a:p>
          <a:p>
            <a:r>
              <a:rPr lang="en-US" sz="1400" b="1" dirty="0">
                <a:solidFill>
                  <a:schemeClr val="tx1"/>
                </a:solidFill>
              </a:rPr>
              <a:t>III. (Pages 8-13) – </a:t>
            </a:r>
            <a:r>
              <a:rPr lang="en-US" sz="1400" dirty="0">
                <a:solidFill>
                  <a:schemeClr val="tx1"/>
                </a:solidFill>
              </a:rPr>
              <a:t>Clarifying language has been added regarding the responsibility of dossier preparations, length of the narrative, and changes or new information added to the dossier. </a:t>
            </a:r>
          </a:p>
          <a:p>
            <a:r>
              <a:rPr lang="en-US" sz="1400" b="1" dirty="0">
                <a:solidFill>
                  <a:schemeClr val="tx1"/>
                </a:solidFill>
              </a:rPr>
              <a:t>V. (Page 20) – </a:t>
            </a:r>
            <a:r>
              <a:rPr lang="en-US" sz="1400" b="1" i="1" dirty="0">
                <a:solidFill>
                  <a:schemeClr val="tx1"/>
                </a:solidFill>
              </a:rPr>
              <a:t>Process of Review</a:t>
            </a:r>
            <a:endParaRPr lang="en-US" sz="1400" dirty="0">
              <a:solidFill>
                <a:schemeClr val="tx1"/>
              </a:solidFill>
            </a:endParaRPr>
          </a:p>
          <a:p>
            <a:pPr lvl="1"/>
            <a:r>
              <a:rPr lang="en-US" sz="1400" dirty="0">
                <a:solidFill>
                  <a:schemeClr val="tx1"/>
                </a:solidFill>
              </a:rPr>
              <a:t>Included a new section for the process of review for promotion and tenure committees.</a:t>
            </a:r>
          </a:p>
          <a:p>
            <a:r>
              <a:rPr lang="en-US" sz="1400" b="1" dirty="0">
                <a:solidFill>
                  <a:schemeClr val="tx1"/>
                </a:solidFill>
              </a:rPr>
              <a:t>VI. (Pages 26-27)</a:t>
            </a:r>
            <a:r>
              <a:rPr lang="en-US" sz="1400" dirty="0">
                <a:solidFill>
                  <a:schemeClr val="tx1"/>
                </a:solidFill>
              </a:rPr>
              <a:t> – Modified the existing language in external letter requests that pertains to stays to include the extension to the probationary period due to COVID-19. </a:t>
            </a:r>
          </a:p>
        </p:txBody>
      </p:sp>
    </p:spTree>
    <p:extLst>
      <p:ext uri="{BB962C8B-B14F-4D97-AF65-F5344CB8AC3E}">
        <p14:creationId xmlns:p14="http://schemas.microsoft.com/office/powerpoint/2010/main" val="3812355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Changes to Guidelines: 2020-21</a:t>
            </a:r>
          </a:p>
        </p:txBody>
      </p:sp>
      <p:sp>
        <p:nvSpPr>
          <p:cNvPr id="9" name="Content Placeholder 5"/>
          <p:cNvSpPr>
            <a:spLocks noGrp="1"/>
          </p:cNvSpPr>
          <p:nvPr>
            <p:ph idx="1"/>
          </p:nvPr>
        </p:nvSpPr>
        <p:spPr>
          <a:xfrm>
            <a:off x="596348" y="1002182"/>
            <a:ext cx="7567415" cy="3569817"/>
          </a:xfrm>
        </p:spPr>
        <p:txBody>
          <a:bodyPr>
            <a:noAutofit/>
          </a:bodyPr>
          <a:lstStyle/>
          <a:p>
            <a:r>
              <a:rPr lang="en-US" sz="1400" dirty="0">
                <a:solidFill>
                  <a:schemeClr val="tx1"/>
                </a:solidFill>
              </a:rPr>
              <a:t> </a:t>
            </a:r>
            <a:r>
              <a:rPr lang="en-US" sz="1400" b="1" dirty="0">
                <a:solidFill>
                  <a:schemeClr val="tx1"/>
                </a:solidFill>
              </a:rPr>
              <a:t>Appendix A (Pages 28-31)</a:t>
            </a:r>
            <a:r>
              <a:rPr lang="en-US" sz="1400" dirty="0">
                <a:solidFill>
                  <a:schemeClr val="tx1"/>
                </a:solidFill>
              </a:rPr>
              <a:t> – Updated and new language in regard to Student Evaluations.</a:t>
            </a:r>
          </a:p>
          <a:p>
            <a:r>
              <a:rPr lang="en-US" sz="1400" dirty="0">
                <a:solidFill>
                  <a:schemeClr val="tx1"/>
                </a:solidFill>
              </a:rPr>
              <a:t> </a:t>
            </a:r>
            <a:r>
              <a:rPr lang="en-US" sz="1400" b="1" dirty="0">
                <a:solidFill>
                  <a:schemeClr val="tx1"/>
                </a:solidFill>
              </a:rPr>
              <a:t>Appendix B (Pages 35-36) –</a:t>
            </a:r>
            <a:r>
              <a:rPr lang="en-US" sz="1400" b="1" i="1" dirty="0">
                <a:solidFill>
                  <a:schemeClr val="tx1"/>
                </a:solidFill>
              </a:rPr>
              <a:t>Timetable for 2021-2022 Promotion and Tenure Reviews</a:t>
            </a:r>
            <a:r>
              <a:rPr lang="en-US" sz="1400" dirty="0">
                <a:solidFill>
                  <a:schemeClr val="tx1"/>
                </a:solidFill>
              </a:rPr>
              <a:t>, the following is updated.</a:t>
            </a:r>
          </a:p>
          <a:p>
            <a:pPr lvl="1"/>
            <a:r>
              <a:rPr lang="en-US" sz="1400" dirty="0">
                <a:solidFill>
                  <a:schemeClr val="tx1"/>
                </a:solidFill>
              </a:rPr>
              <a:t>Updated the Timetable for 2021-2022 Promotion and Tenure Reviews.</a:t>
            </a:r>
          </a:p>
          <a:p>
            <a:r>
              <a:rPr lang="en-US" sz="1400" dirty="0">
                <a:solidFill>
                  <a:schemeClr val="tx1"/>
                </a:solidFill>
              </a:rPr>
              <a:t> </a:t>
            </a:r>
            <a:r>
              <a:rPr lang="en-US" sz="1400" b="1" dirty="0">
                <a:solidFill>
                  <a:schemeClr val="tx1"/>
                </a:solidFill>
              </a:rPr>
              <a:t>Appendix C (Pages 37-40) – </a:t>
            </a:r>
            <a:r>
              <a:rPr lang="en-US" sz="1400" dirty="0">
                <a:solidFill>
                  <a:schemeClr val="tx1"/>
                </a:solidFill>
              </a:rPr>
              <a:t>Sample Letters to External Evaluator have been updated as of April 6, 2021</a:t>
            </a:r>
          </a:p>
          <a:p>
            <a:r>
              <a:rPr lang="en-US" sz="1400" dirty="0">
                <a:solidFill>
                  <a:schemeClr val="tx1"/>
                </a:solidFill>
              </a:rPr>
              <a:t> </a:t>
            </a:r>
            <a:r>
              <a:rPr lang="en-US" sz="1400" b="1" dirty="0">
                <a:solidFill>
                  <a:schemeClr val="tx1"/>
                </a:solidFill>
              </a:rPr>
              <a:t>Appendix F (Page 46) –</a:t>
            </a:r>
            <a:r>
              <a:rPr lang="en-US" sz="1400" b="1" i="1" dirty="0">
                <a:solidFill>
                  <a:schemeClr val="tx1"/>
                </a:solidFill>
              </a:rPr>
              <a:t>Dossier Dividers and Forms</a:t>
            </a:r>
            <a:r>
              <a:rPr lang="en-US" sz="1400" dirty="0">
                <a:solidFill>
                  <a:schemeClr val="tx1"/>
                </a:solidFill>
              </a:rPr>
              <a:t> - The following fields and dossier dividers have been revised.  </a:t>
            </a:r>
          </a:p>
          <a:p>
            <a:pPr lvl="1"/>
            <a:r>
              <a:rPr lang="en-US" sz="1400" dirty="0">
                <a:solidFill>
                  <a:schemeClr val="tx1"/>
                </a:solidFill>
              </a:rPr>
              <a:t>Promotion and Tenure Form </a:t>
            </a:r>
          </a:p>
          <a:p>
            <a:pPr lvl="2"/>
            <a:r>
              <a:rPr lang="en-US" sz="1400" dirty="0">
                <a:solidFill>
                  <a:schemeClr val="tx1"/>
                </a:solidFill>
              </a:rPr>
              <a:t>Two areas have had font size corrected and larger text boxes added</a:t>
            </a:r>
          </a:p>
          <a:p>
            <a:pPr lvl="1"/>
            <a:r>
              <a:rPr lang="en-US" sz="1400" dirty="0">
                <a:solidFill>
                  <a:schemeClr val="tx1"/>
                </a:solidFill>
              </a:rPr>
              <a:t>Biographical Data for Promotion/Tenure Review Form</a:t>
            </a:r>
          </a:p>
          <a:p>
            <a:pPr lvl="2"/>
            <a:r>
              <a:rPr lang="en-US" sz="1400" dirty="0">
                <a:solidFill>
                  <a:schemeClr val="tx1"/>
                </a:solidFill>
              </a:rPr>
              <a:t>Larger text boxes have been added</a:t>
            </a:r>
          </a:p>
          <a:p>
            <a:pPr lvl="1"/>
            <a:r>
              <a:rPr lang="en-US" sz="1400" dirty="0">
                <a:solidFill>
                  <a:schemeClr val="tx1"/>
                </a:solidFill>
              </a:rPr>
              <a:t>Budget Form has been removed</a:t>
            </a:r>
          </a:p>
          <a:p>
            <a:pPr lvl="0"/>
            <a:r>
              <a:rPr lang="en-US" sz="1400" b="1" dirty="0">
                <a:solidFill>
                  <a:schemeClr val="tx1"/>
                </a:solidFill>
              </a:rPr>
              <a:t>Appendix M (Pages 67-69) – updated “Options for Alternative Assessment”</a:t>
            </a:r>
            <a:endParaRPr lang="en-US" sz="1400" dirty="0">
              <a:solidFill>
                <a:schemeClr val="tx1"/>
              </a:solidFill>
            </a:endParaRPr>
          </a:p>
          <a:p>
            <a:pPr marL="0" indent="0">
              <a:spcBef>
                <a:spcPts val="0"/>
              </a:spcBef>
              <a:buNone/>
            </a:pPr>
            <a:endParaRPr lang="en-US" sz="1400" dirty="0">
              <a:solidFill>
                <a:schemeClr val="tx1"/>
              </a:solidFill>
            </a:endParaRPr>
          </a:p>
        </p:txBody>
      </p:sp>
    </p:spTree>
    <p:extLst>
      <p:ext uri="{BB962C8B-B14F-4D97-AF65-F5344CB8AC3E}">
        <p14:creationId xmlns:p14="http://schemas.microsoft.com/office/powerpoint/2010/main" val="4289794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199" y="205979"/>
            <a:ext cx="8453887" cy="857250"/>
          </a:xfrm>
        </p:spPr>
        <p:txBody>
          <a:bodyPr>
            <a:normAutofit/>
          </a:bodyPr>
          <a:lstStyle/>
          <a:p>
            <a:r>
              <a:rPr lang="en-US" sz="3800" dirty="0"/>
              <a:t>Frequently Asked Questions</a:t>
            </a:r>
          </a:p>
        </p:txBody>
      </p:sp>
      <p:sp>
        <p:nvSpPr>
          <p:cNvPr id="9" name="Content Placeholder 5"/>
          <p:cNvSpPr>
            <a:spLocks noGrp="1"/>
          </p:cNvSpPr>
          <p:nvPr>
            <p:ph idx="1"/>
          </p:nvPr>
        </p:nvSpPr>
        <p:spPr>
          <a:xfrm>
            <a:off x="596346" y="1114425"/>
            <a:ext cx="6661703" cy="3346541"/>
          </a:xfrm>
        </p:spPr>
        <p:txBody>
          <a:bodyPr>
            <a:noAutofit/>
          </a:bodyPr>
          <a:lstStyle/>
          <a:p>
            <a:pPr>
              <a:spcBef>
                <a:spcPts val="600"/>
              </a:spcBef>
              <a:spcAft>
                <a:spcPts val="600"/>
              </a:spcAft>
              <a:buFont typeface="Arial" panose="020B0604020202020204" pitchFamily="34" charset="0"/>
              <a:buChar char="•"/>
            </a:pPr>
            <a:r>
              <a:rPr lang="en-US" sz="1800" dirty="0">
                <a:solidFill>
                  <a:schemeClr val="tx1"/>
                </a:solidFill>
              </a:rPr>
              <a:t>Last updated in July 2021, the P&amp;T FAQ document on the VPFA website contains 72 questions and answers.</a:t>
            </a:r>
          </a:p>
          <a:p>
            <a:pPr>
              <a:spcBef>
                <a:spcPts val="600"/>
              </a:spcBef>
              <a:spcAft>
                <a:spcPts val="600"/>
              </a:spcAft>
              <a:buFont typeface="Arial" panose="020B0604020202020204" pitchFamily="34" charset="0"/>
              <a:buChar char="•"/>
            </a:pPr>
            <a:r>
              <a:rPr lang="en-US" sz="1800" dirty="0">
                <a:solidFill>
                  <a:schemeClr val="tx1"/>
                </a:solidFill>
              </a:rPr>
              <a:t>Note: The FAQ document is a resource, but </a:t>
            </a:r>
            <a:r>
              <a:rPr lang="en-US" sz="1800" u="sng" dirty="0">
                <a:solidFill>
                  <a:schemeClr val="tx1"/>
                </a:solidFill>
              </a:rPr>
              <a:t>not</a:t>
            </a:r>
            <a:r>
              <a:rPr lang="en-US" sz="1800" dirty="0">
                <a:solidFill>
                  <a:schemeClr val="tx1"/>
                </a:solidFill>
              </a:rPr>
              <a:t> policy. </a:t>
            </a:r>
            <a:br>
              <a:rPr lang="en-US" sz="1800" dirty="0">
                <a:solidFill>
                  <a:schemeClr val="tx1"/>
                </a:solidFill>
              </a:rPr>
            </a:br>
            <a:r>
              <a:rPr lang="en-US" sz="1800" dirty="0">
                <a:solidFill>
                  <a:schemeClr val="tx1"/>
                </a:solidFill>
              </a:rPr>
              <a:t>Follow AC23 and the Administrative Guidelines, in addition </a:t>
            </a:r>
            <a:br>
              <a:rPr lang="en-US" sz="1800" dirty="0">
                <a:solidFill>
                  <a:schemeClr val="tx1"/>
                </a:solidFill>
              </a:rPr>
            </a:br>
            <a:r>
              <a:rPr lang="en-US" sz="1800" dirty="0">
                <a:solidFill>
                  <a:schemeClr val="tx1"/>
                </a:solidFill>
              </a:rPr>
              <a:t>to the policies of your college, campus, school, and department.</a:t>
            </a:r>
          </a:p>
          <a:p>
            <a:pPr>
              <a:spcBef>
                <a:spcPts val="600"/>
              </a:spcBef>
              <a:spcAft>
                <a:spcPts val="600"/>
              </a:spcAft>
              <a:buFont typeface="Arial" panose="020B0604020202020204" pitchFamily="34" charset="0"/>
              <a:buChar char="•"/>
            </a:pPr>
            <a:r>
              <a:rPr lang="en-US" sz="1800" dirty="0">
                <a:solidFill>
                  <a:schemeClr val="tx1"/>
                </a:solidFill>
              </a:rPr>
              <a:t>Like the Administrative Guidelines, the current FAQ has changes from last year.</a:t>
            </a:r>
          </a:p>
          <a:p>
            <a:pPr>
              <a:spcBef>
                <a:spcPts val="600"/>
              </a:spcBef>
              <a:spcAft>
                <a:spcPts val="600"/>
              </a:spcAft>
              <a:buFont typeface="Arial" panose="020B0604020202020204" pitchFamily="34" charset="0"/>
              <a:buChar char="•"/>
            </a:pPr>
            <a:r>
              <a:rPr lang="en-US" sz="1800" dirty="0">
                <a:solidFill>
                  <a:schemeClr val="tx1"/>
                </a:solidFill>
              </a:rPr>
              <a:t>Contact academic unit head or VPFA if you cannot find an answer to your question!</a:t>
            </a:r>
          </a:p>
        </p:txBody>
      </p:sp>
      <p:pic>
        <p:nvPicPr>
          <p:cNvPr id="8" name="Picture 7" descr="Sticky notes with question marks">
            <a:extLst>
              <a:ext uri="{FF2B5EF4-FFF2-40B4-BE49-F238E27FC236}">
                <a16:creationId xmlns:a16="http://schemas.microsoft.com/office/drawing/2014/main" id="{1CE67003-1C00-4D01-B79C-EFE4FC4280D7}"/>
              </a:ext>
            </a:extLst>
          </p:cNvPr>
          <p:cNvPicPr>
            <a:picLocks noChangeAspect="1"/>
          </p:cNvPicPr>
          <p:nvPr/>
        </p:nvPicPr>
        <p:blipFill>
          <a:blip r:embed="rId4"/>
          <a:stretch>
            <a:fillRect/>
          </a:stretch>
        </p:blipFill>
        <p:spPr>
          <a:xfrm>
            <a:off x="6725613" y="1654196"/>
            <a:ext cx="2106273" cy="1835107"/>
          </a:xfrm>
          <a:prstGeom prst="rect">
            <a:avLst/>
          </a:prstGeom>
        </p:spPr>
      </p:pic>
    </p:spTree>
    <p:extLst>
      <p:ext uri="{BB962C8B-B14F-4D97-AF65-F5344CB8AC3E}">
        <p14:creationId xmlns:p14="http://schemas.microsoft.com/office/powerpoint/2010/main" val="137522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199" y="205979"/>
            <a:ext cx="8453887" cy="857250"/>
          </a:xfrm>
        </p:spPr>
        <p:txBody>
          <a:bodyPr>
            <a:normAutofit/>
          </a:bodyPr>
          <a:lstStyle/>
          <a:p>
            <a:r>
              <a:rPr lang="en-US" sz="3200" dirty="0"/>
              <a:t>UPDATED FAQ #3</a:t>
            </a:r>
          </a:p>
        </p:txBody>
      </p:sp>
      <p:sp>
        <p:nvSpPr>
          <p:cNvPr id="9" name="Content Placeholder 5"/>
          <p:cNvSpPr>
            <a:spLocks noGrp="1"/>
          </p:cNvSpPr>
          <p:nvPr>
            <p:ph idx="1"/>
          </p:nvPr>
        </p:nvSpPr>
        <p:spPr>
          <a:xfrm>
            <a:off x="596347" y="1055414"/>
            <a:ext cx="8166654" cy="3375421"/>
          </a:xfrm>
        </p:spPr>
        <p:txBody>
          <a:bodyPr>
            <a:noAutofit/>
          </a:bodyPr>
          <a:lstStyle/>
          <a:p>
            <a:pPr>
              <a:spcBef>
                <a:spcPts val="0"/>
              </a:spcBef>
              <a:buSzPct val="60000"/>
            </a:pPr>
            <a:r>
              <a:rPr lang="en-US" sz="2200" i="1" dirty="0">
                <a:solidFill>
                  <a:schemeClr val="tx1"/>
                </a:solidFill>
              </a:rPr>
              <a:t>Who is responsible for the preparation of the dossier?</a:t>
            </a:r>
          </a:p>
          <a:p>
            <a:pPr marL="0" indent="0">
              <a:spcBef>
                <a:spcPts val="0"/>
              </a:spcBef>
              <a:buSzPts val="1200"/>
              <a:buNone/>
            </a:pPr>
            <a:endParaRPr lang="en-US" sz="2200" i="1" dirty="0">
              <a:solidFill>
                <a:schemeClr val="tx1"/>
              </a:solidFill>
            </a:endParaRPr>
          </a:p>
          <a:p>
            <a:pPr marL="400050" lvl="1" indent="0">
              <a:spcBef>
                <a:spcPts val="0"/>
              </a:spcBef>
              <a:buSzPts val="1200"/>
              <a:buNone/>
            </a:pPr>
            <a:r>
              <a:rPr lang="en-US" sz="2200" dirty="0">
                <a:solidFill>
                  <a:schemeClr val="tx1"/>
                </a:solidFill>
              </a:rPr>
              <a:t>That responsibility is assigned to the department head (or director of academic affairs or division head), </a:t>
            </a:r>
            <a:r>
              <a:rPr lang="en-US" sz="2200" b="1" dirty="0">
                <a:solidFill>
                  <a:schemeClr val="tx1"/>
                </a:solidFill>
              </a:rPr>
              <a:t>and</a:t>
            </a:r>
            <a:r>
              <a:rPr lang="en-US" sz="2200" dirty="0">
                <a:solidFill>
                  <a:schemeClr val="tx1"/>
                </a:solidFill>
              </a:rPr>
              <a:t> the faculty member must cooperate by assembling whatever materials are in his or her possession by the timeline given by the department head. </a:t>
            </a:r>
            <a:r>
              <a:rPr lang="en-US" sz="2200" b="1" dirty="0">
                <a:solidFill>
                  <a:schemeClr val="tx1"/>
                </a:solidFill>
              </a:rPr>
              <a:t>If the unit is using Activity Insight to generate the dossier, faculty members are responsible for ensuring their information is entered into Activity Insight in accordance with the timeline specified.</a:t>
            </a:r>
            <a:endParaRPr lang="en-US" sz="2200" dirty="0">
              <a:solidFill>
                <a:schemeClr val="tx1"/>
              </a:solidFill>
            </a:endParaRPr>
          </a:p>
          <a:p>
            <a:pPr marL="0" indent="0">
              <a:spcBef>
                <a:spcPts val="0"/>
              </a:spcBef>
              <a:buSzPts val="1200"/>
              <a:buNone/>
            </a:pPr>
            <a:endParaRPr lang="en-US" sz="1400" dirty="0">
              <a:solidFill>
                <a:schemeClr val="tx1"/>
              </a:solidFill>
            </a:endParaRPr>
          </a:p>
        </p:txBody>
      </p:sp>
    </p:spTree>
    <p:extLst>
      <p:ext uri="{BB962C8B-B14F-4D97-AF65-F5344CB8AC3E}">
        <p14:creationId xmlns:p14="http://schemas.microsoft.com/office/powerpoint/2010/main" val="642351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75FF-4389-4CB6-A3BB-9FC1E4F53987}"/>
              </a:ext>
            </a:extLst>
          </p:cNvPr>
          <p:cNvSpPr>
            <a:spLocks noGrp="1"/>
          </p:cNvSpPr>
          <p:nvPr>
            <p:ph type="title"/>
          </p:nvPr>
        </p:nvSpPr>
        <p:spPr/>
        <p:txBody>
          <a:bodyPr/>
          <a:lstStyle/>
          <a:p>
            <a:r>
              <a:rPr lang="en-US" dirty="0"/>
              <a:t>Updated FAQ #8</a:t>
            </a:r>
          </a:p>
        </p:txBody>
      </p:sp>
      <p:sp>
        <p:nvSpPr>
          <p:cNvPr id="3" name="Content Placeholder 2">
            <a:extLst>
              <a:ext uri="{FF2B5EF4-FFF2-40B4-BE49-F238E27FC236}">
                <a16:creationId xmlns:a16="http://schemas.microsoft.com/office/drawing/2014/main" id="{93C06B4C-BCC7-489D-A3FE-345F7F3F209A}"/>
              </a:ext>
            </a:extLst>
          </p:cNvPr>
          <p:cNvSpPr>
            <a:spLocks noGrp="1"/>
          </p:cNvSpPr>
          <p:nvPr>
            <p:ph idx="1"/>
          </p:nvPr>
        </p:nvSpPr>
        <p:spPr/>
        <p:txBody>
          <a:bodyPr>
            <a:normAutofit fontScale="70000" lnSpcReduction="20000"/>
          </a:bodyPr>
          <a:lstStyle/>
          <a:p>
            <a:r>
              <a:rPr lang="en-US" i="1" dirty="0">
                <a:solidFill>
                  <a:schemeClr val="tx1"/>
                </a:solidFill>
              </a:rPr>
              <a:t>Can a dossier be withdrawn after it has been sent forward for review?</a:t>
            </a:r>
            <a:endParaRPr lang="en-US" dirty="0">
              <a:solidFill>
                <a:schemeClr val="tx1"/>
              </a:solidFill>
            </a:endParaRPr>
          </a:p>
          <a:p>
            <a:pPr marL="0" indent="0">
              <a:buNone/>
            </a:pPr>
            <a:r>
              <a:rPr lang="en-US" dirty="0">
                <a:solidFill>
                  <a:schemeClr val="tx1"/>
                </a:solidFill>
              </a:rPr>
              <a:t> </a:t>
            </a:r>
          </a:p>
          <a:p>
            <a:pPr marL="400050" lvl="1" indent="0">
              <a:buNone/>
            </a:pPr>
            <a:r>
              <a:rPr lang="en-US" dirty="0">
                <a:solidFill>
                  <a:schemeClr val="tx1"/>
                </a:solidFill>
              </a:rPr>
              <a:t>Once a dossier has been completed and the candidate has signed that they reviewed it, and the peer review committee begins its review, the formal process has begun. However, if it is a promotion review only, and if the peer review committee does not recommend promotion and the department head agrees, </a:t>
            </a:r>
            <a:r>
              <a:rPr lang="en-US" b="1" dirty="0">
                <a:solidFill>
                  <a:schemeClr val="tx1"/>
                </a:solidFill>
              </a:rPr>
              <a:t>after consulting with the dean of the academic unit</a:t>
            </a:r>
            <a:r>
              <a:rPr lang="en-US" dirty="0">
                <a:solidFill>
                  <a:schemeClr val="tx1"/>
                </a:solidFill>
              </a:rPr>
              <a:t> the head should discuss with the candidate the advisability of withdrawing the dossier from further consultation</a:t>
            </a:r>
          </a:p>
        </p:txBody>
      </p:sp>
      <p:pic>
        <p:nvPicPr>
          <p:cNvPr id="4" name="Picture 3" descr="PS_HOR_REV_CMYK_2C.eps">
            <a:extLst>
              <a:ext uri="{FF2B5EF4-FFF2-40B4-BE49-F238E27FC236}">
                <a16:creationId xmlns:a16="http://schemas.microsoft.com/office/drawing/2014/main" id="{ADB34DC8-837B-4853-9CA4-C6EB1236D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FB530BAB-9EAD-4A85-B533-B77A8902C62E}"/>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932647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2921-D537-48A5-8013-32B98815C0E3}"/>
              </a:ext>
            </a:extLst>
          </p:cNvPr>
          <p:cNvSpPr>
            <a:spLocks noGrp="1"/>
          </p:cNvSpPr>
          <p:nvPr>
            <p:ph type="title"/>
          </p:nvPr>
        </p:nvSpPr>
        <p:spPr/>
        <p:txBody>
          <a:bodyPr/>
          <a:lstStyle/>
          <a:p>
            <a:r>
              <a:rPr lang="en-US" dirty="0"/>
              <a:t>Updated FAQ #16	</a:t>
            </a:r>
          </a:p>
        </p:txBody>
      </p:sp>
      <p:sp>
        <p:nvSpPr>
          <p:cNvPr id="3" name="Content Placeholder 2">
            <a:extLst>
              <a:ext uri="{FF2B5EF4-FFF2-40B4-BE49-F238E27FC236}">
                <a16:creationId xmlns:a16="http://schemas.microsoft.com/office/drawing/2014/main" id="{B96160B6-E5D7-4D5D-BCB5-0AC5E0F8551C}"/>
              </a:ext>
            </a:extLst>
          </p:cNvPr>
          <p:cNvSpPr>
            <a:spLocks noGrp="1"/>
          </p:cNvSpPr>
          <p:nvPr>
            <p:ph idx="1"/>
          </p:nvPr>
        </p:nvSpPr>
        <p:spPr/>
        <p:txBody>
          <a:bodyPr>
            <a:normAutofit/>
          </a:bodyPr>
          <a:lstStyle/>
          <a:p>
            <a:r>
              <a:rPr lang="en-US" sz="2200" b="1" i="1" dirty="0">
                <a:solidFill>
                  <a:schemeClr val="tx1"/>
                </a:solidFill>
              </a:rPr>
              <a:t>What are the key elements of the charge to a committee?</a:t>
            </a:r>
            <a:endParaRPr lang="en-US" sz="2200" dirty="0">
              <a:solidFill>
                <a:schemeClr val="tx1"/>
              </a:solidFill>
            </a:endParaRPr>
          </a:p>
          <a:p>
            <a:pPr marL="0" indent="0">
              <a:buNone/>
            </a:pPr>
            <a:endParaRPr lang="en-US" sz="2200" dirty="0">
              <a:solidFill>
                <a:schemeClr val="tx1"/>
              </a:solidFill>
            </a:endParaRPr>
          </a:p>
          <a:p>
            <a:pPr marL="400050" lvl="1" indent="0">
              <a:buNone/>
            </a:pPr>
            <a:r>
              <a:rPr lang="en-US" sz="2200" dirty="0">
                <a:solidFill>
                  <a:schemeClr val="tx1"/>
                </a:solidFill>
              </a:rPr>
              <a:t>Please see the Recommended Charge to Promotion and Tenure Committees on the VPFA website (vpfa.psu.edu)</a:t>
            </a:r>
          </a:p>
          <a:p>
            <a:endParaRPr lang="en-US" dirty="0"/>
          </a:p>
        </p:txBody>
      </p:sp>
      <p:pic>
        <p:nvPicPr>
          <p:cNvPr id="4" name="Picture 3" descr="PS_HOR_REV_CMYK_2C.eps">
            <a:extLst>
              <a:ext uri="{FF2B5EF4-FFF2-40B4-BE49-F238E27FC236}">
                <a16:creationId xmlns:a16="http://schemas.microsoft.com/office/drawing/2014/main" id="{DCB02A9E-A217-4E89-B5A3-A0F49CEEF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D8920A98-AA90-4F7C-896C-E3354E8C9896}"/>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3937649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38E4-1CD3-4473-A48D-57CAD262D727}"/>
              </a:ext>
            </a:extLst>
          </p:cNvPr>
          <p:cNvSpPr>
            <a:spLocks noGrp="1"/>
          </p:cNvSpPr>
          <p:nvPr>
            <p:ph type="title"/>
          </p:nvPr>
        </p:nvSpPr>
        <p:spPr/>
        <p:txBody>
          <a:bodyPr/>
          <a:lstStyle/>
          <a:p>
            <a:r>
              <a:rPr lang="en-US" dirty="0"/>
              <a:t>Updated FAQ #17</a:t>
            </a:r>
          </a:p>
        </p:txBody>
      </p:sp>
      <p:sp>
        <p:nvSpPr>
          <p:cNvPr id="3" name="Content Placeholder 2">
            <a:extLst>
              <a:ext uri="{FF2B5EF4-FFF2-40B4-BE49-F238E27FC236}">
                <a16:creationId xmlns:a16="http://schemas.microsoft.com/office/drawing/2014/main" id="{20BCB7F9-7A63-4E65-A7CB-3874BC067E95}"/>
              </a:ext>
            </a:extLst>
          </p:cNvPr>
          <p:cNvSpPr>
            <a:spLocks noGrp="1"/>
          </p:cNvSpPr>
          <p:nvPr>
            <p:ph idx="1"/>
          </p:nvPr>
        </p:nvSpPr>
        <p:spPr/>
        <p:txBody>
          <a:bodyPr>
            <a:normAutofit fontScale="55000" lnSpcReduction="20000"/>
          </a:bodyPr>
          <a:lstStyle/>
          <a:p>
            <a:r>
              <a:rPr lang="en-US" sz="3500" i="1" dirty="0">
                <a:solidFill>
                  <a:schemeClr val="tx1"/>
                </a:solidFill>
              </a:rPr>
              <a:t>When is it appropriate for a committee member to abstain from voting on a candidate who is under review for promotion and/or tenure?  </a:t>
            </a:r>
            <a:endParaRPr lang="en-US" sz="3500" dirty="0">
              <a:solidFill>
                <a:schemeClr val="tx1"/>
              </a:solidFill>
            </a:endParaRPr>
          </a:p>
          <a:p>
            <a:pPr marL="0" indent="0">
              <a:buNone/>
            </a:pPr>
            <a:endParaRPr lang="en-US" sz="3500" dirty="0">
              <a:solidFill>
                <a:schemeClr val="tx1"/>
              </a:solidFill>
            </a:endParaRPr>
          </a:p>
          <a:p>
            <a:pPr marL="400050" lvl="1" indent="0">
              <a:buNone/>
            </a:pPr>
            <a:r>
              <a:rPr lang="en-US" sz="3500" dirty="0">
                <a:solidFill>
                  <a:schemeClr val="tx1"/>
                </a:solidFill>
              </a:rPr>
              <a:t>Committee members should </a:t>
            </a:r>
            <a:r>
              <a:rPr lang="en-US" sz="3500" b="1" dirty="0">
                <a:solidFill>
                  <a:schemeClr val="tx1"/>
                </a:solidFill>
              </a:rPr>
              <a:t>recuse</a:t>
            </a:r>
            <a:r>
              <a:rPr lang="en-US" sz="3500" dirty="0">
                <a:solidFill>
                  <a:schemeClr val="tx1"/>
                </a:solidFill>
              </a:rPr>
              <a:t> only when there is a legitimate conflict of interest, such as a relative being considered for promotion or tenure or if there was significant collaboration with the candidate. </a:t>
            </a:r>
            <a:r>
              <a:rPr lang="en-US" sz="3500" b="1" dirty="0">
                <a:solidFill>
                  <a:schemeClr val="tx1"/>
                </a:solidFill>
              </a:rPr>
              <a:t>Members are encouraged to disclose possible conflicts of interest to the unit head and seek consultation about how to best manage the conflict. Conflicts of interest should be declared prior to the discussion of any candidate and members will be recused from the discussion and voting.</a:t>
            </a:r>
            <a:endParaRPr lang="en-US" sz="3500" dirty="0">
              <a:solidFill>
                <a:schemeClr val="tx1"/>
              </a:solidFill>
            </a:endParaRPr>
          </a:p>
          <a:p>
            <a:endParaRPr lang="en-US" dirty="0"/>
          </a:p>
        </p:txBody>
      </p:sp>
      <p:pic>
        <p:nvPicPr>
          <p:cNvPr id="4" name="Picture 3" descr="PS_HOR_REV_CMYK_2C.eps">
            <a:extLst>
              <a:ext uri="{FF2B5EF4-FFF2-40B4-BE49-F238E27FC236}">
                <a16:creationId xmlns:a16="http://schemas.microsoft.com/office/drawing/2014/main" id="{7C75F75B-D647-44DE-80D2-34B97F971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78397D8A-1949-4D80-8439-65D7DD6BCCE1}"/>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2263322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75D0-283E-4863-9178-D88124C79DE1}"/>
              </a:ext>
            </a:extLst>
          </p:cNvPr>
          <p:cNvSpPr>
            <a:spLocks noGrp="1"/>
          </p:cNvSpPr>
          <p:nvPr>
            <p:ph type="title"/>
          </p:nvPr>
        </p:nvSpPr>
        <p:spPr>
          <a:xfrm>
            <a:off x="457200" y="112199"/>
            <a:ext cx="8229600" cy="857250"/>
          </a:xfrm>
        </p:spPr>
        <p:txBody>
          <a:bodyPr/>
          <a:lstStyle/>
          <a:p>
            <a:r>
              <a:rPr lang="en-US" dirty="0"/>
              <a:t>New FAQ #26</a:t>
            </a:r>
          </a:p>
        </p:txBody>
      </p:sp>
      <p:sp>
        <p:nvSpPr>
          <p:cNvPr id="3" name="Content Placeholder 2">
            <a:extLst>
              <a:ext uri="{FF2B5EF4-FFF2-40B4-BE49-F238E27FC236}">
                <a16:creationId xmlns:a16="http://schemas.microsoft.com/office/drawing/2014/main" id="{9A25E1FC-FCDC-49B7-A829-C0133B2326AE}"/>
              </a:ext>
            </a:extLst>
          </p:cNvPr>
          <p:cNvSpPr>
            <a:spLocks noGrp="1"/>
          </p:cNvSpPr>
          <p:nvPr>
            <p:ph idx="1"/>
          </p:nvPr>
        </p:nvSpPr>
        <p:spPr>
          <a:xfrm>
            <a:off x="457200" y="887543"/>
            <a:ext cx="8229600" cy="3164312"/>
          </a:xfrm>
        </p:spPr>
        <p:txBody>
          <a:bodyPr>
            <a:normAutofit fontScale="25000" lnSpcReduction="20000"/>
          </a:bodyPr>
          <a:lstStyle/>
          <a:p>
            <a:r>
              <a:rPr lang="en-US" sz="5500" b="1" i="1" dirty="0">
                <a:solidFill>
                  <a:schemeClr val="tx1"/>
                </a:solidFill>
              </a:rPr>
              <a:t>What are best practice guidelines for committees that meet virtually?</a:t>
            </a:r>
            <a:endParaRPr lang="en-US" sz="5500" dirty="0">
              <a:solidFill>
                <a:schemeClr val="tx1"/>
              </a:solidFill>
            </a:endParaRPr>
          </a:p>
          <a:p>
            <a:pPr marL="0" indent="0">
              <a:buNone/>
            </a:pPr>
            <a:r>
              <a:rPr lang="en-US" sz="5500" b="1" i="1" dirty="0">
                <a:solidFill>
                  <a:schemeClr val="tx1"/>
                </a:solidFill>
              </a:rPr>
              <a:t> </a:t>
            </a:r>
            <a:endParaRPr lang="en-US" sz="5500" dirty="0">
              <a:solidFill>
                <a:schemeClr val="tx1"/>
              </a:solidFill>
            </a:endParaRPr>
          </a:p>
          <a:p>
            <a:pPr marL="400050" lvl="1" indent="0">
              <a:buNone/>
            </a:pPr>
            <a:r>
              <a:rPr lang="en-US" sz="5500" dirty="0">
                <a:solidFill>
                  <a:schemeClr val="tx1"/>
                </a:solidFill>
              </a:rPr>
              <a:t>Prior to the committee’s first meeting, committee members must determine whether to meet in-person or virtually for all of the committee’s meetings that involve discussions about candidates. Promotion and Tenure committees may not meet via a hybrid approach (i.e., with some members in person and some virtual). (V.E.1) unless granted an exception by the Vice Provost for Faculty Affairs. </a:t>
            </a:r>
          </a:p>
          <a:p>
            <a:pPr marL="400050" lvl="1" indent="0">
              <a:buNone/>
            </a:pPr>
            <a:r>
              <a:rPr lang="en-US" sz="5500" dirty="0">
                <a:solidFill>
                  <a:schemeClr val="tx1"/>
                </a:solidFill>
              </a:rPr>
              <a:t> </a:t>
            </a:r>
          </a:p>
          <a:p>
            <a:pPr marL="400050" lvl="1" indent="0">
              <a:buNone/>
            </a:pPr>
            <a:r>
              <a:rPr lang="en-US" sz="5500" dirty="0">
                <a:solidFill>
                  <a:schemeClr val="tx1"/>
                </a:solidFill>
              </a:rPr>
              <a:t>Committees that decide to meet virtually must attend to security considerations to ensure confidentiality of discussions and voting. The committee chair should discuss the virtual process prior to the first meeting (how entry and exit are managed, how voting will proceed, and confidentiality considerations). It is not permitted to record meetings. Meetings should have a waiting room; the committee chair should check attendees into the meeting. All participants should authenticate their identity, either by enabling their video or providing the phone number from which they will be calling in advance of the meeting. Participants should attend the meeting from a location where others are not present and be prepared for unlikely scenarios such as Zoom crashing, chair or participants losing connection, etc. In cases of conflicts of interest, attendees must be checked out of meeting and checked back in. Documents should be available in a secure platform. For committees that vote by secret ballot, a method must be constructed to collect votes for each case under consideration. No discussion about candidates may occur via email and only those present for the discussion of a candidate may vote on a candidate.</a:t>
            </a:r>
          </a:p>
          <a:p>
            <a:endParaRPr lang="en-US" dirty="0"/>
          </a:p>
        </p:txBody>
      </p:sp>
      <p:pic>
        <p:nvPicPr>
          <p:cNvPr id="4" name="Picture 3" descr="PS_HOR_REV_CMYK_2C.eps">
            <a:extLst>
              <a:ext uri="{FF2B5EF4-FFF2-40B4-BE49-F238E27FC236}">
                <a16:creationId xmlns:a16="http://schemas.microsoft.com/office/drawing/2014/main" id="{C19CBC34-DF26-4C2D-98AA-1877BA8A9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18094E32-E2D4-4B17-B623-A0E33BBCBEA1}"/>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1838474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A6DB-B6C5-428E-A6CC-78274A1E4C4C}"/>
              </a:ext>
            </a:extLst>
          </p:cNvPr>
          <p:cNvSpPr>
            <a:spLocks noGrp="1"/>
          </p:cNvSpPr>
          <p:nvPr>
            <p:ph type="title"/>
          </p:nvPr>
        </p:nvSpPr>
        <p:spPr/>
        <p:txBody>
          <a:bodyPr/>
          <a:lstStyle/>
          <a:p>
            <a:r>
              <a:rPr lang="en-US" dirty="0"/>
              <a:t>FAQ #46	</a:t>
            </a:r>
          </a:p>
        </p:txBody>
      </p:sp>
      <p:sp>
        <p:nvSpPr>
          <p:cNvPr id="3" name="Content Placeholder 2">
            <a:extLst>
              <a:ext uri="{FF2B5EF4-FFF2-40B4-BE49-F238E27FC236}">
                <a16:creationId xmlns:a16="http://schemas.microsoft.com/office/drawing/2014/main" id="{ADC35006-CC9F-450C-BAEB-07A70F0D85B7}"/>
              </a:ext>
            </a:extLst>
          </p:cNvPr>
          <p:cNvSpPr>
            <a:spLocks noGrp="1"/>
          </p:cNvSpPr>
          <p:nvPr>
            <p:ph idx="1"/>
          </p:nvPr>
        </p:nvSpPr>
        <p:spPr/>
        <p:txBody>
          <a:bodyPr>
            <a:normAutofit/>
          </a:bodyPr>
          <a:lstStyle/>
          <a:p>
            <a:r>
              <a:rPr lang="en-US" sz="2200" i="1" dirty="0">
                <a:solidFill>
                  <a:schemeClr val="tx1"/>
                </a:solidFill>
              </a:rPr>
              <a:t>What then are the expectations for immediate tenure?</a:t>
            </a:r>
            <a:endParaRPr lang="en-US" sz="2200" b="1" dirty="0">
              <a:solidFill>
                <a:schemeClr val="tx1"/>
              </a:solidFill>
            </a:endParaRPr>
          </a:p>
          <a:p>
            <a:pPr marL="400050" lvl="1" indent="0">
              <a:buNone/>
            </a:pPr>
            <a:r>
              <a:rPr lang="en-US" sz="2200" dirty="0">
                <a:solidFill>
                  <a:schemeClr val="tx1"/>
                </a:solidFill>
              </a:rPr>
              <a:t>Basic text remained the same and the following sentence was added:</a:t>
            </a:r>
          </a:p>
          <a:p>
            <a:pPr marL="914400" lvl="2" indent="0">
              <a:buNone/>
            </a:pPr>
            <a:r>
              <a:rPr lang="en-US" sz="2200" dirty="0">
                <a:solidFill>
                  <a:schemeClr val="tx1"/>
                </a:solidFill>
              </a:rPr>
              <a:t>“The immediate tenure process must begin prior to the candidate’s start date.”</a:t>
            </a:r>
          </a:p>
        </p:txBody>
      </p:sp>
      <p:pic>
        <p:nvPicPr>
          <p:cNvPr id="4" name="Picture 3" descr="PS_HOR_REV_CMYK_2C.eps">
            <a:extLst>
              <a:ext uri="{FF2B5EF4-FFF2-40B4-BE49-F238E27FC236}">
                <a16:creationId xmlns:a16="http://schemas.microsoft.com/office/drawing/2014/main" id="{DDF504D2-C03B-4D91-8A35-49F6CA598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379F7B5A-D958-4904-B479-7BA7660F784D}"/>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96707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199" y="205979"/>
            <a:ext cx="8453887" cy="857250"/>
          </a:xfrm>
        </p:spPr>
        <p:txBody>
          <a:bodyPr>
            <a:normAutofit fontScale="90000"/>
          </a:bodyPr>
          <a:lstStyle/>
          <a:p>
            <a:br>
              <a:rPr lang="en-US" sz="3200" dirty="0"/>
            </a:br>
            <a:r>
              <a:rPr lang="en-US" sz="3200" dirty="0"/>
              <a:t>Updated FAQs pertaining to COVID-19 FAQs #64, #66, #67, #69, #70, and #72</a:t>
            </a:r>
            <a:br>
              <a:rPr lang="en-US" sz="3200" dirty="0"/>
            </a:br>
            <a:endParaRPr lang="en-US" sz="3200" dirty="0"/>
          </a:p>
        </p:txBody>
      </p:sp>
      <p:graphicFrame>
        <p:nvGraphicFramePr>
          <p:cNvPr id="2" name="Table 2">
            <a:extLst>
              <a:ext uri="{FF2B5EF4-FFF2-40B4-BE49-F238E27FC236}">
                <a16:creationId xmlns:a16="http://schemas.microsoft.com/office/drawing/2014/main" id="{A0D249E0-5371-4538-A30E-92C94823F60B}"/>
              </a:ext>
            </a:extLst>
          </p:cNvPr>
          <p:cNvGraphicFramePr>
            <a:graphicFrameLocks noGrp="1"/>
          </p:cNvGraphicFramePr>
          <p:nvPr/>
        </p:nvGraphicFramePr>
        <p:xfrm>
          <a:off x="457199" y="1220864"/>
          <a:ext cx="8182104" cy="3340314"/>
        </p:xfrm>
        <a:graphic>
          <a:graphicData uri="http://schemas.openxmlformats.org/drawingml/2006/table">
            <a:tbl>
              <a:tblPr firstRow="1" bandRow="1">
                <a:tableStyleId>{5C22544A-7EE6-4342-B048-85BDC9FD1C3A}</a:tableStyleId>
              </a:tblPr>
              <a:tblGrid>
                <a:gridCol w="1765763">
                  <a:extLst>
                    <a:ext uri="{9D8B030D-6E8A-4147-A177-3AD203B41FA5}">
                      <a16:colId xmlns:a16="http://schemas.microsoft.com/office/drawing/2014/main" val="465095497"/>
                    </a:ext>
                  </a:extLst>
                </a:gridCol>
                <a:gridCol w="6416341">
                  <a:extLst>
                    <a:ext uri="{9D8B030D-6E8A-4147-A177-3AD203B41FA5}">
                      <a16:colId xmlns:a16="http://schemas.microsoft.com/office/drawing/2014/main" val="2646876443"/>
                    </a:ext>
                  </a:extLst>
                </a:gridCol>
              </a:tblGrid>
              <a:tr h="481085">
                <a:tc>
                  <a:txBody>
                    <a:bodyPr/>
                    <a:lstStyle/>
                    <a:p>
                      <a:r>
                        <a:rPr lang="en-US" sz="1400" dirty="0">
                          <a:solidFill>
                            <a:schemeClr val="tx1"/>
                          </a:solidFill>
                        </a:rPr>
                        <a:t>FAQ #64</a:t>
                      </a:r>
                      <a:endParaRPr lang="en-US" sz="1400" dirty="0"/>
                    </a:p>
                  </a:txBody>
                  <a:tcPr anchor="ctr">
                    <a:solidFill>
                      <a:srgbClr val="EAF0F7"/>
                    </a:solidFill>
                  </a:tcPr>
                </a:tc>
                <a:tc>
                  <a:txBody>
                    <a:bodyPr/>
                    <a:lstStyle/>
                    <a:p>
                      <a:r>
                        <a:rPr lang="en-US" sz="1400" b="1" i="1" kern="1200" dirty="0">
                          <a:solidFill>
                            <a:schemeClr val="tx1"/>
                          </a:solidFill>
                          <a:effectLst/>
                          <a:latin typeface="+mn-lt"/>
                          <a:ea typeface="+mn-ea"/>
                          <a:cs typeface="+mn-cs"/>
                        </a:rPr>
                        <a:t>Will the extension of the review period due to COVID-19 be mentioned in requests to reviewers?</a:t>
                      </a:r>
                      <a:endParaRPr lang="en-US" sz="1400" b="1" kern="1200" dirty="0">
                        <a:solidFill>
                          <a:schemeClr val="tx1"/>
                        </a:solidFill>
                        <a:effectLst/>
                        <a:latin typeface="+mn-lt"/>
                        <a:ea typeface="+mn-ea"/>
                        <a:cs typeface="+mn-cs"/>
                      </a:endParaRPr>
                    </a:p>
                  </a:txBody>
                  <a:tcPr anchor="ctr">
                    <a:solidFill>
                      <a:srgbClr val="EAF0F7"/>
                    </a:solidFill>
                  </a:tcPr>
                </a:tc>
                <a:extLst>
                  <a:ext uri="{0D108BD9-81ED-4DB2-BD59-A6C34878D82A}">
                    <a16:rowId xmlns:a16="http://schemas.microsoft.com/office/drawing/2014/main" val="2334304436"/>
                  </a:ext>
                </a:extLst>
              </a:tr>
              <a:tr h="536154">
                <a:tc>
                  <a:txBody>
                    <a:bodyPr/>
                    <a:lstStyle/>
                    <a:p>
                      <a:pPr marL="0" algn="l" defTabSz="457200" rtl="0" eaLnBrk="1" latinLnBrk="0" hangingPunct="1"/>
                      <a:r>
                        <a:rPr lang="en-US" sz="1400" b="1" kern="1200" dirty="0">
                          <a:solidFill>
                            <a:schemeClr val="tx1"/>
                          </a:solidFill>
                          <a:latin typeface="+mn-lt"/>
                          <a:ea typeface="+mn-ea"/>
                          <a:cs typeface="+mn-cs"/>
                        </a:rPr>
                        <a:t>FAQ #66 </a:t>
                      </a:r>
                    </a:p>
                  </a:txBody>
                  <a:tcPr anchor="ctr"/>
                </a:tc>
                <a:tc>
                  <a:txBody>
                    <a:bodyPr/>
                    <a:lstStyle/>
                    <a:p>
                      <a:pPr marL="0" algn="l" defTabSz="457200" rtl="0" eaLnBrk="1" latinLnBrk="0" hangingPunct="1"/>
                      <a:r>
                        <a:rPr lang="en-US" sz="1400" b="1" i="1" kern="1200" dirty="0">
                          <a:solidFill>
                            <a:schemeClr val="dk1"/>
                          </a:solidFill>
                          <a:effectLst/>
                          <a:latin typeface="+mn-lt"/>
                          <a:ea typeface="+mn-ea"/>
                          <a:cs typeface="+mn-cs"/>
                        </a:rPr>
                        <a:t>What is the best way to indicate on Activity Insight/the Dossier how COVID-19 impacted our teaching, research, and service activities?</a:t>
                      </a:r>
                      <a:endParaRPr 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val="433387501"/>
                  </a:ext>
                </a:extLst>
              </a:tr>
              <a:tr h="501319">
                <a:tc>
                  <a:txBody>
                    <a:bodyPr/>
                    <a:lstStyle/>
                    <a:p>
                      <a:pPr marL="0" algn="l" defTabSz="457200" rtl="0" eaLnBrk="1" latinLnBrk="0" hangingPunct="1"/>
                      <a:r>
                        <a:rPr lang="en-US" sz="1400" b="1" kern="1200" dirty="0">
                          <a:solidFill>
                            <a:schemeClr val="tx1"/>
                          </a:solidFill>
                          <a:latin typeface="+mn-lt"/>
                          <a:ea typeface="+mn-ea"/>
                          <a:cs typeface="+mn-cs"/>
                        </a:rPr>
                        <a:t>FAQ #67</a:t>
                      </a:r>
                    </a:p>
                  </a:txBody>
                  <a:tcPr anchor="ctr"/>
                </a:tc>
                <a:tc>
                  <a:txBody>
                    <a:bodyPr/>
                    <a:lstStyle/>
                    <a:p>
                      <a:pPr marL="0" algn="l" defTabSz="457200" rtl="0" eaLnBrk="1" latinLnBrk="0" hangingPunct="1"/>
                      <a:r>
                        <a:rPr lang="en-US" sz="1400" b="1" i="1" kern="1200" dirty="0">
                          <a:solidFill>
                            <a:schemeClr val="dk1"/>
                          </a:solidFill>
                          <a:effectLst/>
                          <a:latin typeface="+mn-lt"/>
                          <a:ea typeface="+mn-ea"/>
                          <a:cs typeface="+mn-cs"/>
                        </a:rPr>
                        <a:t>May I list conference presentations that I was scheduled to deliver at meetings that were canceled due to COVID-19?</a:t>
                      </a:r>
                      <a:endParaRPr 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val="2635103575"/>
                  </a:ext>
                </a:extLst>
              </a:tr>
              <a:tr h="504472">
                <a:tc>
                  <a:txBody>
                    <a:bodyPr/>
                    <a:lstStyle/>
                    <a:p>
                      <a:pPr marL="0" algn="l" defTabSz="457200" rtl="0" eaLnBrk="1" latinLnBrk="0" hangingPunct="1"/>
                      <a:r>
                        <a:rPr lang="en-US" sz="1400" b="1" kern="1200" dirty="0">
                          <a:solidFill>
                            <a:schemeClr val="tx1"/>
                          </a:solidFill>
                          <a:latin typeface="+mn-lt"/>
                          <a:ea typeface="+mn-ea"/>
                          <a:cs typeface="+mn-cs"/>
                        </a:rPr>
                        <a:t>FAQ #69 </a:t>
                      </a:r>
                    </a:p>
                  </a:txBody>
                  <a:tcPr anchor="ctr"/>
                </a:tc>
                <a:tc>
                  <a:txBody>
                    <a:bodyPr/>
                    <a:lstStyle/>
                    <a:p>
                      <a:r>
                        <a:rPr lang="en-US" sz="1400" b="1" i="1" kern="1200" dirty="0">
                          <a:solidFill>
                            <a:schemeClr val="dk1"/>
                          </a:solidFill>
                          <a:effectLst/>
                          <a:latin typeface="+mn-lt"/>
                          <a:ea typeface="+mn-ea"/>
                          <a:cs typeface="+mn-cs"/>
                        </a:rPr>
                        <a:t>The short-form of the SRTE was administered in fall 2020. These results were not available to academic administrators. May I include my SRTEs for fall 2020 in my dossier?</a:t>
                      </a:r>
                      <a:endParaRPr 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val="3698511659"/>
                  </a:ext>
                </a:extLst>
              </a:tr>
              <a:tr h="478971">
                <a:tc>
                  <a:txBody>
                    <a:bodyPr/>
                    <a:lstStyle/>
                    <a:p>
                      <a:pPr marL="0" algn="l" defTabSz="457200" rtl="0" eaLnBrk="1" latinLnBrk="0" hangingPunct="1"/>
                      <a:r>
                        <a:rPr lang="en-US" sz="1400" b="1" kern="1200" dirty="0">
                          <a:solidFill>
                            <a:schemeClr val="tx1"/>
                          </a:solidFill>
                          <a:latin typeface="+mn-lt"/>
                          <a:ea typeface="+mn-ea"/>
                          <a:cs typeface="+mn-cs"/>
                        </a:rPr>
                        <a:t>FAQ #70 </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kern="1200" dirty="0">
                          <a:solidFill>
                            <a:schemeClr val="dk1"/>
                          </a:solidFill>
                          <a:effectLst/>
                          <a:latin typeface="+mn-lt"/>
                          <a:ea typeface="+mn-ea"/>
                          <a:cs typeface="+mn-cs"/>
                        </a:rPr>
                        <a:t>How will peer teaching reviews in spring of 2020, fall 2021, and spring 2021? be handled in the promotion and tenure review process?</a:t>
                      </a:r>
                      <a:endParaRPr 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val="1087381303"/>
                  </a:ext>
                </a:extLst>
              </a:tr>
              <a:tr h="504472">
                <a:tc>
                  <a:txBody>
                    <a:bodyPr/>
                    <a:lstStyle/>
                    <a:p>
                      <a:pPr marL="0" algn="l" defTabSz="457200" rtl="0" eaLnBrk="1" latinLnBrk="0" hangingPunct="1"/>
                      <a:r>
                        <a:rPr lang="en-US" sz="1400" b="1" kern="1200" dirty="0">
                          <a:solidFill>
                            <a:schemeClr val="tx1"/>
                          </a:solidFill>
                          <a:latin typeface="+mn-lt"/>
                          <a:ea typeface="+mn-ea"/>
                          <a:cs typeface="+mn-cs"/>
                        </a:rPr>
                        <a:t>FAQ #72 </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1" kern="1200" dirty="0">
                          <a:solidFill>
                            <a:schemeClr val="dk1"/>
                          </a:solidFill>
                          <a:effectLst/>
                          <a:latin typeface="+mn-lt"/>
                          <a:ea typeface="+mn-ea"/>
                          <a:cs typeface="+mn-cs"/>
                        </a:rPr>
                        <a:t>How should the charge to promotion and tenure committees be modified in the midst of the pandemic?</a:t>
                      </a:r>
                      <a:endParaRPr 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val="4064162724"/>
                  </a:ext>
                </a:extLst>
              </a:tr>
            </a:tbl>
          </a:graphicData>
        </a:graphic>
      </p:graphicFrame>
    </p:spTree>
    <p:extLst>
      <p:ext uri="{BB962C8B-B14F-4D97-AF65-F5344CB8AC3E}">
        <p14:creationId xmlns:p14="http://schemas.microsoft.com/office/powerpoint/2010/main" val="150046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3" name="Title 2"/>
          <p:cNvSpPr>
            <a:spLocks noGrp="1"/>
          </p:cNvSpPr>
          <p:nvPr>
            <p:ph type="title"/>
          </p:nvPr>
        </p:nvSpPr>
        <p:spPr>
          <a:xfrm>
            <a:off x="457200" y="227263"/>
            <a:ext cx="8432800" cy="835966"/>
          </a:xfrm>
        </p:spPr>
        <p:txBody>
          <a:bodyPr>
            <a:normAutofit/>
          </a:bodyPr>
          <a:lstStyle/>
          <a:p>
            <a:r>
              <a:rPr lang="en-US" sz="4000" dirty="0"/>
              <a:t>VPFA Office Staff</a:t>
            </a:r>
          </a:p>
        </p:txBody>
      </p:sp>
      <p:pic>
        <p:nvPicPr>
          <p:cNvPr id="6" name="Picture 5"/>
          <p:cNvPicPr>
            <a:picLocks noChangeAspect="1"/>
          </p:cNvPicPr>
          <p:nvPr/>
        </p:nvPicPr>
        <p:blipFill>
          <a:blip r:embed="rId4"/>
          <a:stretch>
            <a:fillRect/>
          </a:stretch>
        </p:blipFill>
        <p:spPr>
          <a:xfrm>
            <a:off x="225934" y="1269382"/>
            <a:ext cx="2023367" cy="923544"/>
          </a:xfrm>
          <a:prstGeom prst="rect">
            <a:avLst/>
          </a:prstGeom>
        </p:spPr>
      </p:pic>
      <p:sp>
        <p:nvSpPr>
          <p:cNvPr id="8" name="Rectangle 7"/>
          <p:cNvSpPr/>
          <p:nvPr/>
        </p:nvSpPr>
        <p:spPr>
          <a:xfrm>
            <a:off x="514287" y="2180252"/>
            <a:ext cx="1446663" cy="1754326"/>
          </a:xfrm>
          <a:prstGeom prst="rect">
            <a:avLst/>
          </a:prstGeom>
        </p:spPr>
        <p:txBody>
          <a:bodyPr wrap="square">
            <a:spAutoFit/>
          </a:bodyPr>
          <a:lstStyle/>
          <a:p>
            <a:pPr algn="ctr"/>
            <a:r>
              <a:rPr lang="en-US" b="1" dirty="0"/>
              <a:t>Office of the Vice Provost for Faculty Affairs</a:t>
            </a:r>
          </a:p>
          <a:p>
            <a:pPr algn="ctr"/>
            <a:endParaRPr lang="en-US" b="1" dirty="0"/>
          </a:p>
          <a:p>
            <a:pPr algn="ctr"/>
            <a:r>
              <a:rPr lang="en-US" b="1" dirty="0"/>
              <a:t>vpfa.psu.edu</a:t>
            </a:r>
          </a:p>
        </p:txBody>
      </p:sp>
      <p:sp>
        <p:nvSpPr>
          <p:cNvPr id="9" name="Content Placeholder 5">
            <a:extLst>
              <a:ext uri="{FF2B5EF4-FFF2-40B4-BE49-F238E27FC236}">
                <a16:creationId xmlns:a16="http://schemas.microsoft.com/office/drawing/2014/main" id="{44E6E7FF-84E9-41EF-8F0F-030AB8699A57}"/>
              </a:ext>
            </a:extLst>
          </p:cNvPr>
          <p:cNvSpPr>
            <a:spLocks noGrp="1"/>
          </p:cNvSpPr>
          <p:nvPr>
            <p:ph idx="1"/>
          </p:nvPr>
        </p:nvSpPr>
        <p:spPr>
          <a:xfrm>
            <a:off x="2043953" y="1337732"/>
            <a:ext cx="6973048" cy="2837351"/>
          </a:xfrm>
        </p:spPr>
        <p:txBody>
          <a:bodyPr>
            <a:noAutofit/>
          </a:bodyPr>
          <a:lstStyle/>
          <a:p>
            <a:pPr>
              <a:spcBef>
                <a:spcPts val="600"/>
              </a:spcBef>
              <a:spcAft>
                <a:spcPts val="600"/>
              </a:spcAft>
              <a:buFont typeface="Arial" panose="020B0604020202020204" pitchFamily="34" charset="0"/>
              <a:buChar char="•"/>
            </a:pPr>
            <a:r>
              <a:rPr lang="en-US" sz="1600" b="1" dirty="0">
                <a:solidFill>
                  <a:schemeClr val="tx1"/>
                </a:solidFill>
              </a:rPr>
              <a:t>Abigail Diehl</a:t>
            </a:r>
            <a:r>
              <a:rPr lang="en-US" sz="1600" dirty="0">
                <a:solidFill>
                  <a:schemeClr val="tx1"/>
                </a:solidFill>
              </a:rPr>
              <a:t>, Assistant Vice Provost for Faculty Affairs, </a:t>
            </a:r>
            <a:r>
              <a:rPr lang="en-US" sz="1600" dirty="0">
                <a:solidFill>
                  <a:schemeClr val="accent2"/>
                </a:solidFill>
                <a:hlinkClick r:id="rId5">
                  <a:extLst>
                    <a:ext uri="{A12FA001-AC4F-418D-AE19-62706E023703}">
                      <ahyp:hlinkClr xmlns:ahyp="http://schemas.microsoft.com/office/drawing/2018/hyperlinkcolor" val="tx"/>
                    </a:ext>
                  </a:extLst>
                </a:hlinkClick>
              </a:rPr>
              <a:t>agc105@psu.edu</a:t>
            </a:r>
            <a:r>
              <a:rPr lang="en-US" sz="1600" dirty="0">
                <a:solidFill>
                  <a:schemeClr val="accent2"/>
                </a:solidFill>
              </a:rPr>
              <a:t> </a:t>
            </a:r>
          </a:p>
          <a:p>
            <a:pPr>
              <a:spcBef>
                <a:spcPts val="600"/>
              </a:spcBef>
              <a:spcAft>
                <a:spcPts val="600"/>
              </a:spcAft>
              <a:buFont typeface="Arial" panose="020B0604020202020204" pitchFamily="34" charset="0"/>
              <a:buChar char="•"/>
            </a:pPr>
            <a:r>
              <a:rPr lang="en-US" sz="1600" b="1" dirty="0">
                <a:solidFill>
                  <a:schemeClr val="tx1"/>
                </a:solidFill>
              </a:rPr>
              <a:t>Ann Clements</a:t>
            </a:r>
            <a:r>
              <a:rPr lang="en-US" sz="1600" dirty="0">
                <a:solidFill>
                  <a:schemeClr val="tx1"/>
                </a:solidFill>
              </a:rPr>
              <a:t>, Assistant Vice Provost for Faculty Affairs, Faculty Development, </a:t>
            </a:r>
            <a:r>
              <a:rPr lang="en-US" sz="1600" dirty="0">
                <a:solidFill>
                  <a:schemeClr val="accent2"/>
                </a:solidFill>
                <a:hlinkClick r:id="rId6">
                  <a:extLst>
                    <a:ext uri="{A12FA001-AC4F-418D-AE19-62706E023703}">
                      <ahyp:hlinkClr xmlns:ahyp="http://schemas.microsoft.com/office/drawing/2018/hyperlinkcolor" val="tx"/>
                    </a:ext>
                  </a:extLst>
                </a:hlinkClick>
              </a:rPr>
              <a:t>acc13@psu.edu</a:t>
            </a:r>
            <a:r>
              <a:rPr lang="en-US" sz="1600" dirty="0">
                <a:solidFill>
                  <a:schemeClr val="accent2"/>
                </a:solidFill>
              </a:rPr>
              <a:t> </a:t>
            </a:r>
          </a:p>
          <a:p>
            <a:pPr>
              <a:spcBef>
                <a:spcPts val="600"/>
              </a:spcBef>
              <a:spcAft>
                <a:spcPts val="600"/>
              </a:spcAft>
              <a:buFont typeface="Arial" panose="020B0604020202020204" pitchFamily="34" charset="0"/>
              <a:buChar char="•"/>
            </a:pPr>
            <a:r>
              <a:rPr lang="en-US" sz="1600" b="1" dirty="0">
                <a:solidFill>
                  <a:schemeClr val="tx1"/>
                </a:solidFill>
              </a:rPr>
              <a:t>Karen Parkes-Schnure</a:t>
            </a:r>
            <a:r>
              <a:rPr lang="en-US" sz="1600" dirty="0">
                <a:solidFill>
                  <a:schemeClr val="tx1"/>
                </a:solidFill>
              </a:rPr>
              <a:t>, Executive Assistant to the Vice Provost for Faculty Affairs, </a:t>
            </a:r>
            <a:r>
              <a:rPr lang="en-US" sz="1600" dirty="0">
                <a:solidFill>
                  <a:schemeClr val="accent2"/>
                </a:solidFill>
                <a:hlinkClick r:id="rId7">
                  <a:extLst>
                    <a:ext uri="{A12FA001-AC4F-418D-AE19-62706E023703}">
                      <ahyp:hlinkClr xmlns:ahyp="http://schemas.microsoft.com/office/drawing/2018/hyperlinkcolor" val="tx"/>
                    </a:ext>
                  </a:extLst>
                </a:hlinkClick>
              </a:rPr>
              <a:t>kjg138@psu.edu</a:t>
            </a:r>
            <a:endParaRPr lang="en-US" sz="1600" b="1" dirty="0">
              <a:solidFill>
                <a:schemeClr val="tx1"/>
              </a:solidFill>
            </a:endParaRPr>
          </a:p>
          <a:p>
            <a:pPr lvl="1">
              <a:spcBef>
                <a:spcPts val="600"/>
              </a:spcBef>
              <a:spcAft>
                <a:spcPts val="600"/>
              </a:spcAft>
              <a:buFont typeface="Arial" panose="020B0604020202020204" pitchFamily="34" charset="0"/>
              <a:buChar char="•"/>
            </a:pPr>
            <a:r>
              <a:rPr lang="en-US" sz="1400" b="1" dirty="0">
                <a:solidFill>
                  <a:srgbClr val="FF0000"/>
                </a:solidFill>
              </a:rPr>
              <a:t>Primary promotion and tenure contact</a:t>
            </a:r>
          </a:p>
          <a:p>
            <a:pPr>
              <a:spcBef>
                <a:spcPts val="600"/>
              </a:spcBef>
              <a:spcAft>
                <a:spcPts val="600"/>
              </a:spcAft>
              <a:buFont typeface="Arial" panose="020B0604020202020204" pitchFamily="34" charset="0"/>
              <a:buChar char="•"/>
            </a:pPr>
            <a:r>
              <a:rPr lang="en-US" sz="1600" b="1" dirty="0">
                <a:solidFill>
                  <a:schemeClr val="tx1"/>
                </a:solidFill>
              </a:rPr>
              <a:t>Mindy Kowalski</a:t>
            </a:r>
            <a:r>
              <a:rPr lang="en-US" sz="1600" dirty="0">
                <a:solidFill>
                  <a:schemeClr val="tx1"/>
                </a:solidFill>
              </a:rPr>
              <a:t>, Administrative Support Coordinator, </a:t>
            </a:r>
            <a:r>
              <a:rPr lang="en-US" sz="1600" dirty="0">
                <a:solidFill>
                  <a:schemeClr val="accent2"/>
                </a:solidFill>
                <a:hlinkClick r:id="rId8">
                  <a:extLst>
                    <a:ext uri="{A12FA001-AC4F-418D-AE19-62706E023703}">
                      <ahyp:hlinkClr xmlns:ahyp="http://schemas.microsoft.com/office/drawing/2018/hyperlinkcolor" val="tx"/>
                    </a:ext>
                  </a:extLst>
                </a:hlinkClick>
              </a:rPr>
              <a:t>msk22@psu.edu</a:t>
            </a:r>
            <a:r>
              <a:rPr lang="en-US" sz="1600" dirty="0">
                <a:solidFill>
                  <a:schemeClr val="accent2"/>
                </a:solidFill>
              </a:rPr>
              <a:t> </a:t>
            </a:r>
            <a:endParaRPr lang="en-US" sz="1600" dirty="0">
              <a:solidFill>
                <a:schemeClr val="tx1"/>
              </a:solidFill>
            </a:endParaRPr>
          </a:p>
          <a:p>
            <a:pPr>
              <a:spcBef>
                <a:spcPts val="600"/>
              </a:spcBef>
              <a:spcAft>
                <a:spcPts val="600"/>
              </a:spcAft>
              <a:buFont typeface="Arial" panose="020B0604020202020204" pitchFamily="34" charset="0"/>
              <a:buChar char="•"/>
            </a:pPr>
            <a:r>
              <a:rPr lang="en-US" sz="1600" b="1" dirty="0">
                <a:solidFill>
                  <a:schemeClr val="tx1"/>
                </a:solidFill>
              </a:rPr>
              <a:t>Wendy Blumenthal</a:t>
            </a:r>
            <a:r>
              <a:rPr lang="en-US" sz="1600" dirty="0">
                <a:solidFill>
                  <a:schemeClr val="tx1"/>
                </a:solidFill>
              </a:rPr>
              <a:t>, Administrative Support Assistant, </a:t>
            </a:r>
            <a:r>
              <a:rPr lang="en-US" sz="1600" dirty="0">
                <a:solidFill>
                  <a:schemeClr val="accent2"/>
                </a:solidFill>
                <a:hlinkClick r:id="rId9">
                  <a:extLst>
                    <a:ext uri="{A12FA001-AC4F-418D-AE19-62706E023703}">
                      <ahyp:hlinkClr xmlns:ahyp="http://schemas.microsoft.com/office/drawing/2018/hyperlinkcolor" val="tx"/>
                    </a:ext>
                  </a:extLst>
                </a:hlinkClick>
              </a:rPr>
              <a:t>wjy100@psu.edu</a:t>
            </a:r>
            <a:r>
              <a:rPr lang="en-US" sz="1600" dirty="0">
                <a:solidFill>
                  <a:schemeClr val="accent2"/>
                </a:solidFill>
              </a:rPr>
              <a:t> </a:t>
            </a:r>
            <a:endParaRPr lang="en-US" sz="1600" dirty="0">
              <a:solidFill>
                <a:schemeClr val="tx1"/>
              </a:solidFill>
            </a:endParaRPr>
          </a:p>
          <a:p>
            <a:pPr>
              <a:spcBef>
                <a:spcPts val="600"/>
              </a:spcBef>
              <a:spcAft>
                <a:spcPts val="600"/>
              </a:spcAft>
              <a:buFont typeface="Arial" panose="020B0604020202020204" pitchFamily="34" charset="0"/>
              <a:buChar char="•"/>
            </a:pPr>
            <a:endParaRPr lang="en-US" sz="1600" dirty="0">
              <a:solidFill>
                <a:schemeClr val="tx1"/>
              </a:solidFill>
            </a:endParaRPr>
          </a:p>
          <a:p>
            <a:pPr>
              <a:spcBef>
                <a:spcPts val="600"/>
              </a:spcBef>
              <a:spcAft>
                <a:spcPts val="600"/>
              </a:spcAft>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75753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199" y="205979"/>
            <a:ext cx="8453887" cy="857250"/>
          </a:xfrm>
        </p:spPr>
        <p:txBody>
          <a:bodyPr>
            <a:normAutofit/>
          </a:bodyPr>
          <a:lstStyle/>
          <a:p>
            <a:r>
              <a:rPr lang="en-US" sz="3800" dirty="0"/>
              <a:t>P&amp;T Summary (2020-21)</a:t>
            </a:r>
            <a:endParaRPr lang="en-US" sz="3800" dirty="0">
              <a:solidFill>
                <a:srgbClr val="FF0000"/>
              </a:solidFill>
            </a:endParaRPr>
          </a:p>
        </p:txBody>
      </p:sp>
      <p:sp>
        <p:nvSpPr>
          <p:cNvPr id="9" name="Content Placeholder 5"/>
          <p:cNvSpPr>
            <a:spLocks noGrp="1"/>
          </p:cNvSpPr>
          <p:nvPr>
            <p:ph idx="1"/>
          </p:nvPr>
        </p:nvSpPr>
        <p:spPr>
          <a:xfrm>
            <a:off x="596346" y="967203"/>
            <a:ext cx="8314740" cy="3604797"/>
          </a:xfrm>
        </p:spPr>
        <p:txBody>
          <a:bodyPr>
            <a:noAutofit/>
          </a:bodyPr>
          <a:lstStyle/>
          <a:p>
            <a:pPr lvl="0"/>
            <a:r>
              <a:rPr lang="en-US" sz="1800" dirty="0">
                <a:solidFill>
                  <a:schemeClr val="tx1"/>
                </a:solidFill>
              </a:rPr>
              <a:t>The University Promotion and Tenure Review Committee reviewed 157 cases during the 2020-21 academic year and recommended 157 cases. President Barron approved all 157 cases.</a:t>
            </a:r>
          </a:p>
          <a:p>
            <a:pPr lvl="0"/>
            <a:r>
              <a:rPr lang="en-US" sz="1800" b="1" dirty="0">
                <a:solidFill>
                  <a:schemeClr val="tx1"/>
                </a:solidFill>
              </a:rPr>
              <a:t>Promotion to Professor, Librarian, and Research Professor: </a:t>
            </a:r>
            <a:r>
              <a:rPr lang="en-US" sz="1800" dirty="0">
                <a:solidFill>
                  <a:schemeClr val="tx1"/>
                </a:solidFill>
              </a:rPr>
              <a:t>The University committee reviewed 68 candidates, recommended 68 and President Barron approved those 68 cases.</a:t>
            </a:r>
          </a:p>
          <a:p>
            <a:pPr lvl="0"/>
            <a:r>
              <a:rPr lang="en-US" sz="1800" b="1" dirty="0">
                <a:solidFill>
                  <a:schemeClr val="tx1"/>
                </a:solidFill>
              </a:rPr>
              <a:t>Promotion to Associate Professor, Associate Librarian, and Associate Research Professor: </a:t>
            </a:r>
            <a:r>
              <a:rPr lang="en-US" sz="1800" dirty="0">
                <a:solidFill>
                  <a:schemeClr val="tx1"/>
                </a:solidFill>
              </a:rPr>
              <a:t>The University committee recommended 86 candidates, and President Barron approved 86 cases.</a:t>
            </a:r>
          </a:p>
          <a:p>
            <a:pPr lvl="0"/>
            <a:r>
              <a:rPr lang="en-US" sz="1800" b="1" dirty="0">
                <a:solidFill>
                  <a:schemeClr val="tx1"/>
                </a:solidFill>
              </a:rPr>
              <a:t>Tenure: </a:t>
            </a:r>
            <a:r>
              <a:rPr lang="en-US" sz="1800" dirty="0">
                <a:solidFill>
                  <a:schemeClr val="tx1"/>
                </a:solidFill>
              </a:rPr>
              <a:t>The University Committee recommended 85 candidates for tenure, and President Barron approved tenure for 85 cases. </a:t>
            </a:r>
          </a:p>
        </p:txBody>
      </p:sp>
    </p:spTree>
    <p:extLst>
      <p:ext uri="{BB962C8B-B14F-4D97-AF65-F5344CB8AC3E}">
        <p14:creationId xmlns:p14="http://schemas.microsoft.com/office/powerpoint/2010/main" val="26785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80" y="4641863"/>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r>
              <a:rPr lang="en-US" sz="1100" dirty="0">
                <a:solidFill>
                  <a:prstClr val="black">
                    <a:tint val="75000"/>
                  </a:prstClr>
                </a:solidFill>
                <a:latin typeface="Franklin Gothic Book"/>
              </a:rPr>
              <a:t>OFFICE OF THE VICE PROVOST FOR FACULTY AFFAIRS</a:t>
            </a:r>
          </a:p>
        </p:txBody>
      </p:sp>
      <p:sp>
        <p:nvSpPr>
          <p:cNvPr id="10" name="Title 9"/>
          <p:cNvSpPr>
            <a:spLocks noGrp="1"/>
          </p:cNvSpPr>
          <p:nvPr>
            <p:ph type="title"/>
          </p:nvPr>
        </p:nvSpPr>
        <p:spPr>
          <a:xfrm>
            <a:off x="457199" y="205979"/>
            <a:ext cx="8755812" cy="857250"/>
          </a:xfrm>
        </p:spPr>
        <p:txBody>
          <a:bodyPr>
            <a:normAutofit/>
          </a:bodyPr>
          <a:lstStyle/>
          <a:p>
            <a:r>
              <a:rPr lang="en-US" sz="4000" dirty="0"/>
              <a:t>Activity Insight</a:t>
            </a:r>
          </a:p>
        </p:txBody>
      </p:sp>
      <p:sp>
        <p:nvSpPr>
          <p:cNvPr id="11" name="Content Placeholder 5"/>
          <p:cNvSpPr>
            <a:spLocks noGrp="1"/>
          </p:cNvSpPr>
          <p:nvPr>
            <p:ph idx="1"/>
          </p:nvPr>
        </p:nvSpPr>
        <p:spPr>
          <a:xfrm>
            <a:off x="1072869" y="2692444"/>
            <a:ext cx="6894264" cy="1804911"/>
          </a:xfrm>
        </p:spPr>
        <p:txBody>
          <a:bodyPr>
            <a:noAutofit/>
          </a:bodyPr>
          <a:lstStyle/>
          <a:p>
            <a:pPr>
              <a:spcBef>
                <a:spcPts val="300"/>
              </a:spcBef>
              <a:spcAft>
                <a:spcPts val="600"/>
              </a:spcAft>
              <a:buFont typeface="Arial" panose="020B0604020202020204" pitchFamily="34" charset="0"/>
              <a:buChar char="•"/>
            </a:pPr>
            <a:r>
              <a:rPr lang="en-US" sz="2000" b="1" dirty="0">
                <a:solidFill>
                  <a:schemeClr val="tx1"/>
                </a:solidFill>
              </a:rPr>
              <a:t>Activity Insight: </a:t>
            </a:r>
            <a:r>
              <a:rPr lang="en-US" sz="2000" dirty="0">
                <a:solidFill>
                  <a:schemeClr val="tx1"/>
                </a:solidFill>
              </a:rPr>
              <a:t>Key online software tool, updated </a:t>
            </a:r>
            <a:br>
              <a:rPr lang="en-US" sz="2000" dirty="0">
                <a:solidFill>
                  <a:schemeClr val="tx1"/>
                </a:solidFill>
              </a:rPr>
            </a:br>
            <a:r>
              <a:rPr lang="en-US" sz="2000" dirty="0">
                <a:solidFill>
                  <a:schemeClr val="tx1"/>
                </a:solidFill>
              </a:rPr>
              <a:t>regularly, with an administrative team available for </a:t>
            </a:r>
            <a:br>
              <a:rPr lang="en-US" sz="2000" dirty="0">
                <a:solidFill>
                  <a:schemeClr val="tx1"/>
                </a:solidFill>
              </a:rPr>
            </a:br>
            <a:r>
              <a:rPr lang="en-US" sz="2000" dirty="0">
                <a:solidFill>
                  <a:schemeClr val="tx1"/>
                </a:solidFill>
              </a:rPr>
              <a:t>training and to answer questions. </a:t>
            </a:r>
          </a:p>
          <a:p>
            <a:pPr>
              <a:spcBef>
                <a:spcPts val="300"/>
              </a:spcBef>
              <a:spcAft>
                <a:spcPts val="600"/>
              </a:spcAft>
              <a:buFont typeface="Arial" panose="020B0604020202020204" pitchFamily="34" charset="0"/>
              <a:buChar char="•"/>
            </a:pPr>
            <a:r>
              <a:rPr lang="en-US" sz="2000" dirty="0">
                <a:solidFill>
                  <a:schemeClr val="tx1"/>
                </a:solidFill>
              </a:rPr>
              <a:t>Questions? Contact Activity Insight Support</a:t>
            </a:r>
            <a:br>
              <a:rPr lang="en-US" sz="2000" b="1" dirty="0">
                <a:solidFill>
                  <a:schemeClr val="tx1"/>
                </a:solidFill>
              </a:rPr>
            </a:br>
            <a:r>
              <a:rPr lang="en-US" sz="2000" b="1" dirty="0">
                <a:solidFill>
                  <a:schemeClr val="tx1"/>
                </a:solidFill>
              </a:rPr>
              <a:t>at AI-Support@.psu.edu</a:t>
            </a:r>
            <a:endParaRPr lang="en-US" sz="2000" dirty="0">
              <a:solidFill>
                <a:schemeClr val="accent2"/>
              </a:solidFill>
            </a:endParaRPr>
          </a:p>
          <a:p>
            <a:pPr marL="0" indent="0">
              <a:spcBef>
                <a:spcPts val="600"/>
              </a:spcBef>
              <a:spcAft>
                <a:spcPts val="600"/>
              </a:spcAft>
              <a:buNone/>
            </a:pPr>
            <a:endParaRPr lang="en-US" sz="2000" dirty="0">
              <a:solidFill>
                <a:schemeClr val="tx1"/>
              </a:solidFill>
            </a:endParaRPr>
          </a:p>
        </p:txBody>
      </p:sp>
      <p:pic>
        <p:nvPicPr>
          <p:cNvPr id="4" name="Picture 3" descr="Man working on computer">
            <a:extLst>
              <a:ext uri="{FF2B5EF4-FFF2-40B4-BE49-F238E27FC236}">
                <a16:creationId xmlns:a16="http://schemas.microsoft.com/office/drawing/2014/main" id="{001CADC1-819B-4116-91D0-D15D97920B8D}"/>
              </a:ext>
            </a:extLst>
          </p:cNvPr>
          <p:cNvPicPr>
            <a:picLocks noChangeAspect="1"/>
          </p:cNvPicPr>
          <p:nvPr/>
        </p:nvPicPr>
        <p:blipFill>
          <a:blip r:embed="rId4"/>
          <a:stretch>
            <a:fillRect/>
          </a:stretch>
        </p:blipFill>
        <p:spPr>
          <a:xfrm>
            <a:off x="1513490" y="1063228"/>
            <a:ext cx="5366582" cy="1629215"/>
          </a:xfrm>
          <a:prstGeom prst="rect">
            <a:avLst/>
          </a:prstGeom>
        </p:spPr>
      </p:pic>
    </p:spTree>
    <p:extLst>
      <p:ext uri="{BB962C8B-B14F-4D97-AF65-F5344CB8AC3E}">
        <p14:creationId xmlns:p14="http://schemas.microsoft.com/office/powerpoint/2010/main" val="1553081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80" y="4641863"/>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r>
              <a:rPr lang="en-US" sz="1100" dirty="0">
                <a:solidFill>
                  <a:prstClr val="black">
                    <a:tint val="75000"/>
                  </a:prstClr>
                </a:solidFill>
                <a:latin typeface="Franklin Gothic Book"/>
              </a:rPr>
              <a:t>OFFICE OF THE VICE PROVOST FOR FACULTY AFFAIRS</a:t>
            </a:r>
          </a:p>
        </p:txBody>
      </p:sp>
      <p:sp>
        <p:nvSpPr>
          <p:cNvPr id="10" name="Title 9"/>
          <p:cNvSpPr>
            <a:spLocks noGrp="1"/>
          </p:cNvSpPr>
          <p:nvPr>
            <p:ph type="title"/>
          </p:nvPr>
        </p:nvSpPr>
        <p:spPr>
          <a:xfrm>
            <a:off x="457199" y="205979"/>
            <a:ext cx="8755812" cy="857250"/>
          </a:xfrm>
        </p:spPr>
        <p:txBody>
          <a:bodyPr>
            <a:normAutofit/>
          </a:bodyPr>
          <a:lstStyle/>
          <a:p>
            <a:r>
              <a:rPr lang="en-US" sz="4000" dirty="0"/>
              <a:t>Activity Insight Improvements</a:t>
            </a:r>
          </a:p>
        </p:txBody>
      </p:sp>
      <p:sp>
        <p:nvSpPr>
          <p:cNvPr id="8" name="Content Placeholder 5">
            <a:extLst>
              <a:ext uri="{FF2B5EF4-FFF2-40B4-BE49-F238E27FC236}">
                <a16:creationId xmlns:a16="http://schemas.microsoft.com/office/drawing/2014/main" id="{6964E213-032C-4A7A-B889-0577CC7CE6FC}"/>
              </a:ext>
            </a:extLst>
          </p:cNvPr>
          <p:cNvSpPr>
            <a:spLocks noGrp="1"/>
          </p:cNvSpPr>
          <p:nvPr>
            <p:ph idx="1"/>
          </p:nvPr>
        </p:nvSpPr>
        <p:spPr>
          <a:xfrm>
            <a:off x="509168" y="1015823"/>
            <a:ext cx="8314740" cy="3111855"/>
          </a:xfrm>
        </p:spPr>
        <p:txBody>
          <a:bodyPr>
            <a:noAutofit/>
          </a:bodyPr>
          <a:lstStyle/>
          <a:p>
            <a:pPr lvl="0"/>
            <a:r>
              <a:rPr lang="en-US" sz="1800" dirty="0">
                <a:solidFill>
                  <a:schemeClr val="tx1"/>
                </a:solidFill>
              </a:rPr>
              <a:t>AI now has filters on the summary screen, makes finding your records easier to filter and access. </a:t>
            </a:r>
          </a:p>
          <a:p>
            <a:pPr lvl="0"/>
            <a:r>
              <a:rPr lang="en-US" sz="1800" dirty="0">
                <a:solidFill>
                  <a:schemeClr val="tx1"/>
                </a:solidFill>
              </a:rPr>
              <a:t>Publication citation information (source, counts, and date collected) can be easily added to the publication record in the Publications screen, no need to retype titles in a separate screen.</a:t>
            </a:r>
          </a:p>
          <a:p>
            <a:pPr lvl="0"/>
            <a:r>
              <a:rPr lang="en-US" sz="1800" dirty="0">
                <a:solidFill>
                  <a:schemeClr val="tx1"/>
                </a:solidFill>
              </a:rPr>
              <a:t>The Faculty Activity Management Services (FAMS) Team in the University Libraries is still offering a CV Service for data entry for faculty going up for Professor.</a:t>
            </a:r>
          </a:p>
          <a:p>
            <a:pPr lvl="0"/>
            <a:r>
              <a:rPr lang="en-US" sz="1800" dirty="0">
                <a:solidFill>
                  <a:schemeClr val="tx1"/>
                </a:solidFill>
              </a:rPr>
              <a:t>The FAMS team now gives you a place to add your post-print files in the publication record, which will later be added to Scholarsphere to be compliant with the Penn State Open Access policy (AC02) </a:t>
            </a:r>
            <a:r>
              <a:rPr lang="en-US" sz="1800" u="sng" dirty="0">
                <a:solidFill>
                  <a:schemeClr val="tx1"/>
                </a:solidFill>
                <a:hlinkClick r:id="rId4">
                  <a:extLst>
                    <a:ext uri="{A12FA001-AC4F-418D-AE19-62706E023703}">
                      <ahyp:hlinkClr xmlns:ahyp="http://schemas.microsoft.com/office/drawing/2018/hyperlinkcolor" val="tx"/>
                    </a:ext>
                  </a:extLst>
                </a:hlinkClick>
              </a:rPr>
              <a:t>https://openaccess.psu.edu/</a:t>
            </a:r>
            <a:r>
              <a:rPr lang="en-US" sz="1800" dirty="0">
                <a:solidFill>
                  <a:schemeClr val="tx1"/>
                </a:solidFill>
              </a:rPr>
              <a:t>.</a:t>
            </a:r>
          </a:p>
        </p:txBody>
      </p:sp>
    </p:spTree>
    <p:extLst>
      <p:ext uri="{BB962C8B-B14F-4D97-AF65-F5344CB8AC3E}">
        <p14:creationId xmlns:p14="http://schemas.microsoft.com/office/powerpoint/2010/main" val="3668365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80" y="4641863"/>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r>
              <a:rPr lang="en-US" sz="1100" dirty="0">
                <a:solidFill>
                  <a:prstClr val="black">
                    <a:tint val="75000"/>
                  </a:prstClr>
                </a:solidFill>
                <a:latin typeface="Franklin Gothic Book"/>
              </a:rPr>
              <a:t>OFFICE OF THE VICE PROVOST FOR FACULTY AFFAIRS</a:t>
            </a:r>
          </a:p>
        </p:txBody>
      </p:sp>
      <p:sp>
        <p:nvSpPr>
          <p:cNvPr id="10" name="Title 9"/>
          <p:cNvSpPr>
            <a:spLocks noGrp="1"/>
          </p:cNvSpPr>
          <p:nvPr>
            <p:ph type="title"/>
          </p:nvPr>
        </p:nvSpPr>
        <p:spPr>
          <a:xfrm>
            <a:off x="457199" y="205979"/>
            <a:ext cx="8755812" cy="857250"/>
          </a:xfrm>
        </p:spPr>
        <p:txBody>
          <a:bodyPr>
            <a:normAutofit/>
          </a:bodyPr>
          <a:lstStyle/>
          <a:p>
            <a:r>
              <a:rPr lang="en-US" sz="4000" dirty="0"/>
              <a:t>Activity Insight Dossier Changes</a:t>
            </a:r>
          </a:p>
        </p:txBody>
      </p:sp>
      <p:sp>
        <p:nvSpPr>
          <p:cNvPr id="8" name="Content Placeholder 5">
            <a:extLst>
              <a:ext uri="{FF2B5EF4-FFF2-40B4-BE49-F238E27FC236}">
                <a16:creationId xmlns:a16="http://schemas.microsoft.com/office/drawing/2014/main" id="{0FB762BB-2AC5-4A7C-9738-935764550718}"/>
              </a:ext>
            </a:extLst>
          </p:cNvPr>
          <p:cNvSpPr>
            <a:spLocks noGrp="1"/>
          </p:cNvSpPr>
          <p:nvPr>
            <p:ph idx="1"/>
          </p:nvPr>
        </p:nvSpPr>
        <p:spPr>
          <a:xfrm>
            <a:off x="538228" y="1063229"/>
            <a:ext cx="7670648" cy="3394471"/>
          </a:xfrm>
        </p:spPr>
        <p:txBody>
          <a:bodyPr>
            <a:noAutofit/>
          </a:bodyPr>
          <a:lstStyle/>
          <a:p>
            <a:pPr lvl="0"/>
            <a:r>
              <a:rPr lang="en-US" sz="2200" dirty="0">
                <a:solidFill>
                  <a:schemeClr val="tx1"/>
                </a:solidFill>
              </a:rPr>
              <a:t>Updated dates at the bottom of the Biographical data for promotion/tenure review (page 1).</a:t>
            </a:r>
          </a:p>
          <a:p>
            <a:pPr lvl="0"/>
            <a:r>
              <a:rPr lang="en-US" sz="2200" dirty="0">
                <a:solidFill>
                  <a:schemeClr val="tx1"/>
                </a:solidFill>
              </a:rPr>
              <a:t>For SRTE and Teaching Evaluation data, added Median and Mode data for 2021 data, Mean will only appear for previous years.</a:t>
            </a:r>
          </a:p>
          <a:p>
            <a:pPr lvl="0"/>
            <a:r>
              <a:rPr lang="en-US" sz="2200" dirty="0">
                <a:solidFill>
                  <a:schemeClr val="tx1"/>
                </a:solidFill>
              </a:rPr>
              <a:t>Cleaned up hyperlinks if website is added to the URL fields.</a:t>
            </a:r>
          </a:p>
          <a:p>
            <a:pPr>
              <a:spcBef>
                <a:spcPts val="600"/>
              </a:spcBef>
              <a:spcAft>
                <a:spcPts val="600"/>
              </a:spcAft>
              <a:buFont typeface="Arial" panose="020B0604020202020204" pitchFamily="34" charset="0"/>
              <a:buChar char="•"/>
            </a:pPr>
            <a:endParaRPr lang="en-US" sz="1700" dirty="0">
              <a:solidFill>
                <a:schemeClr val="tx1"/>
              </a:solidFill>
            </a:endParaRPr>
          </a:p>
        </p:txBody>
      </p:sp>
    </p:spTree>
    <p:extLst>
      <p:ext uri="{BB962C8B-B14F-4D97-AF65-F5344CB8AC3E}">
        <p14:creationId xmlns:p14="http://schemas.microsoft.com/office/powerpoint/2010/main" val="976230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457199" y="205979"/>
            <a:ext cx="8755812" cy="857250"/>
          </a:xfrm>
        </p:spPr>
        <p:txBody>
          <a:bodyPr>
            <a:normAutofit/>
          </a:bodyPr>
          <a:lstStyle/>
          <a:p>
            <a:r>
              <a:rPr lang="en-US" sz="4000" dirty="0"/>
              <a:t>A Few Final Thoughts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3114" y="1250830"/>
            <a:ext cx="3245725" cy="1860174"/>
          </a:xfrm>
          <a:prstGeom prst="rect">
            <a:avLst/>
          </a:prstGeom>
        </p:spPr>
      </p:pic>
      <p:sp>
        <p:nvSpPr>
          <p:cNvPr id="11" name="Content Placeholder 5"/>
          <p:cNvSpPr>
            <a:spLocks noGrp="1"/>
          </p:cNvSpPr>
          <p:nvPr>
            <p:ph idx="1"/>
          </p:nvPr>
        </p:nvSpPr>
        <p:spPr>
          <a:xfrm>
            <a:off x="715991" y="1250830"/>
            <a:ext cx="8032848" cy="3264020"/>
          </a:xfrm>
        </p:spPr>
        <p:txBody>
          <a:bodyPr>
            <a:noAutofit/>
          </a:bodyPr>
          <a:lstStyle/>
          <a:p>
            <a:pPr>
              <a:spcBef>
                <a:spcPts val="600"/>
              </a:spcBef>
              <a:spcAft>
                <a:spcPts val="600"/>
              </a:spcAft>
              <a:buFont typeface="Arial" panose="020B0604020202020204" pitchFamily="34" charset="0"/>
              <a:buChar char="•"/>
            </a:pPr>
            <a:r>
              <a:rPr lang="en-US" sz="2000" dirty="0">
                <a:solidFill>
                  <a:schemeClr val="tx1"/>
                </a:solidFill>
              </a:rPr>
              <a:t>Know and follow policies</a:t>
            </a:r>
          </a:p>
          <a:p>
            <a:pPr lvl="1">
              <a:spcBef>
                <a:spcPts val="600"/>
              </a:spcBef>
              <a:spcAft>
                <a:spcPts val="600"/>
              </a:spcAft>
              <a:buFont typeface="Arial" panose="020B0604020202020204" pitchFamily="34" charset="0"/>
              <a:buChar char="•"/>
            </a:pPr>
            <a:r>
              <a:rPr lang="en-US" sz="1600" dirty="0">
                <a:solidFill>
                  <a:schemeClr val="tx1"/>
                </a:solidFill>
              </a:rPr>
              <a:t>Department/school</a:t>
            </a:r>
          </a:p>
          <a:p>
            <a:pPr lvl="1">
              <a:spcBef>
                <a:spcPts val="600"/>
              </a:spcBef>
              <a:spcAft>
                <a:spcPts val="600"/>
              </a:spcAft>
              <a:buFont typeface="Arial" panose="020B0604020202020204" pitchFamily="34" charset="0"/>
              <a:buChar char="•"/>
            </a:pPr>
            <a:r>
              <a:rPr lang="en-US" sz="1600" dirty="0">
                <a:solidFill>
                  <a:schemeClr val="tx1"/>
                </a:solidFill>
              </a:rPr>
              <a:t>College/campus</a:t>
            </a:r>
          </a:p>
          <a:p>
            <a:pPr lvl="1">
              <a:spcBef>
                <a:spcPts val="600"/>
              </a:spcBef>
              <a:spcAft>
                <a:spcPts val="600"/>
              </a:spcAft>
              <a:buFont typeface="Arial" panose="020B0604020202020204" pitchFamily="34" charset="0"/>
              <a:buChar char="•"/>
            </a:pPr>
            <a:r>
              <a:rPr lang="en-US" sz="1600" dirty="0">
                <a:solidFill>
                  <a:schemeClr val="tx1"/>
                </a:solidFill>
              </a:rPr>
              <a:t>University policy, guidelines, FAQs</a:t>
            </a:r>
          </a:p>
          <a:p>
            <a:pPr>
              <a:spcBef>
                <a:spcPts val="600"/>
              </a:spcBef>
              <a:spcAft>
                <a:spcPts val="600"/>
              </a:spcAft>
              <a:buFont typeface="Arial" panose="020B0604020202020204" pitchFamily="34" charset="0"/>
              <a:buChar char="•"/>
            </a:pPr>
            <a:r>
              <a:rPr lang="en-US" sz="2000" dirty="0">
                <a:solidFill>
                  <a:schemeClr val="tx1"/>
                </a:solidFill>
              </a:rPr>
              <a:t>Confidentiality</a:t>
            </a:r>
          </a:p>
          <a:p>
            <a:pPr>
              <a:spcBef>
                <a:spcPts val="600"/>
              </a:spcBef>
              <a:spcAft>
                <a:spcPts val="600"/>
              </a:spcAft>
              <a:buFont typeface="Arial" panose="020B0604020202020204" pitchFamily="34" charset="0"/>
              <a:buChar char="•"/>
            </a:pPr>
            <a:r>
              <a:rPr lang="en-US" sz="2000" dirty="0">
                <a:solidFill>
                  <a:schemeClr val="tx1"/>
                </a:solidFill>
              </a:rPr>
              <a:t>When in doubt, call! Staff in the Office of the VPFA </a:t>
            </a:r>
            <a:r>
              <a:rPr lang="en-US" sz="2000" b="1" dirty="0">
                <a:solidFill>
                  <a:schemeClr val="tx1"/>
                </a:solidFill>
              </a:rPr>
              <a:t>(814-863-7494, or 3-7494 if on campus) </a:t>
            </a:r>
            <a:r>
              <a:rPr lang="en-US" sz="2000" dirty="0">
                <a:solidFill>
                  <a:schemeClr val="tx1"/>
                </a:solidFill>
              </a:rPr>
              <a:t>with any additional questions.</a:t>
            </a:r>
          </a:p>
          <a:p>
            <a:pPr>
              <a:spcBef>
                <a:spcPts val="600"/>
              </a:spcBef>
              <a:spcAft>
                <a:spcPts val="600"/>
              </a:spcAft>
              <a:buFont typeface="Arial" panose="020B0604020202020204" pitchFamily="34" charset="0"/>
              <a:buChar char="•"/>
            </a:pPr>
            <a:endParaRPr lang="en-US" sz="2200" dirty="0">
              <a:solidFill>
                <a:schemeClr val="tx1"/>
              </a:solidFill>
            </a:endParaRPr>
          </a:p>
          <a:p>
            <a:pPr marL="0" indent="0">
              <a:spcBef>
                <a:spcPts val="600"/>
              </a:spcBef>
              <a:spcAft>
                <a:spcPts val="600"/>
              </a:spcAft>
              <a:buNone/>
            </a:pPr>
            <a:endParaRPr lang="en-US" sz="2200" dirty="0">
              <a:solidFill>
                <a:schemeClr val="tx1"/>
              </a:solidFill>
            </a:endParaRPr>
          </a:p>
        </p:txBody>
      </p:sp>
    </p:spTree>
    <p:extLst>
      <p:ext uri="{BB962C8B-B14F-4D97-AF65-F5344CB8AC3E}">
        <p14:creationId xmlns:p14="http://schemas.microsoft.com/office/powerpoint/2010/main" val="2454053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14338"/>
            <a:ext cx="7772400" cy="3757612"/>
          </a:xfrm>
        </p:spPr>
        <p:txBody>
          <a:bodyPr/>
          <a:lstStyle/>
          <a:p>
            <a:r>
              <a:rPr lang="en-US" cap="none" dirty="0"/>
              <a:t>Thank You.</a:t>
            </a:r>
            <a:br>
              <a:rPr lang="en-US" cap="none" dirty="0"/>
            </a:br>
            <a:r>
              <a:rPr lang="en-US" cap="none" dirty="0"/>
              <a:t>Questions or Comments?</a:t>
            </a:r>
            <a:br>
              <a:rPr lang="en-US" cap="none" dirty="0"/>
            </a:br>
            <a:br>
              <a:rPr lang="en-US" cap="none" dirty="0"/>
            </a:br>
            <a:endParaRPr lang="en-US" b="0" cap="none" dirty="0"/>
          </a:p>
        </p:txBody>
      </p:sp>
      <p:pic>
        <p:nvPicPr>
          <p:cNvPr id="5" name="Picture 4"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6"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725" y="1853545"/>
            <a:ext cx="3305012" cy="1512504"/>
          </a:xfrm>
          <a:prstGeom prst="rect">
            <a:avLst/>
          </a:prstGeom>
        </p:spPr>
      </p:pic>
      <p:sp>
        <p:nvSpPr>
          <p:cNvPr id="3" name="Rectangle 2"/>
          <p:cNvSpPr/>
          <p:nvPr/>
        </p:nvSpPr>
        <p:spPr>
          <a:xfrm>
            <a:off x="1" y="3366049"/>
            <a:ext cx="9144000" cy="461665"/>
          </a:xfrm>
          <a:prstGeom prst="rect">
            <a:avLst/>
          </a:prstGeom>
        </p:spPr>
        <p:txBody>
          <a:bodyPr wrap="square">
            <a:spAutoFit/>
          </a:bodyPr>
          <a:lstStyle/>
          <a:p>
            <a:pPr algn="ctr"/>
            <a:r>
              <a:rPr lang="en-US" sz="2400" b="1" dirty="0"/>
              <a:t>vpfa.psu.edu/promotion-and-tenure</a:t>
            </a:r>
          </a:p>
        </p:txBody>
      </p:sp>
    </p:spTree>
    <p:extLst>
      <p:ext uri="{BB962C8B-B14F-4D97-AF65-F5344CB8AC3E}">
        <p14:creationId xmlns:p14="http://schemas.microsoft.com/office/powerpoint/2010/main" val="337639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94EA-5B80-4430-9B51-D95D224BBBD4}"/>
              </a:ext>
            </a:extLst>
          </p:cNvPr>
          <p:cNvSpPr>
            <a:spLocks noGrp="1"/>
          </p:cNvSpPr>
          <p:nvPr>
            <p:ph type="title"/>
          </p:nvPr>
        </p:nvSpPr>
        <p:spPr/>
        <p:txBody>
          <a:bodyPr/>
          <a:lstStyle/>
          <a:p>
            <a:r>
              <a:rPr lang="en-US" dirty="0"/>
              <a:t>Special Guests</a:t>
            </a:r>
          </a:p>
        </p:txBody>
      </p:sp>
      <p:sp>
        <p:nvSpPr>
          <p:cNvPr id="3" name="Content Placeholder 2">
            <a:extLst>
              <a:ext uri="{FF2B5EF4-FFF2-40B4-BE49-F238E27FC236}">
                <a16:creationId xmlns:a16="http://schemas.microsoft.com/office/drawing/2014/main" id="{00944931-1707-4924-8235-00C3A0F94709}"/>
              </a:ext>
            </a:extLst>
          </p:cNvPr>
          <p:cNvSpPr>
            <a:spLocks noGrp="1"/>
          </p:cNvSpPr>
          <p:nvPr>
            <p:ph idx="1"/>
          </p:nvPr>
        </p:nvSpPr>
        <p:spPr/>
        <p:txBody>
          <a:bodyPr>
            <a:normAutofit fontScale="85000" lnSpcReduction="10000"/>
          </a:bodyPr>
          <a:lstStyle/>
          <a:p>
            <a:r>
              <a:rPr lang="en-US" b="1" dirty="0">
                <a:solidFill>
                  <a:schemeClr val="tx1"/>
                </a:solidFill>
              </a:rPr>
              <a:t>Nicole Gampe, </a:t>
            </a:r>
            <a:r>
              <a:rPr lang="en-US" dirty="0">
                <a:solidFill>
                  <a:schemeClr val="tx1"/>
                </a:solidFill>
              </a:rPr>
              <a:t>Faculty Activity Management Services Team, University Libraries </a:t>
            </a:r>
            <a:endParaRPr lang="en-US" b="1" dirty="0">
              <a:solidFill>
                <a:schemeClr val="tx1"/>
              </a:solidFill>
            </a:endParaRPr>
          </a:p>
          <a:p>
            <a:pPr>
              <a:spcBef>
                <a:spcPts val="600"/>
              </a:spcBef>
              <a:spcAft>
                <a:spcPts val="600"/>
              </a:spcAft>
            </a:pPr>
            <a:r>
              <a:rPr lang="en-US" b="1" dirty="0">
                <a:solidFill>
                  <a:schemeClr val="tx1"/>
                </a:solidFill>
              </a:rPr>
              <a:t>Nicola Kiver</a:t>
            </a:r>
            <a:r>
              <a:rPr lang="en-US" dirty="0">
                <a:solidFill>
                  <a:schemeClr val="tx1"/>
                </a:solidFill>
              </a:rPr>
              <a:t>, Director of Administrative Operations, </a:t>
            </a:r>
            <a:br>
              <a:rPr lang="en-US" dirty="0">
                <a:solidFill>
                  <a:schemeClr val="tx1"/>
                </a:solidFill>
              </a:rPr>
            </a:br>
            <a:r>
              <a:rPr lang="en-US" dirty="0">
                <a:solidFill>
                  <a:schemeClr val="tx1"/>
                </a:solidFill>
              </a:rPr>
              <a:t>College of the Liberal Arts</a:t>
            </a:r>
          </a:p>
          <a:p>
            <a:pPr>
              <a:spcBef>
                <a:spcPts val="600"/>
              </a:spcBef>
              <a:spcAft>
                <a:spcPts val="600"/>
              </a:spcAft>
            </a:pPr>
            <a:r>
              <a:rPr lang="en-US" b="1" dirty="0">
                <a:solidFill>
                  <a:schemeClr val="tx1"/>
                </a:solidFill>
              </a:rPr>
              <a:t>Shawnee Wagner</a:t>
            </a:r>
            <a:r>
              <a:rPr lang="en-US" dirty="0">
                <a:solidFill>
                  <a:schemeClr val="tx1"/>
                </a:solidFill>
              </a:rPr>
              <a:t>, Records Specialist/Associate, </a:t>
            </a:r>
            <a:br>
              <a:rPr lang="en-US" dirty="0">
                <a:solidFill>
                  <a:schemeClr val="tx1"/>
                </a:solidFill>
              </a:rPr>
            </a:br>
            <a:r>
              <a:rPr lang="en-US" dirty="0">
                <a:solidFill>
                  <a:schemeClr val="tx1"/>
                </a:solidFill>
              </a:rPr>
              <a:t>Human Resources</a:t>
            </a:r>
          </a:p>
          <a:p>
            <a:endParaRPr lang="en-US" dirty="0"/>
          </a:p>
        </p:txBody>
      </p:sp>
      <p:pic>
        <p:nvPicPr>
          <p:cNvPr id="4" name="Picture 3" descr="PS_HOR_REV_CMYK_2C.eps">
            <a:extLst>
              <a:ext uri="{FF2B5EF4-FFF2-40B4-BE49-F238E27FC236}">
                <a16:creationId xmlns:a16="http://schemas.microsoft.com/office/drawing/2014/main" id="{DC11FA0F-96D6-482F-9C9D-3D0F5D9CC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5" name="Footer Placeholder 5">
            <a:extLst>
              <a:ext uri="{FF2B5EF4-FFF2-40B4-BE49-F238E27FC236}">
                <a16:creationId xmlns:a16="http://schemas.microsoft.com/office/drawing/2014/main" id="{AA2DAF16-82B3-49C3-ABB8-28855ACEB6CB}"/>
              </a:ext>
            </a:extLst>
          </p:cNvPr>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Tree>
    <p:extLst>
      <p:ext uri="{BB962C8B-B14F-4D97-AF65-F5344CB8AC3E}">
        <p14:creationId xmlns:p14="http://schemas.microsoft.com/office/powerpoint/2010/main" val="27162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a:xfrm>
            <a:off x="362607" y="136513"/>
            <a:ext cx="8229600" cy="1339487"/>
          </a:xfrm>
        </p:spPr>
        <p:txBody>
          <a:bodyPr>
            <a:normAutofit/>
          </a:bodyPr>
          <a:lstStyle/>
          <a:p>
            <a:r>
              <a:rPr lang="en-US" sz="4000" dirty="0"/>
              <a:t>Two Key Questions</a:t>
            </a:r>
          </a:p>
        </p:txBody>
      </p:sp>
      <p:sp>
        <p:nvSpPr>
          <p:cNvPr id="6" name="Content Placeholder 5"/>
          <p:cNvSpPr>
            <a:spLocks noGrp="1"/>
          </p:cNvSpPr>
          <p:nvPr>
            <p:ph idx="1"/>
          </p:nvPr>
        </p:nvSpPr>
        <p:spPr>
          <a:xfrm>
            <a:off x="953218" y="1476000"/>
            <a:ext cx="7237563" cy="1095750"/>
          </a:xfrm>
        </p:spPr>
        <p:txBody>
          <a:bodyPr>
            <a:noAutofit/>
          </a:bodyPr>
          <a:lstStyle/>
          <a:p>
            <a:pPr marL="868680" lvl="1" indent="-457200">
              <a:spcBef>
                <a:spcPts val="0"/>
              </a:spcBef>
              <a:buFont typeface="+mj-lt"/>
              <a:buAutoNum type="arabicPeriod"/>
            </a:pPr>
            <a:r>
              <a:rPr lang="en-US" sz="2400" dirty="0">
                <a:solidFill>
                  <a:schemeClr val="tx1"/>
                </a:solidFill>
              </a:rPr>
              <a:t>Do you have a promotion and tenure policy?</a:t>
            </a:r>
          </a:p>
          <a:p>
            <a:pPr marL="868680" lvl="1" indent="-457200">
              <a:spcBef>
                <a:spcPts val="0"/>
              </a:spcBef>
              <a:buFont typeface="+mj-lt"/>
              <a:buAutoNum type="arabicPeriod"/>
            </a:pPr>
            <a:r>
              <a:rPr lang="en-US" sz="2400" dirty="0">
                <a:solidFill>
                  <a:schemeClr val="tx1"/>
                </a:solidFill>
              </a:rPr>
              <a:t>Do you FOLLOW that policy?</a:t>
            </a:r>
          </a:p>
          <a:p>
            <a:pPr marL="0" indent="0">
              <a:spcBef>
                <a:spcPts val="0"/>
              </a:spcBef>
              <a:buNone/>
            </a:pPr>
            <a:endParaRPr lang="en-US" sz="2000" dirty="0">
              <a:solidFill>
                <a:schemeClr val="tx1"/>
              </a:solidFill>
            </a:endParaRPr>
          </a:p>
        </p:txBody>
      </p:sp>
      <p:pic>
        <p:nvPicPr>
          <p:cNvPr id="3" name="Picture 2" descr="Calendar&#10;&#10;Description automatically generated">
            <a:extLst>
              <a:ext uri="{FF2B5EF4-FFF2-40B4-BE49-F238E27FC236}">
                <a16:creationId xmlns:a16="http://schemas.microsoft.com/office/drawing/2014/main" id="{0D905807-7118-4CE2-A788-184A79C75C1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44249" y="2469168"/>
            <a:ext cx="6050951" cy="1728432"/>
          </a:xfrm>
          <a:prstGeom prst="rect">
            <a:avLst/>
          </a:prstGeom>
        </p:spPr>
      </p:pic>
    </p:spTree>
    <p:extLst>
      <p:ext uri="{BB962C8B-B14F-4D97-AF65-F5344CB8AC3E}">
        <p14:creationId xmlns:p14="http://schemas.microsoft.com/office/powerpoint/2010/main" val="387935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Policy AC23</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955" y="1031233"/>
            <a:ext cx="3484970" cy="3212859"/>
          </a:xfrm>
          <a:prstGeom prst="rect">
            <a:avLst/>
          </a:prstGeom>
        </p:spPr>
      </p:pic>
      <p:sp>
        <p:nvSpPr>
          <p:cNvPr id="9" name="Content Placeholder 5"/>
          <p:cNvSpPr>
            <a:spLocks noGrp="1"/>
          </p:cNvSpPr>
          <p:nvPr>
            <p:ph idx="1"/>
          </p:nvPr>
        </p:nvSpPr>
        <p:spPr>
          <a:xfrm>
            <a:off x="596348" y="1209675"/>
            <a:ext cx="4260324" cy="2965409"/>
          </a:xfrm>
        </p:spPr>
        <p:txBody>
          <a:bodyPr>
            <a:noAutofit/>
          </a:bodyPr>
          <a:lstStyle/>
          <a:p>
            <a:pPr>
              <a:spcBef>
                <a:spcPts val="600"/>
              </a:spcBef>
              <a:spcAft>
                <a:spcPts val="600"/>
              </a:spcAft>
              <a:buFont typeface="Arial" panose="020B0604020202020204" pitchFamily="34" charset="0"/>
              <a:buChar char="•"/>
            </a:pPr>
            <a:r>
              <a:rPr lang="en-US" sz="2400" dirty="0">
                <a:solidFill>
                  <a:schemeClr val="tx1"/>
                </a:solidFill>
              </a:rPr>
              <a:t>“Promotion and Tenure Procedures and Regulations”</a:t>
            </a:r>
          </a:p>
          <a:p>
            <a:pPr>
              <a:spcBef>
                <a:spcPts val="600"/>
              </a:spcBef>
              <a:spcAft>
                <a:spcPts val="600"/>
              </a:spcAft>
              <a:buFont typeface="Arial" panose="020B0604020202020204" pitchFamily="34" charset="0"/>
              <a:buChar char="•"/>
            </a:pPr>
            <a:r>
              <a:rPr lang="en-US" sz="2400" dirty="0">
                <a:solidFill>
                  <a:schemeClr val="tx1"/>
                </a:solidFill>
              </a:rPr>
              <a:t>Vice Provost for Faculty Affairs is steward of AC23</a:t>
            </a:r>
          </a:p>
          <a:p>
            <a:pPr>
              <a:spcBef>
                <a:spcPts val="600"/>
              </a:spcBef>
              <a:spcAft>
                <a:spcPts val="600"/>
              </a:spcAft>
              <a:buFont typeface="Arial" panose="020B0604020202020204" pitchFamily="34" charset="0"/>
              <a:buChar char="•"/>
            </a:pPr>
            <a:r>
              <a:rPr lang="en-US" sz="2400" dirty="0">
                <a:solidFill>
                  <a:schemeClr val="tx1"/>
                </a:solidFill>
              </a:rPr>
              <a:t>Website for University policies: </a:t>
            </a:r>
            <a:r>
              <a:rPr lang="en-US" sz="2400" b="1" dirty="0">
                <a:solidFill>
                  <a:schemeClr val="tx1"/>
                </a:solidFill>
              </a:rPr>
              <a:t>policies.psu.edu</a:t>
            </a:r>
          </a:p>
          <a:p>
            <a:pPr marL="0" indent="0">
              <a:spcBef>
                <a:spcPts val="600"/>
              </a:spcBef>
              <a:spcAft>
                <a:spcPts val="600"/>
              </a:spcAft>
              <a:buNone/>
            </a:pPr>
            <a:endParaRPr lang="en-US" sz="2200" dirty="0">
              <a:solidFill>
                <a:schemeClr val="tx1"/>
              </a:solidFill>
            </a:endParaRPr>
          </a:p>
        </p:txBody>
      </p:sp>
    </p:spTree>
    <p:extLst>
      <p:ext uri="{BB962C8B-B14F-4D97-AF65-F5344CB8AC3E}">
        <p14:creationId xmlns:p14="http://schemas.microsoft.com/office/powerpoint/2010/main" val="219073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Administrative Guidelines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739" y="1124106"/>
            <a:ext cx="3200675" cy="3119986"/>
          </a:xfrm>
          <a:prstGeom prst="rect">
            <a:avLst/>
          </a:prstGeom>
        </p:spPr>
      </p:pic>
      <p:sp>
        <p:nvSpPr>
          <p:cNvPr id="9" name="Content Placeholder 5"/>
          <p:cNvSpPr>
            <a:spLocks noGrp="1"/>
          </p:cNvSpPr>
          <p:nvPr>
            <p:ph idx="1"/>
          </p:nvPr>
        </p:nvSpPr>
        <p:spPr>
          <a:xfrm>
            <a:off x="596348" y="1216234"/>
            <a:ext cx="4260324" cy="2958850"/>
          </a:xfrm>
        </p:spPr>
        <p:txBody>
          <a:bodyPr>
            <a:noAutofit/>
          </a:bodyPr>
          <a:lstStyle/>
          <a:p>
            <a:pPr>
              <a:spcBef>
                <a:spcPts val="600"/>
              </a:spcBef>
              <a:spcAft>
                <a:spcPts val="600"/>
              </a:spcAft>
              <a:buFont typeface="Arial" panose="020B0604020202020204" pitchFamily="34" charset="0"/>
              <a:buChar char="•"/>
            </a:pPr>
            <a:r>
              <a:rPr lang="en-US" sz="2400" dirty="0">
                <a:solidFill>
                  <a:schemeClr val="tx1"/>
                </a:solidFill>
              </a:rPr>
              <a:t>How we operationalize AC23</a:t>
            </a:r>
          </a:p>
          <a:p>
            <a:pPr>
              <a:spcBef>
                <a:spcPts val="600"/>
              </a:spcBef>
              <a:spcAft>
                <a:spcPts val="600"/>
              </a:spcAft>
              <a:buFont typeface="Arial" panose="020B0604020202020204" pitchFamily="34" charset="0"/>
              <a:buChar char="•"/>
            </a:pPr>
            <a:r>
              <a:rPr lang="en-US" sz="2400" dirty="0">
                <a:solidFill>
                  <a:schemeClr val="tx1"/>
                </a:solidFill>
              </a:rPr>
              <a:t>A comprehensive document with some changes made each academic year</a:t>
            </a:r>
          </a:p>
          <a:p>
            <a:pPr>
              <a:spcBef>
                <a:spcPts val="600"/>
              </a:spcBef>
              <a:spcAft>
                <a:spcPts val="600"/>
              </a:spcAft>
              <a:buFont typeface="Arial" panose="020B0604020202020204" pitchFamily="34" charset="0"/>
              <a:buChar char="•"/>
            </a:pPr>
            <a:r>
              <a:rPr lang="en-US" sz="2400" dirty="0">
                <a:solidFill>
                  <a:schemeClr val="tx1"/>
                </a:solidFill>
              </a:rPr>
              <a:t>Important to know about AC23 </a:t>
            </a:r>
            <a:r>
              <a:rPr lang="en-US" sz="2400" u="sng" dirty="0">
                <a:solidFill>
                  <a:schemeClr val="tx1"/>
                </a:solidFill>
              </a:rPr>
              <a:t>and</a:t>
            </a:r>
            <a:r>
              <a:rPr lang="en-US" sz="2400" dirty="0">
                <a:solidFill>
                  <a:schemeClr val="tx1"/>
                </a:solidFill>
              </a:rPr>
              <a:t> the guidelines –at vpfa.psu.edu</a:t>
            </a:r>
          </a:p>
          <a:p>
            <a:pPr marL="0" indent="0">
              <a:spcBef>
                <a:spcPts val="600"/>
              </a:spcBef>
              <a:spcAft>
                <a:spcPts val="600"/>
              </a:spcAft>
              <a:buNone/>
            </a:pPr>
            <a:endParaRPr lang="en-US" sz="2200" dirty="0">
              <a:solidFill>
                <a:schemeClr val="tx1"/>
              </a:solidFill>
            </a:endParaRPr>
          </a:p>
        </p:txBody>
      </p:sp>
    </p:spTree>
    <p:extLst>
      <p:ext uri="{BB962C8B-B14F-4D97-AF65-F5344CB8AC3E}">
        <p14:creationId xmlns:p14="http://schemas.microsoft.com/office/powerpoint/2010/main" val="406613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prstClr val="black">
                    <a:tint val="75000"/>
                  </a:prstClr>
                </a:solidFill>
                <a:latin typeface="Franklin Gothic Book"/>
              </a:rPr>
              <a:t>OFFICE OF </a:t>
            </a:r>
            <a:r>
              <a:rPr lang="en-US" sz="1100" dirty="0">
                <a:solidFill>
                  <a:prstClr val="black">
                    <a:tint val="75000"/>
                  </a:prstClr>
                </a:solidFill>
              </a:rPr>
              <a:t>THE VICE PROVOST FOR FACULTY AFFAIRS</a:t>
            </a:r>
          </a:p>
        </p:txBody>
      </p:sp>
      <p:sp>
        <p:nvSpPr>
          <p:cNvPr id="10" name="Title 9"/>
          <p:cNvSpPr>
            <a:spLocks noGrp="1"/>
          </p:cNvSpPr>
          <p:nvPr>
            <p:ph type="title"/>
          </p:nvPr>
        </p:nvSpPr>
        <p:spPr/>
        <p:txBody>
          <a:bodyPr>
            <a:normAutofit/>
          </a:bodyPr>
          <a:lstStyle/>
          <a:p>
            <a:r>
              <a:rPr lang="en-US" sz="4000" dirty="0"/>
              <a:t>P&amp;T Process Reminders</a:t>
            </a:r>
          </a:p>
        </p:txBody>
      </p:sp>
      <p:sp>
        <p:nvSpPr>
          <p:cNvPr id="12" name="Content Placeholder 5"/>
          <p:cNvSpPr>
            <a:spLocks noGrp="1"/>
          </p:cNvSpPr>
          <p:nvPr>
            <p:ph idx="1"/>
          </p:nvPr>
        </p:nvSpPr>
        <p:spPr>
          <a:xfrm>
            <a:off x="596348" y="1063229"/>
            <a:ext cx="8331992" cy="3111855"/>
          </a:xfrm>
        </p:spPr>
        <p:txBody>
          <a:bodyPr>
            <a:noAutofit/>
          </a:bodyPr>
          <a:lstStyle/>
          <a:p>
            <a:r>
              <a:rPr lang="en-US" sz="2000" b="1" dirty="0">
                <a:solidFill>
                  <a:schemeClr val="tx1"/>
                </a:solidFill>
              </a:rPr>
              <a:t>Recognize our goal: </a:t>
            </a:r>
            <a:r>
              <a:rPr lang="en-US" sz="2000" dirty="0">
                <a:solidFill>
                  <a:schemeClr val="tx1"/>
                </a:solidFill>
              </a:rPr>
              <a:t>To have a faculty appropriate to a major research university, with a commitment to teaching and service, so that the internal and external reputations of each unit are constantly improving. </a:t>
            </a:r>
          </a:p>
          <a:p>
            <a:r>
              <a:rPr lang="en-US" sz="2000" b="1" dirty="0">
                <a:solidFill>
                  <a:schemeClr val="tx1"/>
                </a:solidFill>
              </a:rPr>
              <a:t>Respectful, civil, and thoughtful disagreements and deliberations </a:t>
            </a:r>
            <a:r>
              <a:rPr lang="en-US" sz="2000" dirty="0">
                <a:solidFill>
                  <a:schemeClr val="tx1"/>
                </a:solidFill>
              </a:rPr>
              <a:t>are </a:t>
            </a:r>
            <a:br>
              <a:rPr lang="en-US" sz="2000" dirty="0">
                <a:solidFill>
                  <a:schemeClr val="tx1"/>
                </a:solidFill>
              </a:rPr>
            </a:br>
            <a:r>
              <a:rPr lang="en-US" sz="2000" dirty="0">
                <a:solidFill>
                  <a:schemeClr val="tx1"/>
                </a:solidFill>
              </a:rPr>
              <a:t>to be expected, and they are part of a healthy, academic discourse. </a:t>
            </a:r>
          </a:p>
          <a:p>
            <a:r>
              <a:rPr lang="en-US" sz="2000" b="1" dirty="0">
                <a:solidFill>
                  <a:schemeClr val="tx1"/>
                </a:solidFill>
              </a:rPr>
              <a:t>Understand our system of checks and balances</a:t>
            </a:r>
            <a:r>
              <a:rPr lang="en-US" sz="2000" dirty="0">
                <a:solidFill>
                  <a:schemeClr val="tx1"/>
                </a:solidFill>
              </a:rPr>
              <a:t>, with independent </a:t>
            </a:r>
            <a:br>
              <a:rPr lang="en-US" sz="2000" dirty="0">
                <a:solidFill>
                  <a:schemeClr val="tx1"/>
                </a:solidFill>
              </a:rPr>
            </a:br>
            <a:r>
              <a:rPr lang="en-US" sz="2000" dirty="0">
                <a:solidFill>
                  <a:schemeClr val="tx1"/>
                </a:solidFill>
              </a:rPr>
              <a:t>but mutually informed recommendations by faculty peers and administrators.</a:t>
            </a:r>
          </a:p>
          <a:p>
            <a:endParaRPr lang="en-US" sz="2000" dirty="0">
              <a:solidFill>
                <a:schemeClr val="tx1"/>
              </a:solidFill>
            </a:endParaRPr>
          </a:p>
        </p:txBody>
      </p:sp>
    </p:spTree>
    <p:extLst>
      <p:ext uri="{BB962C8B-B14F-4D97-AF65-F5344CB8AC3E}">
        <p14:creationId xmlns:p14="http://schemas.microsoft.com/office/powerpoint/2010/main" val="2391436971"/>
      </p:ext>
    </p:extLst>
  </p:cSld>
  <p:clrMapOvr>
    <a:masterClrMapping/>
  </p:clrMapOvr>
</p:sld>
</file>

<file path=ppt/theme/theme1.xml><?xml version="1.0" encoding="utf-8"?>
<a:theme xmlns:a="http://schemas.openxmlformats.org/drawingml/2006/main" name="PSLH master">
  <a:themeElements>
    <a:clrScheme name="PSLH 2">
      <a:dk1>
        <a:sysClr val="windowText" lastClr="000000"/>
      </a:dk1>
      <a:lt1>
        <a:sysClr val="window" lastClr="FFFFFF"/>
      </a:lt1>
      <a:dk2>
        <a:srgbClr val="242852"/>
      </a:dk2>
      <a:lt2>
        <a:srgbClr val="C4E0FF"/>
      </a:lt2>
      <a:accent1>
        <a:srgbClr val="629DD1"/>
      </a:accent1>
      <a:accent2>
        <a:srgbClr val="0461C8"/>
      </a:accent2>
      <a:accent3>
        <a:srgbClr val="AAB5D0"/>
      </a:accent3>
      <a:accent4>
        <a:srgbClr val="1D2C5A"/>
      </a:accent4>
      <a:accent5>
        <a:srgbClr val="76CBD5"/>
      </a:accent5>
      <a:accent6>
        <a:srgbClr val="7F95DE"/>
      </a:accent6>
      <a:hlink>
        <a:srgbClr val="20ACC3"/>
      </a:hlink>
      <a:folHlink>
        <a:srgbClr val="A962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SLH master">
  <a:themeElements>
    <a:clrScheme name="PSLH 2">
      <a:dk1>
        <a:sysClr val="windowText" lastClr="000000"/>
      </a:dk1>
      <a:lt1>
        <a:sysClr val="window" lastClr="FFFFFF"/>
      </a:lt1>
      <a:dk2>
        <a:srgbClr val="242852"/>
      </a:dk2>
      <a:lt2>
        <a:srgbClr val="C4E0FF"/>
      </a:lt2>
      <a:accent1>
        <a:srgbClr val="629DD1"/>
      </a:accent1>
      <a:accent2>
        <a:srgbClr val="0461C8"/>
      </a:accent2>
      <a:accent3>
        <a:srgbClr val="AAB5D0"/>
      </a:accent3>
      <a:accent4>
        <a:srgbClr val="1D2C5A"/>
      </a:accent4>
      <a:accent5>
        <a:srgbClr val="76CBD5"/>
      </a:accent5>
      <a:accent6>
        <a:srgbClr val="7F95DE"/>
      </a:accent6>
      <a:hlink>
        <a:srgbClr val="20ACC3"/>
      </a:hlink>
      <a:folHlink>
        <a:srgbClr val="A962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 xmlns="5596cf31-caaa-46ba-a55f-3befb4344fdf" xsi:nil="true"/>
    <MigrationWizIdPermissions xmlns="5596cf31-caaa-46ba-a55f-3befb4344fdf" xsi:nil="true"/>
    <MigrationWizIdPermissionLevels xmlns="5596cf31-caaa-46ba-a55f-3befb4344fdf" xsi:nil="true"/>
    <MigrationWizIdDocumentLibraryPermissions xmlns="5596cf31-caaa-46ba-a55f-3befb4344fdf" xsi:nil="true"/>
    <MigrationWizIdSecurityGroups xmlns="5596cf31-caaa-46ba-a55f-3befb4344fdf" xsi:nil="true"/>
    <Notes xmlns="5596cf31-caaa-46ba-a55f-3befb4344f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D655222FAC69478FDB4DB9A1082BF0" ma:contentTypeVersion="18" ma:contentTypeDescription="Create a new document." ma:contentTypeScope="" ma:versionID="2883ce58f6ab0a42063726775661c988">
  <xsd:schema xmlns:xsd="http://www.w3.org/2001/XMLSchema" xmlns:xs="http://www.w3.org/2001/XMLSchema" xmlns:p="http://schemas.microsoft.com/office/2006/metadata/properties" xmlns:ns2="5596cf31-caaa-46ba-a55f-3befb4344fdf" xmlns:ns3="dba65f00-9443-482a-bf30-bb5af139a501" targetNamespace="http://schemas.microsoft.com/office/2006/metadata/properties" ma:root="true" ma:fieldsID="74883e94a6e04d629e2b14472bd3abca" ns2:_="" ns3:_="">
    <xsd:import namespace="5596cf31-caaa-46ba-a55f-3befb4344fdf"/>
    <xsd:import namespace="dba65f00-9443-482a-bf30-bb5af139a501"/>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6cf31-caaa-46ba-a55f-3befb4344fd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Notes" ma:index="25"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a65f00-9443-482a-bf30-bb5af139a501"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41BC1D-8CC3-402E-A75F-32A8C10EEAA3}">
  <ds:schemaRefs>
    <ds:schemaRef ds:uri="http://schemas.microsoft.com/office/2006/metadata/properties"/>
    <ds:schemaRef ds:uri="http://schemas.microsoft.com/office/infopath/2007/PartnerControls"/>
    <ds:schemaRef ds:uri="5596cf31-caaa-46ba-a55f-3befb4344fdf"/>
  </ds:schemaRefs>
</ds:datastoreItem>
</file>

<file path=customXml/itemProps2.xml><?xml version="1.0" encoding="utf-8"?>
<ds:datastoreItem xmlns:ds="http://schemas.openxmlformats.org/officeDocument/2006/customXml" ds:itemID="{7144C59D-D573-4D68-8DB1-DAB46B0C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6cf31-caaa-46ba-a55f-3befb4344fdf"/>
    <ds:schemaRef ds:uri="dba65f00-9443-482a-bf30-bb5af139a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026A4A-60AD-4BEE-963C-6D18600153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1018</TotalTime>
  <Words>4637</Words>
  <Application>Microsoft Office PowerPoint</Application>
  <PresentationFormat>On-screen Show (16:9)</PresentationFormat>
  <Paragraphs>356</Paragraphs>
  <Slides>45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Franklin Gothic Book</vt:lpstr>
      <vt:lpstr>Rockwell</vt:lpstr>
      <vt:lpstr>PSLH master</vt:lpstr>
      <vt:lpstr>2_PSLH master</vt:lpstr>
      <vt:lpstr>  2021 Promotion and Tenure Workshop </vt:lpstr>
      <vt:lpstr>Today’s Topics</vt:lpstr>
      <vt:lpstr>VPFA Website – vpfa.psu.edu</vt:lpstr>
      <vt:lpstr>VPFA Office Staff</vt:lpstr>
      <vt:lpstr>Special Guests</vt:lpstr>
      <vt:lpstr>Two Key Questions</vt:lpstr>
      <vt:lpstr>Policy AC23</vt:lpstr>
      <vt:lpstr>Administrative Guidelines</vt:lpstr>
      <vt:lpstr>P&amp;T Process Reminders</vt:lpstr>
      <vt:lpstr>Impact of COVID-19 and Other Events of 2020</vt:lpstr>
      <vt:lpstr>Charge (FAQ #16)</vt:lpstr>
      <vt:lpstr>Charge items specific to level of review (FAQ #16)</vt:lpstr>
      <vt:lpstr>COVID-19 Guidance for First Level of Review</vt:lpstr>
      <vt:lpstr>COVID-Specific Charge Items (FAQ #16 &amp; #72)</vt:lpstr>
      <vt:lpstr>The Importance of the Dossier</vt:lpstr>
      <vt:lpstr>Key Components of the Dossier</vt:lpstr>
      <vt:lpstr>Key Components of the Narrative</vt:lpstr>
      <vt:lpstr>Responsibility for the Dossier</vt:lpstr>
      <vt:lpstr>Dossier Guidelines and Tips</vt:lpstr>
      <vt:lpstr>Dossier Guidelines and Tips</vt:lpstr>
      <vt:lpstr>Dossier Guidelines and Tips</vt:lpstr>
      <vt:lpstr>Dossier Guidelines and Tips</vt:lpstr>
      <vt:lpstr>Dossier Guidelines and Tips</vt:lpstr>
      <vt:lpstr>External Letters</vt:lpstr>
      <vt:lpstr>COVID Impact on Requests  for External Letters</vt:lpstr>
      <vt:lpstr>Statements of Evaluation</vt:lpstr>
      <vt:lpstr>Stays of Tenure</vt:lpstr>
      <vt:lpstr>Extension to the Probationary Period Due to COVID-19</vt:lpstr>
      <vt:lpstr>Update on Number of Faculty  Who Confirmed the Extension </vt:lpstr>
      <vt:lpstr>Changes to Guidelines: 2020-21</vt:lpstr>
      <vt:lpstr>Changes to Guidelines: 2020-21</vt:lpstr>
      <vt:lpstr>Frequently Asked Questions</vt:lpstr>
      <vt:lpstr>UPDATED FAQ #3</vt:lpstr>
      <vt:lpstr>Updated FAQ #8</vt:lpstr>
      <vt:lpstr>Updated FAQ #16 </vt:lpstr>
      <vt:lpstr>Updated FAQ #17</vt:lpstr>
      <vt:lpstr>New FAQ #26</vt:lpstr>
      <vt:lpstr>FAQ #46 </vt:lpstr>
      <vt:lpstr> Updated FAQs pertaining to COVID-19 FAQs #64, #66, #67, #69, #70, and #72 </vt:lpstr>
      <vt:lpstr>P&amp;T Summary (2020-21)</vt:lpstr>
      <vt:lpstr>Activity Insight</vt:lpstr>
      <vt:lpstr>Activity Insight Improvements</vt:lpstr>
      <vt:lpstr>Activity Insight Dossier Changes</vt:lpstr>
      <vt:lpstr>A Few Final Thoughts</vt:lpstr>
      <vt:lpstr>Thank You. Questions or Comments?  </vt:lpstr>
    </vt:vector>
  </TitlesOfParts>
  <Company>Penn State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P&amp;T Workshop 2021 - Bieschke</dc:title>
  <dc:creator>kxb11@psu.edu</dc:creator>
  <cp:keywords>Faculty Affairs</cp:keywords>
  <cp:lastModifiedBy>Delavan, John M</cp:lastModifiedBy>
  <cp:revision>7</cp:revision>
  <cp:lastPrinted>2019-09-26T11:56:17Z</cp:lastPrinted>
  <dcterms:created xsi:type="dcterms:W3CDTF">2014-01-15T19:58:58Z</dcterms:created>
  <dcterms:modified xsi:type="dcterms:W3CDTF">2021-09-28T13:31:48Z</dcterms:modified>
  <cp:category>Faculty Affairs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0x0101001CD655222FAC69478FDB4DB9A1082BF0</vt:lpwstr>
  </property>
</Properties>
</file>