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04" r:id="rId4"/>
  </p:sldMasterIdLst>
  <p:notesMasterIdLst>
    <p:notesMasterId r:id="rId21"/>
  </p:notesMasterIdLst>
  <p:handoutMasterIdLst>
    <p:handoutMasterId r:id="rId22"/>
  </p:handoutMasterIdLst>
  <p:sldIdLst>
    <p:sldId id="256" r:id="rId5"/>
    <p:sldId id="553" r:id="rId6"/>
    <p:sldId id="552" r:id="rId7"/>
    <p:sldId id="555" r:id="rId8"/>
    <p:sldId id="556" r:id="rId9"/>
    <p:sldId id="557" r:id="rId10"/>
    <p:sldId id="257" r:id="rId11"/>
    <p:sldId id="267" r:id="rId12"/>
    <p:sldId id="258" r:id="rId13"/>
    <p:sldId id="259" r:id="rId14"/>
    <p:sldId id="260" r:id="rId15"/>
    <p:sldId id="261" r:id="rId16"/>
    <p:sldId id="262" r:id="rId17"/>
    <p:sldId id="264" r:id="rId18"/>
    <p:sldId id="266" r:id="rId19"/>
    <p:sldId id="26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144" autoAdjust="0"/>
    <p:restoredTop sz="86421" autoAdjust="0"/>
  </p:normalViewPr>
  <p:slideViewPr>
    <p:cSldViewPr>
      <p:cViewPr varScale="1">
        <p:scale>
          <a:sx n="98" d="100"/>
          <a:sy n="98" d="100"/>
        </p:scale>
        <p:origin x="157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BEAC677-DE51-4E8E-816F-4E373B447189}" type="datetimeFigureOut">
              <a:rPr lang="en-US" smtClean="0"/>
              <a:t>11/15/2021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8B8E583-FBB1-4AE0-B18E-10FC73248DF0}" type="slidenum">
              <a:rPr lang="en-US" smtClean="0"/>
              <a:t>‹#›</a:t>
            </a:fld>
            <a:endParaRPr lang="en-US"/>
          </a:p>
        </p:txBody>
      </p:sp>
    </p:spTree>
    <p:extLst>
      <p:ext uri="{BB962C8B-B14F-4D97-AF65-F5344CB8AC3E}">
        <p14:creationId xmlns:p14="http://schemas.microsoft.com/office/powerpoint/2010/main" val="16695319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7A16F3-3B5F-4917-BC22-86BC90D98D99}" type="datetimeFigureOut">
              <a:rPr lang="en-US" smtClean="0"/>
              <a:t>11/15/2021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8C61C8-2A65-4ABF-B562-DE129821B0FD}" type="slidenum">
              <a:rPr lang="en-US" smtClean="0"/>
              <a:t>‹#›</a:t>
            </a:fld>
            <a:endParaRPr lang="en-US"/>
          </a:p>
        </p:txBody>
      </p:sp>
    </p:spTree>
    <p:extLst>
      <p:ext uri="{BB962C8B-B14F-4D97-AF65-F5344CB8AC3E}">
        <p14:creationId xmlns:p14="http://schemas.microsoft.com/office/powerpoint/2010/main" val="628634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8C61C8-2A65-4ABF-B562-DE129821B0FD}" type="slidenum">
              <a:rPr lang="en-US" smtClean="0"/>
              <a:t>1</a:t>
            </a:fld>
            <a:endParaRPr lang="en-US"/>
          </a:p>
        </p:txBody>
      </p:sp>
    </p:spTree>
    <p:extLst>
      <p:ext uri="{BB962C8B-B14F-4D97-AF65-F5344CB8AC3E}">
        <p14:creationId xmlns:p14="http://schemas.microsoft.com/office/powerpoint/2010/main" val="3103302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5D481-1E65-4137-A6B8-5CFCDDCF68D4}"/>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D7C3035A-96D8-48CB-B93F-825D7B6CC11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55D37591-A75C-4668-B230-1A8BC07D7289}"/>
              </a:ext>
            </a:extLst>
          </p:cNvPr>
          <p:cNvSpPr>
            <a:spLocks noGrp="1"/>
          </p:cNvSpPr>
          <p:nvPr>
            <p:ph type="dt" sz="half" idx="10"/>
          </p:nvPr>
        </p:nvSpPr>
        <p:spPr/>
        <p:txBody>
          <a:bodyPr/>
          <a:lstStyle/>
          <a:p>
            <a:fld id="{74FD2C2E-96DF-4D3A-A713-65CD1F9FD257}" type="datetimeFigureOut">
              <a:rPr lang="en-US" smtClean="0"/>
              <a:t>11/15/2021</a:t>
            </a:fld>
            <a:endParaRPr lang="en-US"/>
          </a:p>
        </p:txBody>
      </p:sp>
      <p:sp>
        <p:nvSpPr>
          <p:cNvPr id="5" name="Footer Placeholder 4">
            <a:extLst>
              <a:ext uri="{FF2B5EF4-FFF2-40B4-BE49-F238E27FC236}">
                <a16:creationId xmlns:a16="http://schemas.microsoft.com/office/drawing/2014/main" id="{AD2641AC-4E04-4499-B645-43E6CDB657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D0F555-4507-4FEE-8AEE-4D8D8A92A6F1}"/>
              </a:ext>
            </a:extLst>
          </p:cNvPr>
          <p:cNvSpPr>
            <a:spLocks noGrp="1"/>
          </p:cNvSpPr>
          <p:nvPr>
            <p:ph type="sldNum" sz="quarter" idx="12"/>
          </p:nvPr>
        </p:nvSpPr>
        <p:spPr/>
        <p:txBody>
          <a:bodyPr/>
          <a:lstStyle/>
          <a:p>
            <a:fld id="{E0057356-CCB0-4A71-B3B7-0CDE896766CF}" type="slidenum">
              <a:rPr lang="en-US" smtClean="0"/>
              <a:t>‹#›</a:t>
            </a:fld>
            <a:endParaRPr lang="en-US"/>
          </a:p>
        </p:txBody>
      </p:sp>
    </p:spTree>
    <p:extLst>
      <p:ext uri="{BB962C8B-B14F-4D97-AF65-F5344CB8AC3E}">
        <p14:creationId xmlns:p14="http://schemas.microsoft.com/office/powerpoint/2010/main" val="924099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44BCF-49C4-45B7-A3B2-489AF2386F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634761-52CC-4C02-B4AF-CDA9EF910F4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2A7822-B272-4033-A47E-28C21DD97D87}"/>
              </a:ext>
            </a:extLst>
          </p:cNvPr>
          <p:cNvSpPr>
            <a:spLocks noGrp="1"/>
          </p:cNvSpPr>
          <p:nvPr>
            <p:ph type="dt" sz="half" idx="10"/>
          </p:nvPr>
        </p:nvSpPr>
        <p:spPr/>
        <p:txBody>
          <a:bodyPr/>
          <a:lstStyle/>
          <a:p>
            <a:fld id="{74FD2C2E-96DF-4D3A-A713-65CD1F9FD257}" type="datetimeFigureOut">
              <a:rPr lang="en-US" smtClean="0"/>
              <a:t>11/15/2021</a:t>
            </a:fld>
            <a:endParaRPr lang="en-US"/>
          </a:p>
        </p:txBody>
      </p:sp>
      <p:sp>
        <p:nvSpPr>
          <p:cNvPr id="5" name="Footer Placeholder 4">
            <a:extLst>
              <a:ext uri="{FF2B5EF4-FFF2-40B4-BE49-F238E27FC236}">
                <a16:creationId xmlns:a16="http://schemas.microsoft.com/office/drawing/2014/main" id="{3B7F229F-51F8-4386-9425-6B91385CCF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972E4C-B6FC-4E10-806C-BD6B73AB0BCD}"/>
              </a:ext>
            </a:extLst>
          </p:cNvPr>
          <p:cNvSpPr>
            <a:spLocks noGrp="1"/>
          </p:cNvSpPr>
          <p:nvPr>
            <p:ph type="sldNum" sz="quarter" idx="12"/>
          </p:nvPr>
        </p:nvSpPr>
        <p:spPr/>
        <p:txBody>
          <a:bodyPr/>
          <a:lstStyle/>
          <a:p>
            <a:fld id="{E0057356-CCB0-4A71-B3B7-0CDE896766CF}" type="slidenum">
              <a:rPr lang="en-US" smtClean="0"/>
              <a:t>‹#›</a:t>
            </a:fld>
            <a:endParaRPr lang="en-US"/>
          </a:p>
        </p:txBody>
      </p:sp>
    </p:spTree>
    <p:extLst>
      <p:ext uri="{BB962C8B-B14F-4D97-AF65-F5344CB8AC3E}">
        <p14:creationId xmlns:p14="http://schemas.microsoft.com/office/powerpoint/2010/main" val="4138809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10A65F-55D9-4AB0-9079-75BA247ED195}"/>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DCAD355-AC16-4631-B5D6-21876F0AE0B6}"/>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91D4F3-532D-4C6F-88BA-FF5CB1075C80}"/>
              </a:ext>
            </a:extLst>
          </p:cNvPr>
          <p:cNvSpPr>
            <a:spLocks noGrp="1"/>
          </p:cNvSpPr>
          <p:nvPr>
            <p:ph type="dt" sz="half" idx="10"/>
          </p:nvPr>
        </p:nvSpPr>
        <p:spPr/>
        <p:txBody>
          <a:bodyPr/>
          <a:lstStyle/>
          <a:p>
            <a:fld id="{74FD2C2E-96DF-4D3A-A713-65CD1F9FD257}" type="datetimeFigureOut">
              <a:rPr lang="en-US" smtClean="0"/>
              <a:t>11/15/2021</a:t>
            </a:fld>
            <a:endParaRPr lang="en-US"/>
          </a:p>
        </p:txBody>
      </p:sp>
      <p:sp>
        <p:nvSpPr>
          <p:cNvPr id="5" name="Footer Placeholder 4">
            <a:extLst>
              <a:ext uri="{FF2B5EF4-FFF2-40B4-BE49-F238E27FC236}">
                <a16:creationId xmlns:a16="http://schemas.microsoft.com/office/drawing/2014/main" id="{6272723F-22B2-4E6A-8331-EA122B45BD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3E5083-D578-449C-9FC3-E3E110C84E49}"/>
              </a:ext>
            </a:extLst>
          </p:cNvPr>
          <p:cNvSpPr>
            <a:spLocks noGrp="1"/>
          </p:cNvSpPr>
          <p:nvPr>
            <p:ph type="sldNum" sz="quarter" idx="12"/>
          </p:nvPr>
        </p:nvSpPr>
        <p:spPr/>
        <p:txBody>
          <a:bodyPr/>
          <a:lstStyle/>
          <a:p>
            <a:fld id="{E0057356-CCB0-4A71-B3B7-0CDE896766CF}" type="slidenum">
              <a:rPr lang="en-US" smtClean="0"/>
              <a:t>‹#›</a:t>
            </a:fld>
            <a:endParaRPr lang="en-US"/>
          </a:p>
        </p:txBody>
      </p:sp>
    </p:spTree>
    <p:extLst>
      <p:ext uri="{BB962C8B-B14F-4D97-AF65-F5344CB8AC3E}">
        <p14:creationId xmlns:p14="http://schemas.microsoft.com/office/powerpoint/2010/main" val="1342506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76DBD-3CB6-448D-B5F9-FE3073BA8A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FE6006-5155-4E32-8D71-1E448BB340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19480C-67F4-4CB1-AB95-B38E98E6D190}"/>
              </a:ext>
            </a:extLst>
          </p:cNvPr>
          <p:cNvSpPr>
            <a:spLocks noGrp="1"/>
          </p:cNvSpPr>
          <p:nvPr>
            <p:ph type="dt" sz="half" idx="10"/>
          </p:nvPr>
        </p:nvSpPr>
        <p:spPr/>
        <p:txBody>
          <a:bodyPr/>
          <a:lstStyle/>
          <a:p>
            <a:fld id="{74FD2C2E-96DF-4D3A-A713-65CD1F9FD257}" type="datetimeFigureOut">
              <a:rPr lang="en-US" smtClean="0"/>
              <a:t>11/15/2021</a:t>
            </a:fld>
            <a:endParaRPr lang="en-US"/>
          </a:p>
        </p:txBody>
      </p:sp>
      <p:sp>
        <p:nvSpPr>
          <p:cNvPr id="5" name="Footer Placeholder 4">
            <a:extLst>
              <a:ext uri="{FF2B5EF4-FFF2-40B4-BE49-F238E27FC236}">
                <a16:creationId xmlns:a16="http://schemas.microsoft.com/office/drawing/2014/main" id="{6922ECA2-DD25-4397-B40A-7CF6C33EE6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DAD7DC-0115-414C-8281-A1BF26F5D8C0}"/>
              </a:ext>
            </a:extLst>
          </p:cNvPr>
          <p:cNvSpPr>
            <a:spLocks noGrp="1"/>
          </p:cNvSpPr>
          <p:nvPr>
            <p:ph type="sldNum" sz="quarter" idx="12"/>
          </p:nvPr>
        </p:nvSpPr>
        <p:spPr/>
        <p:txBody>
          <a:bodyPr/>
          <a:lstStyle/>
          <a:p>
            <a:fld id="{E0057356-CCB0-4A71-B3B7-0CDE896766CF}" type="slidenum">
              <a:rPr lang="en-US" smtClean="0"/>
              <a:t>‹#›</a:t>
            </a:fld>
            <a:endParaRPr lang="en-US"/>
          </a:p>
        </p:txBody>
      </p:sp>
    </p:spTree>
    <p:extLst>
      <p:ext uri="{BB962C8B-B14F-4D97-AF65-F5344CB8AC3E}">
        <p14:creationId xmlns:p14="http://schemas.microsoft.com/office/powerpoint/2010/main" val="1030242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5C5D-6C63-4CF7-BE1E-0163FF419BC4}"/>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DFFD0F35-E623-45CB-B2B7-1DD38487E3D0}"/>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8595900-18C0-4EF9-BA32-72B265B15C9D}"/>
              </a:ext>
            </a:extLst>
          </p:cNvPr>
          <p:cNvSpPr>
            <a:spLocks noGrp="1"/>
          </p:cNvSpPr>
          <p:nvPr>
            <p:ph type="dt" sz="half" idx="10"/>
          </p:nvPr>
        </p:nvSpPr>
        <p:spPr/>
        <p:txBody>
          <a:bodyPr/>
          <a:lstStyle/>
          <a:p>
            <a:fld id="{74FD2C2E-96DF-4D3A-A713-65CD1F9FD257}" type="datetimeFigureOut">
              <a:rPr lang="en-US" smtClean="0"/>
              <a:t>11/15/2021</a:t>
            </a:fld>
            <a:endParaRPr lang="en-US"/>
          </a:p>
        </p:txBody>
      </p:sp>
      <p:sp>
        <p:nvSpPr>
          <p:cNvPr id="5" name="Footer Placeholder 4">
            <a:extLst>
              <a:ext uri="{FF2B5EF4-FFF2-40B4-BE49-F238E27FC236}">
                <a16:creationId xmlns:a16="http://schemas.microsoft.com/office/drawing/2014/main" id="{ABCEF6DD-D4EE-4D5B-B7AB-04C6E3AD8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BDED25-0D75-43ED-B9B9-03C897287AD1}"/>
              </a:ext>
            </a:extLst>
          </p:cNvPr>
          <p:cNvSpPr>
            <a:spLocks noGrp="1"/>
          </p:cNvSpPr>
          <p:nvPr>
            <p:ph type="sldNum" sz="quarter" idx="12"/>
          </p:nvPr>
        </p:nvSpPr>
        <p:spPr/>
        <p:txBody>
          <a:bodyPr/>
          <a:lstStyle/>
          <a:p>
            <a:fld id="{E0057356-CCB0-4A71-B3B7-0CDE896766CF}" type="slidenum">
              <a:rPr lang="en-US" smtClean="0"/>
              <a:t>‹#›</a:t>
            </a:fld>
            <a:endParaRPr lang="en-US"/>
          </a:p>
        </p:txBody>
      </p:sp>
    </p:spTree>
    <p:extLst>
      <p:ext uri="{BB962C8B-B14F-4D97-AF65-F5344CB8AC3E}">
        <p14:creationId xmlns:p14="http://schemas.microsoft.com/office/powerpoint/2010/main" val="2494658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E0A32-3083-41C1-AE1C-5F9F430E14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C7C3C5-0F3E-492F-8B88-38DAECA246CA}"/>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7CB2CB-9C39-4AF0-B966-E7595E5AC1DD}"/>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4105A98-AD70-4A55-BCD0-490C8C35726A}"/>
              </a:ext>
            </a:extLst>
          </p:cNvPr>
          <p:cNvSpPr>
            <a:spLocks noGrp="1"/>
          </p:cNvSpPr>
          <p:nvPr>
            <p:ph type="dt" sz="half" idx="10"/>
          </p:nvPr>
        </p:nvSpPr>
        <p:spPr/>
        <p:txBody>
          <a:bodyPr/>
          <a:lstStyle/>
          <a:p>
            <a:fld id="{74FD2C2E-96DF-4D3A-A713-65CD1F9FD257}" type="datetimeFigureOut">
              <a:rPr lang="en-US" smtClean="0"/>
              <a:t>11/15/2021</a:t>
            </a:fld>
            <a:endParaRPr lang="en-US"/>
          </a:p>
        </p:txBody>
      </p:sp>
      <p:sp>
        <p:nvSpPr>
          <p:cNvPr id="6" name="Footer Placeholder 5">
            <a:extLst>
              <a:ext uri="{FF2B5EF4-FFF2-40B4-BE49-F238E27FC236}">
                <a16:creationId xmlns:a16="http://schemas.microsoft.com/office/drawing/2014/main" id="{95560ECD-56D2-4BFE-8ADE-BC643564C8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ABD11F-A9BD-48C7-940A-E504EBB9D899}"/>
              </a:ext>
            </a:extLst>
          </p:cNvPr>
          <p:cNvSpPr>
            <a:spLocks noGrp="1"/>
          </p:cNvSpPr>
          <p:nvPr>
            <p:ph type="sldNum" sz="quarter" idx="12"/>
          </p:nvPr>
        </p:nvSpPr>
        <p:spPr/>
        <p:txBody>
          <a:bodyPr/>
          <a:lstStyle/>
          <a:p>
            <a:fld id="{E0057356-CCB0-4A71-B3B7-0CDE896766CF}" type="slidenum">
              <a:rPr lang="en-US" smtClean="0"/>
              <a:t>‹#›</a:t>
            </a:fld>
            <a:endParaRPr lang="en-US"/>
          </a:p>
        </p:txBody>
      </p:sp>
    </p:spTree>
    <p:extLst>
      <p:ext uri="{BB962C8B-B14F-4D97-AF65-F5344CB8AC3E}">
        <p14:creationId xmlns:p14="http://schemas.microsoft.com/office/powerpoint/2010/main" val="2985178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87D34-607D-4FC7-AB7B-8CB0119AAAE0}"/>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B8918DE-DEAA-48FF-81E1-E5BB15573DA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A0FB80FA-56B5-4BD2-8F5E-78C1F669D464}"/>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3360F01-E94D-4971-BA56-384525AD47ED}"/>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6E0C7979-28C9-49E5-9FB9-1AF9501DDE71}"/>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20784A-013F-4308-801C-6F0E879F0124}"/>
              </a:ext>
            </a:extLst>
          </p:cNvPr>
          <p:cNvSpPr>
            <a:spLocks noGrp="1"/>
          </p:cNvSpPr>
          <p:nvPr>
            <p:ph type="dt" sz="half" idx="10"/>
          </p:nvPr>
        </p:nvSpPr>
        <p:spPr/>
        <p:txBody>
          <a:bodyPr/>
          <a:lstStyle/>
          <a:p>
            <a:fld id="{74FD2C2E-96DF-4D3A-A713-65CD1F9FD257}" type="datetimeFigureOut">
              <a:rPr lang="en-US" smtClean="0"/>
              <a:t>11/15/2021</a:t>
            </a:fld>
            <a:endParaRPr lang="en-US"/>
          </a:p>
        </p:txBody>
      </p:sp>
      <p:sp>
        <p:nvSpPr>
          <p:cNvPr id="8" name="Footer Placeholder 7">
            <a:extLst>
              <a:ext uri="{FF2B5EF4-FFF2-40B4-BE49-F238E27FC236}">
                <a16:creationId xmlns:a16="http://schemas.microsoft.com/office/drawing/2014/main" id="{1371E340-0C6C-455C-A1EA-72FF5B5A4ED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FCA9A55-7C96-4AA2-BC89-AC9E84E83B5A}"/>
              </a:ext>
            </a:extLst>
          </p:cNvPr>
          <p:cNvSpPr>
            <a:spLocks noGrp="1"/>
          </p:cNvSpPr>
          <p:nvPr>
            <p:ph type="sldNum" sz="quarter" idx="12"/>
          </p:nvPr>
        </p:nvSpPr>
        <p:spPr/>
        <p:txBody>
          <a:bodyPr/>
          <a:lstStyle/>
          <a:p>
            <a:fld id="{E0057356-CCB0-4A71-B3B7-0CDE896766CF}" type="slidenum">
              <a:rPr lang="en-US" smtClean="0"/>
              <a:t>‹#›</a:t>
            </a:fld>
            <a:endParaRPr lang="en-US"/>
          </a:p>
        </p:txBody>
      </p:sp>
    </p:spTree>
    <p:extLst>
      <p:ext uri="{BB962C8B-B14F-4D97-AF65-F5344CB8AC3E}">
        <p14:creationId xmlns:p14="http://schemas.microsoft.com/office/powerpoint/2010/main" val="4240337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06A0A-DDD9-4D27-96BA-447B21282D8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26DD4A-4082-4D83-9885-479E9E27B61C}"/>
              </a:ext>
            </a:extLst>
          </p:cNvPr>
          <p:cNvSpPr>
            <a:spLocks noGrp="1"/>
          </p:cNvSpPr>
          <p:nvPr>
            <p:ph type="dt" sz="half" idx="10"/>
          </p:nvPr>
        </p:nvSpPr>
        <p:spPr/>
        <p:txBody>
          <a:bodyPr/>
          <a:lstStyle/>
          <a:p>
            <a:fld id="{74FD2C2E-96DF-4D3A-A713-65CD1F9FD257}" type="datetimeFigureOut">
              <a:rPr lang="en-US" smtClean="0"/>
              <a:t>11/15/2021</a:t>
            </a:fld>
            <a:endParaRPr lang="en-US"/>
          </a:p>
        </p:txBody>
      </p:sp>
      <p:sp>
        <p:nvSpPr>
          <p:cNvPr id="4" name="Footer Placeholder 3">
            <a:extLst>
              <a:ext uri="{FF2B5EF4-FFF2-40B4-BE49-F238E27FC236}">
                <a16:creationId xmlns:a16="http://schemas.microsoft.com/office/drawing/2014/main" id="{6E8AC655-B74D-4EA2-8435-A0DC37F29F7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153E591-425C-487B-B899-F36D98E185C5}"/>
              </a:ext>
            </a:extLst>
          </p:cNvPr>
          <p:cNvSpPr>
            <a:spLocks noGrp="1"/>
          </p:cNvSpPr>
          <p:nvPr>
            <p:ph type="sldNum" sz="quarter" idx="12"/>
          </p:nvPr>
        </p:nvSpPr>
        <p:spPr/>
        <p:txBody>
          <a:bodyPr/>
          <a:lstStyle/>
          <a:p>
            <a:fld id="{E0057356-CCB0-4A71-B3B7-0CDE896766CF}" type="slidenum">
              <a:rPr lang="en-US" smtClean="0"/>
              <a:t>‹#›</a:t>
            </a:fld>
            <a:endParaRPr lang="en-US"/>
          </a:p>
        </p:txBody>
      </p:sp>
    </p:spTree>
    <p:extLst>
      <p:ext uri="{BB962C8B-B14F-4D97-AF65-F5344CB8AC3E}">
        <p14:creationId xmlns:p14="http://schemas.microsoft.com/office/powerpoint/2010/main" val="1371389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3DC329-D20C-4B86-8E45-4BB088620AAC}"/>
              </a:ext>
            </a:extLst>
          </p:cNvPr>
          <p:cNvSpPr>
            <a:spLocks noGrp="1"/>
          </p:cNvSpPr>
          <p:nvPr>
            <p:ph type="dt" sz="half" idx="10"/>
          </p:nvPr>
        </p:nvSpPr>
        <p:spPr/>
        <p:txBody>
          <a:bodyPr/>
          <a:lstStyle/>
          <a:p>
            <a:fld id="{74FD2C2E-96DF-4D3A-A713-65CD1F9FD257}" type="datetimeFigureOut">
              <a:rPr lang="en-US" smtClean="0"/>
              <a:t>11/15/2021</a:t>
            </a:fld>
            <a:endParaRPr lang="en-US"/>
          </a:p>
        </p:txBody>
      </p:sp>
      <p:sp>
        <p:nvSpPr>
          <p:cNvPr id="3" name="Footer Placeholder 2">
            <a:extLst>
              <a:ext uri="{FF2B5EF4-FFF2-40B4-BE49-F238E27FC236}">
                <a16:creationId xmlns:a16="http://schemas.microsoft.com/office/drawing/2014/main" id="{ADD26230-C80E-4A19-840F-7E9BB3EF988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60A0D1B-C5DA-4475-A69C-63CE4A11F180}"/>
              </a:ext>
            </a:extLst>
          </p:cNvPr>
          <p:cNvSpPr>
            <a:spLocks noGrp="1"/>
          </p:cNvSpPr>
          <p:nvPr>
            <p:ph type="sldNum" sz="quarter" idx="12"/>
          </p:nvPr>
        </p:nvSpPr>
        <p:spPr/>
        <p:txBody>
          <a:bodyPr/>
          <a:lstStyle/>
          <a:p>
            <a:fld id="{E0057356-CCB0-4A71-B3B7-0CDE896766CF}" type="slidenum">
              <a:rPr lang="en-US" smtClean="0"/>
              <a:t>‹#›</a:t>
            </a:fld>
            <a:endParaRPr lang="en-US"/>
          </a:p>
        </p:txBody>
      </p:sp>
    </p:spTree>
    <p:extLst>
      <p:ext uri="{BB962C8B-B14F-4D97-AF65-F5344CB8AC3E}">
        <p14:creationId xmlns:p14="http://schemas.microsoft.com/office/powerpoint/2010/main" val="2807784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2AD6B-977E-42CF-AF62-DCEC71C3069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1E7C297F-8FEB-4DBB-BF46-E88E85644103}"/>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1BF9AF6-7CC8-45C1-BBF4-8D574561347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6313920C-06C0-4CDD-A3E7-A8DED0ED477B}"/>
              </a:ext>
            </a:extLst>
          </p:cNvPr>
          <p:cNvSpPr>
            <a:spLocks noGrp="1"/>
          </p:cNvSpPr>
          <p:nvPr>
            <p:ph type="dt" sz="half" idx="10"/>
          </p:nvPr>
        </p:nvSpPr>
        <p:spPr/>
        <p:txBody>
          <a:bodyPr/>
          <a:lstStyle/>
          <a:p>
            <a:fld id="{74FD2C2E-96DF-4D3A-A713-65CD1F9FD257}" type="datetimeFigureOut">
              <a:rPr lang="en-US" smtClean="0"/>
              <a:t>11/15/2021</a:t>
            </a:fld>
            <a:endParaRPr lang="en-US"/>
          </a:p>
        </p:txBody>
      </p:sp>
      <p:sp>
        <p:nvSpPr>
          <p:cNvPr id="6" name="Footer Placeholder 5">
            <a:extLst>
              <a:ext uri="{FF2B5EF4-FFF2-40B4-BE49-F238E27FC236}">
                <a16:creationId xmlns:a16="http://schemas.microsoft.com/office/drawing/2014/main" id="{37862FA3-E0CB-4268-840A-1ECF18E806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1541FE-C2CC-4C46-80AC-280F423E0195}"/>
              </a:ext>
            </a:extLst>
          </p:cNvPr>
          <p:cNvSpPr>
            <a:spLocks noGrp="1"/>
          </p:cNvSpPr>
          <p:nvPr>
            <p:ph type="sldNum" sz="quarter" idx="12"/>
          </p:nvPr>
        </p:nvSpPr>
        <p:spPr/>
        <p:txBody>
          <a:bodyPr/>
          <a:lstStyle/>
          <a:p>
            <a:fld id="{E0057356-CCB0-4A71-B3B7-0CDE896766CF}" type="slidenum">
              <a:rPr lang="en-US" smtClean="0"/>
              <a:t>‹#›</a:t>
            </a:fld>
            <a:endParaRPr lang="en-US"/>
          </a:p>
        </p:txBody>
      </p:sp>
    </p:spTree>
    <p:extLst>
      <p:ext uri="{BB962C8B-B14F-4D97-AF65-F5344CB8AC3E}">
        <p14:creationId xmlns:p14="http://schemas.microsoft.com/office/powerpoint/2010/main" val="1133079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A0B1F-8BA6-4CA2-BDE2-4A91F7DE2554}"/>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18FFE56A-9654-4180-8F3A-D493B31A8FED}"/>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6CFCE8D1-0DDD-4461-B7F6-2AA3FC68D9D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A651B64-1D9F-47CD-9B6E-98445DF5037E}"/>
              </a:ext>
            </a:extLst>
          </p:cNvPr>
          <p:cNvSpPr>
            <a:spLocks noGrp="1"/>
          </p:cNvSpPr>
          <p:nvPr>
            <p:ph type="dt" sz="half" idx="10"/>
          </p:nvPr>
        </p:nvSpPr>
        <p:spPr/>
        <p:txBody>
          <a:bodyPr/>
          <a:lstStyle/>
          <a:p>
            <a:fld id="{74FD2C2E-96DF-4D3A-A713-65CD1F9FD257}" type="datetimeFigureOut">
              <a:rPr lang="en-US" smtClean="0"/>
              <a:t>11/15/2021</a:t>
            </a:fld>
            <a:endParaRPr lang="en-US"/>
          </a:p>
        </p:txBody>
      </p:sp>
      <p:sp>
        <p:nvSpPr>
          <p:cNvPr id="6" name="Footer Placeholder 5">
            <a:extLst>
              <a:ext uri="{FF2B5EF4-FFF2-40B4-BE49-F238E27FC236}">
                <a16:creationId xmlns:a16="http://schemas.microsoft.com/office/drawing/2014/main" id="{1697B8C1-5D7E-4844-B91E-1A6230FD5F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A4C490-65F2-4B82-AF46-83E9FAB495D6}"/>
              </a:ext>
            </a:extLst>
          </p:cNvPr>
          <p:cNvSpPr>
            <a:spLocks noGrp="1"/>
          </p:cNvSpPr>
          <p:nvPr>
            <p:ph type="sldNum" sz="quarter" idx="12"/>
          </p:nvPr>
        </p:nvSpPr>
        <p:spPr/>
        <p:txBody>
          <a:bodyPr/>
          <a:lstStyle/>
          <a:p>
            <a:fld id="{E0057356-CCB0-4A71-B3B7-0CDE896766CF}" type="slidenum">
              <a:rPr lang="en-US" smtClean="0"/>
              <a:t>‹#›</a:t>
            </a:fld>
            <a:endParaRPr lang="en-US"/>
          </a:p>
        </p:txBody>
      </p:sp>
    </p:spTree>
    <p:extLst>
      <p:ext uri="{BB962C8B-B14F-4D97-AF65-F5344CB8AC3E}">
        <p14:creationId xmlns:p14="http://schemas.microsoft.com/office/powerpoint/2010/main" val="4000284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46C5EB-C7B1-4DF6-AD9F-BC2011E4C40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C769333-D766-4960-98DA-B9392452E3D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9CD33B-635B-46B6-AF99-CA2EEC0CF4A7}"/>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4FD2C2E-96DF-4D3A-A713-65CD1F9FD257}" type="datetimeFigureOut">
              <a:rPr lang="en-US" smtClean="0"/>
              <a:t>11/15/2021</a:t>
            </a:fld>
            <a:endParaRPr lang="en-US"/>
          </a:p>
        </p:txBody>
      </p:sp>
      <p:sp>
        <p:nvSpPr>
          <p:cNvPr id="5" name="Footer Placeholder 4">
            <a:extLst>
              <a:ext uri="{FF2B5EF4-FFF2-40B4-BE49-F238E27FC236}">
                <a16:creationId xmlns:a16="http://schemas.microsoft.com/office/drawing/2014/main" id="{40B4957B-0E71-4EAC-BB44-E7BAF1C2639F}"/>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A1BD4EB-5B20-4ACC-AAEB-0CC7DDAF07C8}"/>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0057356-CCB0-4A71-B3B7-0CDE896766CF}" type="slidenum">
              <a:rPr lang="en-US" smtClean="0"/>
              <a:t>‹#›</a:t>
            </a:fld>
            <a:endParaRPr lang="en-US"/>
          </a:p>
        </p:txBody>
      </p:sp>
    </p:spTree>
    <p:extLst>
      <p:ext uri="{BB962C8B-B14F-4D97-AF65-F5344CB8AC3E}">
        <p14:creationId xmlns:p14="http://schemas.microsoft.com/office/powerpoint/2010/main" val="1452808543"/>
      </p:ext>
    </p:extLst>
  </p:cSld>
  <p:clrMap bg1="lt1" tx1="dk1" bg2="lt2" tx2="dk2" accent1="accent1" accent2="accent2" accent3="accent3" accent4="accent4" accent5="accent5" accent6="accent6" hlink="hlink" folHlink="folHlink"/>
  <p:sldLayoutIdLst>
    <p:sldLayoutId id="2147484405" r:id="rId1"/>
    <p:sldLayoutId id="2147484406" r:id="rId2"/>
    <p:sldLayoutId id="2147484407" r:id="rId3"/>
    <p:sldLayoutId id="2147484408" r:id="rId4"/>
    <p:sldLayoutId id="2147484409" r:id="rId5"/>
    <p:sldLayoutId id="2147484410" r:id="rId6"/>
    <p:sldLayoutId id="2147484411" r:id="rId7"/>
    <p:sldLayoutId id="2147484412" r:id="rId8"/>
    <p:sldLayoutId id="2147484413" r:id="rId9"/>
    <p:sldLayoutId id="2147484414" r:id="rId10"/>
    <p:sldLayoutId id="214748441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ogc.psu.ed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7FAA6F5-B48F-495C-B45C-39C92F03E4E9}"/>
              </a:ext>
            </a:extLst>
          </p:cNvPr>
          <p:cNvSpPr>
            <a:spLocks noGrp="1"/>
          </p:cNvSpPr>
          <p:nvPr>
            <p:ph type="ctrTitle"/>
          </p:nvPr>
        </p:nvSpPr>
        <p:spPr>
          <a:xfrm>
            <a:off x="492918" y="499533"/>
            <a:ext cx="8079581" cy="1658198"/>
          </a:xfrm>
        </p:spPr>
        <p:txBody>
          <a:bodyPr vert="horz" lIns="91440" tIns="45720" rIns="91440" bIns="45720" rtlCol="0" anchor="ctr">
            <a:normAutofit/>
          </a:bodyPr>
          <a:lstStyle/>
          <a:p>
            <a:pPr>
              <a:lnSpc>
                <a:spcPct val="85000"/>
              </a:lnSpc>
            </a:pPr>
            <a:r>
              <a:rPr lang="en-US" sz="4800" b="1" dirty="0">
                <a:solidFill>
                  <a:srgbClr val="354863"/>
                </a:solidFill>
              </a:rPr>
              <a:t>Faculty Issues and Concerns</a:t>
            </a:r>
            <a:br>
              <a:rPr lang="en-US" sz="4800" b="1" dirty="0">
                <a:solidFill>
                  <a:srgbClr val="354863"/>
                </a:solidFill>
              </a:rPr>
            </a:br>
            <a:r>
              <a:rPr lang="en-US" sz="4800" b="1" dirty="0">
                <a:solidFill>
                  <a:srgbClr val="354863"/>
                </a:solidFill>
              </a:rPr>
              <a:t>November 19, 2021</a:t>
            </a:r>
          </a:p>
        </p:txBody>
      </p:sp>
      <p:sp>
        <p:nvSpPr>
          <p:cNvPr id="4" name="Subtitle 3">
            <a:extLst>
              <a:ext uri="{FF2B5EF4-FFF2-40B4-BE49-F238E27FC236}">
                <a16:creationId xmlns:a16="http://schemas.microsoft.com/office/drawing/2014/main" id="{32ACC76B-5114-47B7-BEF5-6BDD754AAC23}"/>
              </a:ext>
            </a:extLst>
          </p:cNvPr>
          <p:cNvSpPr>
            <a:spLocks noGrp="1"/>
          </p:cNvSpPr>
          <p:nvPr>
            <p:ph type="subTitle" idx="1"/>
          </p:nvPr>
        </p:nvSpPr>
        <p:spPr>
          <a:xfrm>
            <a:off x="3481002" y="2157732"/>
            <a:ext cx="5091783" cy="3620134"/>
          </a:xfrm>
        </p:spPr>
        <p:txBody>
          <a:bodyPr vert="horz" lIns="91440" tIns="45720" rIns="91440" bIns="45720" rtlCol="0">
            <a:normAutofit fontScale="92500"/>
          </a:bodyPr>
          <a:lstStyle/>
          <a:p>
            <a:pPr algn="l"/>
            <a:endParaRPr lang="en-US" sz="2200" dirty="0">
              <a:solidFill>
                <a:schemeClr val="tx1">
                  <a:lumMod val="85000"/>
                  <a:lumOff val="15000"/>
                </a:schemeClr>
              </a:solidFill>
              <a:latin typeface="+mn-lt"/>
            </a:endParaRPr>
          </a:p>
          <a:p>
            <a:pPr algn="l"/>
            <a:r>
              <a:rPr lang="en-US" sz="2200" dirty="0">
                <a:solidFill>
                  <a:schemeClr val="tx1">
                    <a:lumMod val="85000"/>
                    <a:lumOff val="15000"/>
                  </a:schemeClr>
                </a:solidFill>
                <a:latin typeface="+mn-lt"/>
              </a:rPr>
              <a:t>Katherine Allen, Associate General Counsel</a:t>
            </a:r>
          </a:p>
          <a:p>
            <a:pPr algn="l"/>
            <a:endParaRPr lang="en-US" sz="2200" dirty="0">
              <a:solidFill>
                <a:schemeClr val="tx1">
                  <a:lumMod val="85000"/>
                  <a:lumOff val="15000"/>
                </a:schemeClr>
              </a:solidFill>
              <a:latin typeface="+mn-lt"/>
            </a:endParaRPr>
          </a:p>
          <a:p>
            <a:pPr algn="l"/>
            <a:r>
              <a:rPr lang="en-US" sz="2200" dirty="0">
                <a:solidFill>
                  <a:schemeClr val="tx1">
                    <a:lumMod val="85000"/>
                    <a:lumOff val="15000"/>
                  </a:schemeClr>
                </a:solidFill>
                <a:latin typeface="+mn-lt"/>
              </a:rPr>
              <a:t>Kathy Bieschke, Vice Provost for Faculty Affairs</a:t>
            </a:r>
          </a:p>
          <a:p>
            <a:pPr algn="l"/>
            <a:endParaRPr lang="en-US" sz="2200" dirty="0">
              <a:solidFill>
                <a:schemeClr val="tx1">
                  <a:lumMod val="85000"/>
                  <a:lumOff val="15000"/>
                </a:schemeClr>
              </a:solidFill>
              <a:latin typeface="+mn-lt"/>
            </a:endParaRPr>
          </a:p>
          <a:p>
            <a:pPr algn="l"/>
            <a:r>
              <a:rPr lang="en-US" sz="2200" dirty="0">
                <a:solidFill>
                  <a:schemeClr val="tx1">
                    <a:lumMod val="85000"/>
                    <a:lumOff val="15000"/>
                  </a:schemeClr>
                </a:solidFill>
                <a:latin typeface="+mn-lt"/>
              </a:rPr>
              <a:t>Amanda Jones, HR Strategic Partner and Senior Director for Human Resources </a:t>
            </a:r>
          </a:p>
          <a:p>
            <a:pPr algn="l">
              <a:buFont typeface="Arial" pitchFamily="34" charset="0"/>
              <a:buChar char=" "/>
            </a:pPr>
            <a:endParaRPr lang="en-US" sz="2200" dirty="0">
              <a:solidFill>
                <a:schemeClr val="tx1">
                  <a:lumMod val="85000"/>
                  <a:lumOff val="15000"/>
                </a:schemeClr>
              </a:solidFill>
              <a:latin typeface="+mn-lt"/>
            </a:endParaRPr>
          </a:p>
          <a:p>
            <a:pPr algn="l"/>
            <a:r>
              <a:rPr lang="en-US" sz="2200" dirty="0">
                <a:solidFill>
                  <a:schemeClr val="tx1">
                    <a:lumMod val="85000"/>
                    <a:lumOff val="15000"/>
                  </a:schemeClr>
                </a:solidFill>
                <a:latin typeface="+mn-lt"/>
              </a:rPr>
              <a:t>Jennifer Wilkes, Assistant Vice President for Administration </a:t>
            </a:r>
          </a:p>
          <a:p>
            <a:pPr>
              <a:buFont typeface="Arial" pitchFamily="34" charset="0"/>
              <a:buChar char=" "/>
            </a:pPr>
            <a:endParaRPr lang="en-US" sz="2200" dirty="0">
              <a:solidFill>
                <a:schemeClr val="tx1">
                  <a:lumMod val="85000"/>
                  <a:lumOff val="15000"/>
                </a:schemeClr>
              </a:solidFill>
              <a:latin typeface="+mn-lt"/>
            </a:endParaRPr>
          </a:p>
          <a:p>
            <a:pPr>
              <a:buFont typeface="Arial" pitchFamily="34" charset="0"/>
              <a:buChar char=" "/>
            </a:pPr>
            <a:endParaRPr lang="en-US" sz="2200" dirty="0">
              <a:solidFill>
                <a:schemeClr val="tx1">
                  <a:lumMod val="85000"/>
                  <a:lumOff val="15000"/>
                </a:schemeClr>
              </a:solidFill>
              <a:latin typeface="+mn-lt"/>
            </a:endParaRPr>
          </a:p>
          <a:p>
            <a:pPr>
              <a:buFont typeface="Arial" pitchFamily="34" charset="0"/>
              <a:buChar char=" "/>
            </a:pPr>
            <a:endParaRPr lang="en-US" sz="2200" dirty="0">
              <a:solidFill>
                <a:schemeClr val="tx1">
                  <a:lumMod val="85000"/>
                  <a:lumOff val="15000"/>
                </a:schemeClr>
              </a:solidFill>
              <a:latin typeface="+mn-lt"/>
            </a:endParaRPr>
          </a:p>
        </p:txBody>
      </p:sp>
      <p:pic>
        <p:nvPicPr>
          <p:cNvPr id="2"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99288" y="3215628"/>
            <a:ext cx="2537952" cy="1161112"/>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8339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F5887AC6-AF29-45EC-A064-A7F061524C0F}"/>
              </a:ext>
            </a:extLst>
          </p:cNvPr>
          <p:cNvSpPr>
            <a:spLocks noGrp="1"/>
          </p:cNvSpPr>
          <p:nvPr>
            <p:ph type="title"/>
          </p:nvPr>
        </p:nvSpPr>
        <p:spPr>
          <a:xfrm>
            <a:off x="1028699" y="294538"/>
            <a:ext cx="7421963" cy="1033669"/>
          </a:xfrm>
        </p:spPr>
        <p:txBody>
          <a:bodyPr>
            <a:normAutofit/>
          </a:bodyPr>
          <a:lstStyle/>
          <a:p>
            <a:r>
              <a:rPr lang="en-US" sz="3500" dirty="0">
                <a:solidFill>
                  <a:srgbClr val="FFFFFF"/>
                </a:solidFill>
                <a:latin typeface="+mn-lt"/>
                <a:cs typeface="Times New Roman" panose="02020603050405020304" pitchFamily="18" charset="0"/>
              </a:rPr>
              <a:t>Ask for help</a:t>
            </a:r>
            <a:br>
              <a:rPr lang="en-US" sz="3200" dirty="0">
                <a:solidFill>
                  <a:srgbClr val="FFFFFF"/>
                </a:solidFill>
                <a:latin typeface="Times New Roman" panose="02020603050405020304" pitchFamily="18" charset="0"/>
                <a:cs typeface="Times New Roman" panose="02020603050405020304" pitchFamily="18" charset="0"/>
              </a:rPr>
            </a:br>
            <a:endParaRPr lang="en-US" sz="3200" dirty="0">
              <a:solidFill>
                <a:srgbClr val="FFFFFF"/>
              </a:solidFill>
            </a:endParaRPr>
          </a:p>
        </p:txBody>
      </p:sp>
      <p:sp>
        <p:nvSpPr>
          <p:cNvPr id="2" name="Content Placeholder 1">
            <a:extLst>
              <a:ext uri="{FF2B5EF4-FFF2-40B4-BE49-F238E27FC236}">
                <a16:creationId xmlns:a16="http://schemas.microsoft.com/office/drawing/2014/main" id="{BCB49523-15B0-4D5B-9C97-D486F5B9C777}"/>
              </a:ext>
            </a:extLst>
          </p:cNvPr>
          <p:cNvSpPr>
            <a:spLocks noGrp="1"/>
          </p:cNvSpPr>
          <p:nvPr>
            <p:ph idx="1"/>
          </p:nvPr>
        </p:nvSpPr>
        <p:spPr>
          <a:xfrm>
            <a:off x="1028699" y="2318197"/>
            <a:ext cx="7293023" cy="3683358"/>
          </a:xfrm>
        </p:spPr>
        <p:txBody>
          <a:bodyPr anchor="ctr">
            <a:normAutofit/>
          </a:bodyPr>
          <a:lstStyle/>
          <a:p>
            <a:pPr marL="109728" indent="0">
              <a:buNone/>
            </a:pPr>
            <a:r>
              <a:rPr lang="en-US" sz="1700">
                <a:cs typeface="Times New Roman" panose="02020603050405020304" pitchFamily="18" charset="0"/>
              </a:rPr>
              <a:t>You receive multiple emails stating that Bob Berger is not wearing a mask in class. Per the emails, the instructor stated that the governor is “an idiot,” the virus is “the flu.” When you speak to Bob about this, he tells you that he didn’t make those comments but did confirm that he was not wearing a mask “</a:t>
            </a:r>
            <a:r>
              <a:rPr lang="en-US" sz="1700"/>
              <a:t>in protest of the University’s support of calls for racial justice related to the recent deaths of African Americans.”</a:t>
            </a:r>
            <a:r>
              <a:rPr lang="en-US" sz="1700">
                <a:cs typeface="Times New Roman" panose="02020603050405020304" pitchFamily="18" charset="0"/>
              </a:rPr>
              <a:t> He asks to speak to the chancellor/dean about this. </a:t>
            </a:r>
            <a:endParaRPr lang="en-US" sz="1700"/>
          </a:p>
        </p:txBody>
      </p:sp>
    </p:spTree>
    <p:extLst>
      <p:ext uri="{BB962C8B-B14F-4D97-AF65-F5344CB8AC3E}">
        <p14:creationId xmlns:p14="http://schemas.microsoft.com/office/powerpoint/2010/main" val="285356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051F6BAA-4C37-4670-A870-603D2E0CDAFE}"/>
              </a:ext>
            </a:extLst>
          </p:cNvPr>
          <p:cNvSpPr>
            <a:spLocks noGrp="1"/>
          </p:cNvSpPr>
          <p:nvPr>
            <p:ph type="title"/>
          </p:nvPr>
        </p:nvSpPr>
        <p:spPr>
          <a:xfrm>
            <a:off x="350041" y="586855"/>
            <a:ext cx="2401025" cy="3387497"/>
          </a:xfrm>
        </p:spPr>
        <p:txBody>
          <a:bodyPr anchor="b">
            <a:normAutofit/>
          </a:bodyPr>
          <a:lstStyle/>
          <a:p>
            <a:pPr algn="r"/>
            <a:r>
              <a:rPr lang="en-US" sz="2800" dirty="0">
                <a:solidFill>
                  <a:srgbClr val="FFFFFF"/>
                </a:solidFill>
                <a:effectLst/>
                <a:latin typeface="+mn-lt"/>
              </a:rPr>
              <a:t>Best practices:  </a:t>
            </a:r>
            <a:br>
              <a:rPr lang="en-US" sz="2000" dirty="0">
                <a:solidFill>
                  <a:srgbClr val="FFFFFF"/>
                </a:solidFill>
                <a:effectLst/>
                <a:latin typeface="+mn-lt"/>
              </a:rPr>
            </a:br>
            <a:br>
              <a:rPr lang="en-US" sz="2000" dirty="0">
                <a:solidFill>
                  <a:srgbClr val="FFFFFF"/>
                </a:solidFill>
                <a:effectLst/>
                <a:latin typeface="+mn-lt"/>
              </a:rPr>
            </a:br>
            <a:r>
              <a:rPr lang="en-US" sz="2300" dirty="0">
                <a:solidFill>
                  <a:srgbClr val="FFFFFF"/>
                </a:solidFill>
                <a:effectLst/>
                <a:latin typeface="+mn-lt"/>
              </a:rPr>
              <a:t>Spot the issues</a:t>
            </a:r>
            <a:br>
              <a:rPr lang="en-US" sz="2300" dirty="0">
                <a:solidFill>
                  <a:srgbClr val="FFFFFF"/>
                </a:solidFill>
                <a:effectLst/>
                <a:latin typeface="+mn-lt"/>
              </a:rPr>
            </a:br>
            <a:br>
              <a:rPr lang="en-US" sz="2300" dirty="0">
                <a:solidFill>
                  <a:srgbClr val="FFFFFF"/>
                </a:solidFill>
                <a:effectLst/>
                <a:latin typeface="+mn-lt"/>
              </a:rPr>
            </a:br>
            <a:r>
              <a:rPr lang="en-US" sz="2300" dirty="0">
                <a:solidFill>
                  <a:srgbClr val="FFFFFF"/>
                </a:solidFill>
                <a:effectLst/>
                <a:latin typeface="+mn-lt"/>
              </a:rPr>
              <a:t>Consult as needed</a:t>
            </a:r>
            <a:br>
              <a:rPr lang="en-US" sz="2300" dirty="0">
                <a:solidFill>
                  <a:srgbClr val="FFFFFF"/>
                </a:solidFill>
                <a:effectLst/>
                <a:latin typeface="+mn-lt"/>
              </a:rPr>
            </a:br>
            <a:br>
              <a:rPr lang="en-US" sz="2300" dirty="0">
                <a:solidFill>
                  <a:srgbClr val="FFFFFF"/>
                </a:solidFill>
                <a:effectLst/>
                <a:latin typeface="+mn-lt"/>
              </a:rPr>
            </a:br>
            <a:r>
              <a:rPr lang="en-US" sz="2300" dirty="0">
                <a:solidFill>
                  <a:srgbClr val="FFFFFF"/>
                </a:solidFill>
                <a:effectLst/>
                <a:latin typeface="+mn-lt"/>
              </a:rPr>
              <a:t>Document early and often</a:t>
            </a:r>
            <a:br>
              <a:rPr lang="en-US" sz="2300" dirty="0">
                <a:solidFill>
                  <a:srgbClr val="FFFFFF"/>
                </a:solidFill>
                <a:effectLst/>
              </a:rPr>
            </a:br>
            <a:endParaRPr lang="en-US" sz="2300" dirty="0">
              <a:solidFill>
                <a:srgbClr val="FFFFFF"/>
              </a:solidFill>
            </a:endParaRPr>
          </a:p>
        </p:txBody>
      </p:sp>
      <p:sp>
        <p:nvSpPr>
          <p:cNvPr id="2" name="Content Placeholder 1">
            <a:extLst>
              <a:ext uri="{FF2B5EF4-FFF2-40B4-BE49-F238E27FC236}">
                <a16:creationId xmlns:a16="http://schemas.microsoft.com/office/drawing/2014/main" id="{9E0DEDA6-4C28-46FF-9D11-86EF281D7E61}"/>
              </a:ext>
            </a:extLst>
          </p:cNvPr>
          <p:cNvSpPr>
            <a:spLocks noGrp="1"/>
          </p:cNvSpPr>
          <p:nvPr>
            <p:ph idx="1"/>
          </p:nvPr>
        </p:nvSpPr>
        <p:spPr>
          <a:xfrm>
            <a:off x="3607694" y="649480"/>
            <a:ext cx="4916510" cy="5546047"/>
          </a:xfrm>
        </p:spPr>
        <p:txBody>
          <a:bodyPr anchor="ctr">
            <a:normAutofit/>
          </a:bodyPr>
          <a:lstStyle/>
          <a:p>
            <a:pPr lvl="0"/>
            <a:r>
              <a:rPr lang="en-US" sz="1700">
                <a:cs typeface="Times New Roman" panose="02020603050405020304" pitchFamily="18" charset="0"/>
              </a:rPr>
              <a:t>AD101 COVID 19</a:t>
            </a:r>
          </a:p>
          <a:p>
            <a:pPr lvl="0"/>
            <a:r>
              <a:rPr lang="en-US" sz="1700">
                <a:cs typeface="Times New Roman" panose="02020603050405020304" pitchFamily="18" charset="0"/>
              </a:rPr>
              <a:t>Dean/Chancellor/Associate Dean for Faculty Affairs</a:t>
            </a:r>
          </a:p>
          <a:p>
            <a:pPr lvl="0"/>
            <a:r>
              <a:rPr lang="en-US" sz="1700">
                <a:cs typeface="Times New Roman" panose="02020603050405020304" pitchFamily="18" charset="0"/>
              </a:rPr>
              <a:t>Vice Provost for Faculty Affairs (VPFA)</a:t>
            </a:r>
          </a:p>
          <a:p>
            <a:pPr lvl="1"/>
            <a:r>
              <a:rPr lang="en-US" sz="1700">
                <a:cs typeface="Times New Roman" panose="02020603050405020304" pitchFamily="18" charset="0"/>
              </a:rPr>
              <a:t>Guidance on Instructor/Researcher Violation of Face Mask Requirement</a:t>
            </a:r>
          </a:p>
          <a:p>
            <a:pPr lvl="0"/>
            <a:r>
              <a:rPr lang="en-US" sz="1700">
                <a:cs typeface="Times New Roman" panose="02020603050405020304" pitchFamily="18" charset="0"/>
              </a:rPr>
              <a:t>Office of General Counsel (OGC)</a:t>
            </a:r>
          </a:p>
          <a:p>
            <a:endParaRPr lang="en-US" sz="1700"/>
          </a:p>
        </p:txBody>
      </p:sp>
    </p:spTree>
    <p:extLst>
      <p:ext uri="{BB962C8B-B14F-4D97-AF65-F5344CB8AC3E}">
        <p14:creationId xmlns:p14="http://schemas.microsoft.com/office/powerpoint/2010/main" val="3482104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0589B257-C996-4796-9F50-75D2B80DF2D0}"/>
              </a:ext>
            </a:extLst>
          </p:cNvPr>
          <p:cNvSpPr>
            <a:spLocks noGrp="1"/>
          </p:cNvSpPr>
          <p:nvPr>
            <p:ph type="title"/>
          </p:nvPr>
        </p:nvSpPr>
        <p:spPr>
          <a:xfrm>
            <a:off x="1028699" y="294538"/>
            <a:ext cx="7421963" cy="1033669"/>
          </a:xfrm>
        </p:spPr>
        <p:txBody>
          <a:bodyPr>
            <a:normAutofit fontScale="90000"/>
          </a:bodyPr>
          <a:lstStyle/>
          <a:p>
            <a:br>
              <a:rPr lang="en-US" sz="2200" dirty="0">
                <a:solidFill>
                  <a:srgbClr val="FFFFFF"/>
                </a:solidFill>
                <a:latin typeface="+mn-lt"/>
                <a:cs typeface="Times New Roman" panose="02020603050405020304" pitchFamily="18" charset="0"/>
              </a:rPr>
            </a:br>
            <a:r>
              <a:rPr lang="en-US" sz="3900" dirty="0">
                <a:solidFill>
                  <a:srgbClr val="FFFFFF"/>
                </a:solidFill>
                <a:latin typeface="+mn-lt"/>
                <a:cs typeface="Times New Roman" panose="02020603050405020304" pitchFamily="18" charset="0"/>
              </a:rPr>
              <a:t>Deviating from policy or practice</a:t>
            </a:r>
            <a:br>
              <a:rPr lang="en-US" sz="2200" dirty="0">
                <a:solidFill>
                  <a:srgbClr val="FFFFFF"/>
                </a:solidFill>
                <a:latin typeface="Times New Roman" panose="02020603050405020304" pitchFamily="18" charset="0"/>
                <a:cs typeface="Times New Roman" panose="02020603050405020304" pitchFamily="18" charset="0"/>
              </a:rPr>
            </a:br>
            <a:endParaRPr lang="en-US" sz="2200" dirty="0">
              <a:solidFill>
                <a:srgbClr val="FFFFFF"/>
              </a:solidFill>
            </a:endParaRPr>
          </a:p>
        </p:txBody>
      </p:sp>
      <p:sp>
        <p:nvSpPr>
          <p:cNvPr id="2" name="Content Placeholder 1">
            <a:extLst>
              <a:ext uri="{FF2B5EF4-FFF2-40B4-BE49-F238E27FC236}">
                <a16:creationId xmlns:a16="http://schemas.microsoft.com/office/drawing/2014/main" id="{5859B0F6-A032-475A-AFCC-B0517FC137A1}"/>
              </a:ext>
            </a:extLst>
          </p:cNvPr>
          <p:cNvSpPr>
            <a:spLocks noGrp="1"/>
          </p:cNvSpPr>
          <p:nvPr>
            <p:ph idx="1"/>
          </p:nvPr>
        </p:nvSpPr>
        <p:spPr>
          <a:xfrm>
            <a:off x="1028699" y="2318197"/>
            <a:ext cx="7293023" cy="3683358"/>
          </a:xfrm>
        </p:spPr>
        <p:txBody>
          <a:bodyPr anchor="ctr">
            <a:normAutofit/>
          </a:bodyPr>
          <a:lstStyle/>
          <a:p>
            <a:pPr marL="109728" lvl="0" indent="0">
              <a:buNone/>
            </a:pPr>
            <a:endParaRPr lang="en-US" sz="1700">
              <a:latin typeface="Times New Roman" panose="02020603050405020304" pitchFamily="18" charset="0"/>
              <a:cs typeface="Times New Roman" panose="02020603050405020304" pitchFamily="18" charset="0"/>
            </a:endParaRPr>
          </a:p>
          <a:p>
            <a:pPr marL="109728" indent="0">
              <a:buNone/>
            </a:pPr>
            <a:r>
              <a:rPr lang="en-US" sz="1700">
                <a:cs typeface="Times New Roman" panose="02020603050405020304" pitchFamily="18" charset="0"/>
              </a:rPr>
              <a:t>Two undergraduate female students separately report to the academic unit head on their campus that David Duncan, a tenure-track professor in his sixth year, makes them feel uncomfortable. One student says that Dr. Duncan is constantly hovering over her as she performs her lab work and she’s the only woman in her lab.  The other student, visibly upset, says that she was struggling with the material in Duncan’s class and he offered to tutor her twice a week. The first tutoring sessions took place on campus, but later, Dr. Duncan began inviting her to his home for lunch with his wife. At the last two sessions, Dr. Duncan and the student were alone. The academic unit head immediately called David Duncan and asked him to explain.  Dr. Duncan insisted that both students were overreacting and hyper-sensitive.     </a:t>
            </a:r>
          </a:p>
          <a:p>
            <a:pPr marL="109728" indent="0">
              <a:buNone/>
            </a:pPr>
            <a:endParaRPr lang="en-US" sz="1700"/>
          </a:p>
        </p:txBody>
      </p:sp>
    </p:spTree>
    <p:extLst>
      <p:ext uri="{BB962C8B-B14F-4D97-AF65-F5344CB8AC3E}">
        <p14:creationId xmlns:p14="http://schemas.microsoft.com/office/powerpoint/2010/main" val="4103752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FA9AC1E0-E4C7-4840-8ECA-F68296F9ABCA}"/>
              </a:ext>
            </a:extLst>
          </p:cNvPr>
          <p:cNvSpPr>
            <a:spLocks noGrp="1"/>
          </p:cNvSpPr>
          <p:nvPr>
            <p:ph type="title"/>
          </p:nvPr>
        </p:nvSpPr>
        <p:spPr>
          <a:xfrm>
            <a:off x="228601" y="586855"/>
            <a:ext cx="2522466" cy="3387497"/>
          </a:xfrm>
        </p:spPr>
        <p:txBody>
          <a:bodyPr anchor="b">
            <a:normAutofit fontScale="90000"/>
          </a:bodyPr>
          <a:lstStyle/>
          <a:p>
            <a:pPr algn="r"/>
            <a:r>
              <a:rPr lang="en-US" sz="3100" dirty="0">
                <a:solidFill>
                  <a:srgbClr val="FFFFFF"/>
                </a:solidFill>
                <a:effectLst/>
                <a:latin typeface="+mn-lt"/>
              </a:rPr>
              <a:t>Best practices:  </a:t>
            </a:r>
            <a:br>
              <a:rPr lang="en-US" sz="2500" dirty="0">
                <a:solidFill>
                  <a:srgbClr val="FFFFFF"/>
                </a:solidFill>
                <a:effectLst/>
                <a:latin typeface="+mn-lt"/>
              </a:rPr>
            </a:br>
            <a:br>
              <a:rPr lang="en-US" sz="2500" dirty="0">
                <a:solidFill>
                  <a:srgbClr val="FFFFFF"/>
                </a:solidFill>
                <a:effectLst/>
                <a:latin typeface="+mn-lt"/>
              </a:rPr>
            </a:br>
            <a:r>
              <a:rPr lang="en-US" sz="2500" dirty="0">
                <a:solidFill>
                  <a:srgbClr val="FFFFFF"/>
                </a:solidFill>
              </a:rPr>
              <a:t>Identify relevant standard practice/policies and follow them; </a:t>
            </a:r>
            <a:br>
              <a:rPr lang="en-US" sz="2500" dirty="0">
                <a:solidFill>
                  <a:srgbClr val="FFFFFF"/>
                </a:solidFill>
              </a:rPr>
            </a:br>
            <a:br>
              <a:rPr lang="en-US" sz="2500" dirty="0">
                <a:solidFill>
                  <a:srgbClr val="FFFFFF"/>
                </a:solidFill>
              </a:rPr>
            </a:br>
            <a:r>
              <a:rPr lang="en-US" sz="2500" dirty="0">
                <a:solidFill>
                  <a:srgbClr val="FFFFFF"/>
                </a:solidFill>
              </a:rPr>
              <a:t>Consult as needed</a:t>
            </a:r>
            <a:br>
              <a:rPr lang="en-US" sz="2500" dirty="0">
                <a:solidFill>
                  <a:srgbClr val="FFFFFF"/>
                </a:solidFill>
              </a:rPr>
            </a:br>
            <a:endParaRPr lang="en-US" sz="2500" dirty="0">
              <a:solidFill>
                <a:srgbClr val="FFFFFF"/>
              </a:solidFill>
            </a:endParaRPr>
          </a:p>
        </p:txBody>
      </p:sp>
      <p:sp>
        <p:nvSpPr>
          <p:cNvPr id="2" name="Content Placeholder 1">
            <a:extLst>
              <a:ext uri="{FF2B5EF4-FFF2-40B4-BE49-F238E27FC236}">
                <a16:creationId xmlns:a16="http://schemas.microsoft.com/office/drawing/2014/main" id="{052260B2-C64B-482C-89D7-C48081B4B0E3}"/>
              </a:ext>
            </a:extLst>
          </p:cNvPr>
          <p:cNvSpPr>
            <a:spLocks noGrp="1"/>
          </p:cNvSpPr>
          <p:nvPr>
            <p:ph idx="1"/>
          </p:nvPr>
        </p:nvSpPr>
        <p:spPr>
          <a:xfrm>
            <a:off x="3607694" y="649480"/>
            <a:ext cx="4916510" cy="5546047"/>
          </a:xfrm>
        </p:spPr>
        <p:txBody>
          <a:bodyPr anchor="ctr">
            <a:normAutofit/>
          </a:bodyPr>
          <a:lstStyle/>
          <a:p>
            <a:pPr lvl="0"/>
            <a:r>
              <a:rPr lang="en-US" sz="1700">
                <a:cs typeface="Times New Roman" panose="02020603050405020304" pitchFamily="18" charset="0"/>
              </a:rPr>
              <a:t>AD91 Discrimination and Harassment and Related Inappropriate Conduct</a:t>
            </a:r>
          </a:p>
          <a:p>
            <a:pPr lvl="0"/>
            <a:r>
              <a:rPr lang="en-US" sz="1700">
                <a:cs typeface="Times New Roman" panose="02020603050405020304" pitchFamily="18" charset="0"/>
              </a:rPr>
              <a:t>AD85 Title IX Sexual Harassment</a:t>
            </a:r>
          </a:p>
          <a:p>
            <a:pPr lvl="0"/>
            <a:r>
              <a:rPr lang="en-US" sz="1700">
                <a:cs typeface="Times New Roman" panose="02020603050405020304" pitchFamily="18" charset="0"/>
              </a:rPr>
              <a:t>AC47 General Standards of Professional Ethics</a:t>
            </a:r>
          </a:p>
          <a:p>
            <a:pPr lvl="0"/>
            <a:r>
              <a:rPr lang="en-US" sz="1700">
                <a:cs typeface="Times New Roman" panose="02020603050405020304" pitchFamily="18" charset="0"/>
              </a:rPr>
              <a:t>Affirmative Action Office (AAO)</a:t>
            </a:r>
          </a:p>
          <a:p>
            <a:pPr lvl="0"/>
            <a:r>
              <a:rPr lang="en-US" sz="1700">
                <a:cs typeface="Times New Roman" panose="02020603050405020304" pitchFamily="18" charset="0"/>
              </a:rPr>
              <a:t>Human Resources Strategic Partner (HRSP)</a:t>
            </a:r>
          </a:p>
          <a:p>
            <a:pPr lvl="0"/>
            <a:r>
              <a:rPr lang="en-US" sz="1700">
                <a:cs typeface="Times New Roman" panose="02020603050405020304" pitchFamily="18" charset="0"/>
              </a:rPr>
              <a:t>Vice Provost for Faculty Affairs (VPFA)</a:t>
            </a:r>
          </a:p>
          <a:p>
            <a:pPr lvl="0"/>
            <a:r>
              <a:rPr lang="en-US" sz="1700">
                <a:cs typeface="Times New Roman" panose="02020603050405020304" pitchFamily="18" charset="0"/>
              </a:rPr>
              <a:t>Office of General Counsel (OGC)</a:t>
            </a:r>
          </a:p>
          <a:p>
            <a:endParaRPr lang="en-US" sz="1700"/>
          </a:p>
        </p:txBody>
      </p:sp>
    </p:spTree>
    <p:extLst>
      <p:ext uri="{BB962C8B-B14F-4D97-AF65-F5344CB8AC3E}">
        <p14:creationId xmlns:p14="http://schemas.microsoft.com/office/powerpoint/2010/main" val="1278207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F68DBA1A-41D8-4AFB-9D5E-254CF858544B}"/>
              </a:ext>
            </a:extLst>
          </p:cNvPr>
          <p:cNvSpPr>
            <a:spLocks noGrp="1"/>
          </p:cNvSpPr>
          <p:nvPr>
            <p:ph type="title"/>
          </p:nvPr>
        </p:nvSpPr>
        <p:spPr>
          <a:xfrm>
            <a:off x="1028699" y="294538"/>
            <a:ext cx="7421963" cy="1033669"/>
          </a:xfrm>
        </p:spPr>
        <p:txBody>
          <a:bodyPr>
            <a:normAutofit/>
          </a:bodyPr>
          <a:lstStyle/>
          <a:p>
            <a:r>
              <a:rPr lang="en-US" sz="3500" dirty="0">
                <a:solidFill>
                  <a:srgbClr val="FFFFFF"/>
                </a:solidFill>
                <a:latin typeface="+mn-lt"/>
              </a:rPr>
              <a:t>Ignoring a growing problem</a:t>
            </a:r>
          </a:p>
        </p:txBody>
      </p:sp>
      <p:sp>
        <p:nvSpPr>
          <p:cNvPr id="2" name="Content Placeholder 1">
            <a:extLst>
              <a:ext uri="{FF2B5EF4-FFF2-40B4-BE49-F238E27FC236}">
                <a16:creationId xmlns:a16="http://schemas.microsoft.com/office/drawing/2014/main" id="{E8376F67-0E0C-4B3E-91D5-E8203E96B255}"/>
              </a:ext>
            </a:extLst>
          </p:cNvPr>
          <p:cNvSpPr>
            <a:spLocks noGrp="1"/>
          </p:cNvSpPr>
          <p:nvPr>
            <p:ph idx="1"/>
          </p:nvPr>
        </p:nvSpPr>
        <p:spPr>
          <a:xfrm>
            <a:off x="1028699" y="2318197"/>
            <a:ext cx="7293023" cy="3683358"/>
          </a:xfrm>
        </p:spPr>
        <p:txBody>
          <a:bodyPr anchor="ctr">
            <a:normAutofit/>
          </a:bodyPr>
          <a:lstStyle/>
          <a:p>
            <a:pPr marL="109728" indent="0">
              <a:buNone/>
            </a:pPr>
            <a:r>
              <a:rPr lang="en-US" sz="1700"/>
              <a:t>You receive an email from a student who is frustrated with a professor. The professor frequently cancels class and as a result, students are performing poorly on course exams. The professor is non-responsive to emails and does not hold office hours. Further, the professor has a preference for white students and makes derogatory comments about members of underrepresented racial groups. When you review SRTEs for the past couple of years, it is evident from the comments that this behavior is not new. You decide to confront the professor and you are accused of being “biased” because this individual has routinely received a rating of “meets expectations” for teaching in the annual review evaluation. How do you respond?</a:t>
            </a:r>
          </a:p>
        </p:txBody>
      </p:sp>
    </p:spTree>
    <p:extLst>
      <p:ext uri="{BB962C8B-B14F-4D97-AF65-F5344CB8AC3E}">
        <p14:creationId xmlns:p14="http://schemas.microsoft.com/office/powerpoint/2010/main" val="4004461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FA9AC1E0-E4C7-4840-8ECA-F68296F9ABCA}"/>
              </a:ext>
            </a:extLst>
          </p:cNvPr>
          <p:cNvSpPr>
            <a:spLocks noGrp="1"/>
          </p:cNvSpPr>
          <p:nvPr>
            <p:ph type="title"/>
          </p:nvPr>
        </p:nvSpPr>
        <p:spPr>
          <a:xfrm>
            <a:off x="228601" y="586855"/>
            <a:ext cx="2522466" cy="4518545"/>
          </a:xfrm>
        </p:spPr>
        <p:txBody>
          <a:bodyPr anchor="b">
            <a:normAutofit fontScale="90000"/>
          </a:bodyPr>
          <a:lstStyle/>
          <a:p>
            <a:pPr algn="r"/>
            <a:br>
              <a:rPr lang="en-US" sz="1900" dirty="0">
                <a:solidFill>
                  <a:srgbClr val="FFFFFF"/>
                </a:solidFill>
                <a:effectLst/>
                <a:latin typeface="+mn-lt"/>
              </a:rPr>
            </a:br>
            <a:r>
              <a:rPr lang="en-US" sz="3100" dirty="0">
                <a:solidFill>
                  <a:srgbClr val="FFFFFF"/>
                </a:solidFill>
                <a:effectLst/>
                <a:latin typeface="+mn-lt"/>
              </a:rPr>
              <a:t>Best practices:  </a:t>
            </a:r>
            <a:br>
              <a:rPr lang="en-US" sz="1900" dirty="0">
                <a:solidFill>
                  <a:srgbClr val="FFFFFF"/>
                </a:solidFill>
                <a:effectLst/>
                <a:latin typeface="+mn-lt"/>
              </a:rPr>
            </a:br>
            <a:br>
              <a:rPr lang="en-US" sz="1900" dirty="0">
                <a:solidFill>
                  <a:srgbClr val="FFFFFF"/>
                </a:solidFill>
                <a:effectLst/>
                <a:latin typeface="+mn-lt"/>
              </a:rPr>
            </a:br>
            <a:r>
              <a:rPr lang="en-US" sz="2600" dirty="0">
                <a:solidFill>
                  <a:srgbClr val="FFFFFF"/>
                </a:solidFill>
                <a:effectLst/>
                <a:latin typeface="+mn-lt"/>
              </a:rPr>
              <a:t>Spot the issue</a:t>
            </a:r>
            <a:br>
              <a:rPr lang="en-US" sz="2600" dirty="0">
                <a:solidFill>
                  <a:srgbClr val="FFFFFF"/>
                </a:solidFill>
                <a:effectLst/>
                <a:latin typeface="+mn-lt"/>
              </a:rPr>
            </a:br>
            <a:r>
              <a:rPr lang="en-US" sz="2600" dirty="0">
                <a:solidFill>
                  <a:srgbClr val="FFFFFF"/>
                </a:solidFill>
                <a:effectLst/>
                <a:latin typeface="+mn-lt"/>
              </a:rPr>
              <a:t> </a:t>
            </a:r>
            <a:br>
              <a:rPr lang="en-US" sz="2600" dirty="0">
                <a:solidFill>
                  <a:srgbClr val="FFFFFF"/>
                </a:solidFill>
                <a:effectLst/>
                <a:latin typeface="+mn-lt"/>
              </a:rPr>
            </a:br>
            <a:r>
              <a:rPr lang="en-US" sz="2600" dirty="0">
                <a:solidFill>
                  <a:srgbClr val="FFFFFF"/>
                </a:solidFill>
                <a:effectLst/>
                <a:latin typeface="+mn-lt"/>
              </a:rPr>
              <a:t>Consult as needed</a:t>
            </a:r>
            <a:r>
              <a:rPr lang="en-US" sz="2600" dirty="0">
                <a:solidFill>
                  <a:srgbClr val="FFFFFF"/>
                </a:solidFill>
              </a:rPr>
              <a:t> </a:t>
            </a:r>
            <a:br>
              <a:rPr lang="en-US" sz="2600" dirty="0">
                <a:solidFill>
                  <a:srgbClr val="FFFFFF"/>
                </a:solidFill>
              </a:rPr>
            </a:br>
            <a:br>
              <a:rPr lang="en-US" sz="2600" dirty="0">
                <a:solidFill>
                  <a:srgbClr val="FFFFFF"/>
                </a:solidFill>
              </a:rPr>
            </a:br>
            <a:r>
              <a:rPr lang="en-US" sz="2600" dirty="0">
                <a:solidFill>
                  <a:srgbClr val="FFFFFF"/>
                </a:solidFill>
              </a:rPr>
              <a:t>Identify relevant standard practice/policies and follow them</a:t>
            </a:r>
            <a:r>
              <a:rPr lang="en-US" sz="2600" dirty="0">
                <a:solidFill>
                  <a:srgbClr val="FFFFFF"/>
                </a:solidFill>
                <a:effectLst/>
                <a:latin typeface="+mn-lt"/>
              </a:rPr>
              <a:t> </a:t>
            </a:r>
            <a:br>
              <a:rPr lang="en-US" sz="2600" dirty="0">
                <a:solidFill>
                  <a:srgbClr val="FFFFFF"/>
                </a:solidFill>
                <a:effectLst/>
                <a:latin typeface="+mn-lt"/>
              </a:rPr>
            </a:br>
            <a:br>
              <a:rPr lang="en-US" sz="2600" dirty="0">
                <a:solidFill>
                  <a:srgbClr val="FFFFFF"/>
                </a:solidFill>
                <a:effectLst/>
                <a:latin typeface="+mn-lt"/>
              </a:rPr>
            </a:br>
            <a:r>
              <a:rPr lang="en-US" sz="2600" dirty="0">
                <a:solidFill>
                  <a:srgbClr val="FFFFFF"/>
                </a:solidFill>
                <a:effectLst/>
                <a:latin typeface="+mn-lt"/>
              </a:rPr>
              <a:t>Document early and often</a:t>
            </a:r>
            <a:br>
              <a:rPr lang="en-US" sz="1900" b="0" dirty="0">
                <a:solidFill>
                  <a:srgbClr val="FFFFFF"/>
                </a:solidFill>
                <a:effectLst/>
              </a:rPr>
            </a:br>
            <a:endParaRPr lang="en-US" sz="1900" b="0" dirty="0">
              <a:solidFill>
                <a:srgbClr val="FFFFFF"/>
              </a:solidFill>
            </a:endParaRPr>
          </a:p>
        </p:txBody>
      </p:sp>
      <p:sp>
        <p:nvSpPr>
          <p:cNvPr id="2" name="Content Placeholder 1">
            <a:extLst>
              <a:ext uri="{FF2B5EF4-FFF2-40B4-BE49-F238E27FC236}">
                <a16:creationId xmlns:a16="http://schemas.microsoft.com/office/drawing/2014/main" id="{052260B2-C64B-482C-89D7-C48081B4B0E3}"/>
              </a:ext>
            </a:extLst>
          </p:cNvPr>
          <p:cNvSpPr>
            <a:spLocks noGrp="1"/>
          </p:cNvSpPr>
          <p:nvPr>
            <p:ph idx="1"/>
          </p:nvPr>
        </p:nvSpPr>
        <p:spPr>
          <a:xfrm>
            <a:off x="3607694" y="649480"/>
            <a:ext cx="4916510" cy="5546047"/>
          </a:xfrm>
        </p:spPr>
        <p:txBody>
          <a:bodyPr anchor="ctr">
            <a:normAutofit/>
          </a:bodyPr>
          <a:lstStyle/>
          <a:p>
            <a:pPr lvl="0"/>
            <a:r>
              <a:rPr lang="en-US" sz="1700">
                <a:cs typeface="Times New Roman" panose="02020603050405020304" pitchFamily="18" charset="0"/>
              </a:rPr>
              <a:t>AC40 Annual Evaluation of Faculty Performance</a:t>
            </a:r>
          </a:p>
          <a:p>
            <a:pPr lvl="0">
              <a:buClr>
                <a:srgbClr val="2DA2BF"/>
              </a:buClr>
            </a:pPr>
            <a:r>
              <a:rPr lang="en-US" sz="1700">
                <a:cs typeface="Times New Roman" panose="02020603050405020304" pitchFamily="18" charset="0"/>
              </a:rPr>
              <a:t>AD91 Discrimination and Harassment and Related Inappropriate Conduct</a:t>
            </a:r>
          </a:p>
          <a:p>
            <a:pPr lvl="0">
              <a:buClr>
                <a:srgbClr val="2DA2BF"/>
              </a:buClr>
            </a:pPr>
            <a:r>
              <a:rPr lang="en-US" sz="1700">
                <a:cs typeface="Times New Roman" panose="02020603050405020304" pitchFamily="18" charset="0"/>
              </a:rPr>
              <a:t>Affirmative Action Office (AAO)</a:t>
            </a:r>
          </a:p>
          <a:p>
            <a:pPr lvl="0"/>
            <a:endParaRPr lang="en-US" sz="1700">
              <a:latin typeface="Times New Roman" panose="02020603050405020304" pitchFamily="18" charset="0"/>
              <a:cs typeface="Times New Roman" panose="02020603050405020304" pitchFamily="18" charset="0"/>
            </a:endParaRPr>
          </a:p>
          <a:p>
            <a:endParaRPr lang="en-US" sz="1700"/>
          </a:p>
        </p:txBody>
      </p:sp>
    </p:spTree>
    <p:extLst>
      <p:ext uri="{BB962C8B-B14F-4D97-AF65-F5344CB8AC3E}">
        <p14:creationId xmlns:p14="http://schemas.microsoft.com/office/powerpoint/2010/main" val="3215873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FA9AC1E0-E4C7-4840-8ECA-F68296F9ABCA}"/>
              </a:ext>
            </a:extLst>
          </p:cNvPr>
          <p:cNvSpPr>
            <a:spLocks noGrp="1"/>
          </p:cNvSpPr>
          <p:nvPr>
            <p:ph type="title"/>
          </p:nvPr>
        </p:nvSpPr>
        <p:spPr>
          <a:xfrm>
            <a:off x="1028699" y="294538"/>
            <a:ext cx="7421963" cy="1033669"/>
          </a:xfrm>
        </p:spPr>
        <p:txBody>
          <a:bodyPr>
            <a:normAutofit/>
          </a:bodyPr>
          <a:lstStyle/>
          <a:p>
            <a:r>
              <a:rPr lang="en-US" sz="3200">
                <a:solidFill>
                  <a:srgbClr val="FFFFFF"/>
                </a:solidFill>
                <a:effectLst/>
                <a:latin typeface="+mn-lt"/>
              </a:rPr>
              <a:t>TAKEAWAYS </a:t>
            </a:r>
            <a:br>
              <a:rPr lang="en-US" sz="3200">
                <a:solidFill>
                  <a:srgbClr val="FFFFFF"/>
                </a:solidFill>
                <a:effectLst/>
              </a:rPr>
            </a:br>
            <a:endParaRPr lang="en-US" sz="3200">
              <a:solidFill>
                <a:srgbClr val="FFFFFF"/>
              </a:solidFill>
            </a:endParaRPr>
          </a:p>
        </p:txBody>
      </p:sp>
      <p:sp>
        <p:nvSpPr>
          <p:cNvPr id="2" name="Content Placeholder 1">
            <a:extLst>
              <a:ext uri="{FF2B5EF4-FFF2-40B4-BE49-F238E27FC236}">
                <a16:creationId xmlns:a16="http://schemas.microsoft.com/office/drawing/2014/main" id="{052260B2-C64B-482C-89D7-C48081B4B0E3}"/>
              </a:ext>
            </a:extLst>
          </p:cNvPr>
          <p:cNvSpPr>
            <a:spLocks noGrp="1"/>
          </p:cNvSpPr>
          <p:nvPr>
            <p:ph idx="1"/>
          </p:nvPr>
        </p:nvSpPr>
        <p:spPr>
          <a:xfrm>
            <a:off x="1028699" y="2318197"/>
            <a:ext cx="7293023" cy="3683358"/>
          </a:xfrm>
        </p:spPr>
        <p:txBody>
          <a:bodyPr anchor="ctr">
            <a:normAutofit/>
          </a:bodyPr>
          <a:lstStyle/>
          <a:p>
            <a:pPr marL="109728" indent="0">
              <a:buNone/>
            </a:pPr>
            <a:endParaRPr lang="en-US" sz="1700" dirty="0"/>
          </a:p>
          <a:p>
            <a:r>
              <a:rPr lang="en-US" sz="1700" dirty="0"/>
              <a:t>Spot the issues</a:t>
            </a:r>
          </a:p>
          <a:p>
            <a:r>
              <a:rPr lang="en-US" sz="1700" dirty="0"/>
              <a:t>Identify relevant standard practice/policies and follow them</a:t>
            </a:r>
          </a:p>
          <a:p>
            <a:r>
              <a:rPr lang="en-US" sz="1700" dirty="0"/>
              <a:t>Consult as needed and escalate as appropriate</a:t>
            </a:r>
          </a:p>
          <a:p>
            <a:pPr lvl="1"/>
            <a:r>
              <a:rPr lang="en-US" sz="1700" dirty="0"/>
              <a:t>Unit HRSP</a:t>
            </a:r>
          </a:p>
          <a:p>
            <a:pPr lvl="1"/>
            <a:r>
              <a:rPr lang="en-US" sz="1700" dirty="0"/>
              <a:t>Unit ombudsperson</a:t>
            </a:r>
          </a:p>
          <a:p>
            <a:pPr lvl="1"/>
            <a:r>
              <a:rPr lang="en-US" sz="1700" dirty="0"/>
              <a:t>Dean/chancellor</a:t>
            </a:r>
          </a:p>
          <a:p>
            <a:pPr lvl="1"/>
            <a:r>
              <a:rPr lang="en-US" sz="1700" dirty="0"/>
              <a:t>OVPFA</a:t>
            </a:r>
          </a:p>
          <a:p>
            <a:pPr lvl="1"/>
            <a:r>
              <a:rPr lang="en-US" sz="1700" dirty="0"/>
              <a:t>AAO</a:t>
            </a:r>
          </a:p>
          <a:p>
            <a:r>
              <a:rPr lang="en-US" sz="1700" dirty="0"/>
              <a:t>Document early and often</a:t>
            </a:r>
          </a:p>
          <a:p>
            <a:r>
              <a:rPr lang="en-US" sz="1700" dirty="0"/>
              <a:t>Self-reflection </a:t>
            </a:r>
          </a:p>
          <a:p>
            <a:pPr marL="0" indent="0">
              <a:buNone/>
            </a:pPr>
            <a:endParaRPr lang="en-US" sz="1700" dirty="0"/>
          </a:p>
          <a:p>
            <a:endParaRPr lang="en-US" sz="1700" b="1" dirty="0">
              <a:latin typeface="+mj-lt"/>
            </a:endParaRPr>
          </a:p>
          <a:p>
            <a:endParaRPr lang="en-US" sz="1700" b="1" dirty="0">
              <a:latin typeface="+mj-lt"/>
            </a:endParaRPr>
          </a:p>
        </p:txBody>
      </p:sp>
    </p:spTree>
    <p:extLst>
      <p:ext uri="{BB962C8B-B14F-4D97-AF65-F5344CB8AC3E}">
        <p14:creationId xmlns:p14="http://schemas.microsoft.com/office/powerpoint/2010/main" val="235743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A9C36327-9D19-4336-AD9D-696C81E28A50}"/>
              </a:ext>
            </a:extLst>
          </p:cNvPr>
          <p:cNvSpPr>
            <a:spLocks noGrp="1"/>
          </p:cNvSpPr>
          <p:nvPr>
            <p:ph type="title"/>
          </p:nvPr>
        </p:nvSpPr>
        <p:spPr>
          <a:xfrm>
            <a:off x="313668" y="646393"/>
            <a:ext cx="2401025" cy="3821952"/>
          </a:xfrm>
        </p:spPr>
        <p:txBody>
          <a:bodyPr anchor="b">
            <a:normAutofit fontScale="90000"/>
          </a:bodyPr>
          <a:lstStyle/>
          <a:p>
            <a:pPr algn="r"/>
            <a:r>
              <a:rPr lang="en-US" sz="3000" b="1" dirty="0">
                <a:solidFill>
                  <a:srgbClr val="FFFFFF"/>
                </a:solidFill>
                <a:latin typeface="+mn-lt"/>
                <a:cs typeface="Arial" panose="020B0604020202020204" pitchFamily="34" charset="0"/>
              </a:rPr>
              <a:t>Office of the Vice Provost for Faculty Affairs</a:t>
            </a:r>
            <a:br>
              <a:rPr lang="en-US" sz="3000" b="1" dirty="0">
                <a:solidFill>
                  <a:srgbClr val="FFFFFF"/>
                </a:solidFill>
                <a:latin typeface="+mn-lt"/>
                <a:cs typeface="Arial" panose="020B0604020202020204" pitchFamily="34" charset="0"/>
              </a:rPr>
            </a:br>
            <a:br>
              <a:rPr lang="en-US" sz="3000" b="1" dirty="0">
                <a:solidFill>
                  <a:srgbClr val="FFFFFF"/>
                </a:solidFill>
                <a:latin typeface="+mn-lt"/>
                <a:cs typeface="Arial" panose="020B0604020202020204" pitchFamily="34" charset="0"/>
              </a:rPr>
            </a:br>
            <a:r>
              <a:rPr lang="en-US" sz="3000" b="1" dirty="0">
                <a:solidFill>
                  <a:srgbClr val="FFFFFF"/>
                </a:solidFill>
                <a:latin typeface="+mn-lt"/>
                <a:cs typeface="Arial" panose="020B0604020202020204" pitchFamily="34" charset="0"/>
              </a:rPr>
              <a:t>201 Old Main  </a:t>
            </a:r>
            <a:br>
              <a:rPr lang="en-US" sz="3000" b="1" dirty="0">
                <a:solidFill>
                  <a:srgbClr val="FFFFFF"/>
                </a:solidFill>
                <a:latin typeface="+mn-lt"/>
                <a:cs typeface="Arial" panose="020B0604020202020204" pitchFamily="34" charset="0"/>
              </a:rPr>
            </a:br>
            <a:br>
              <a:rPr lang="en-US" sz="3000" b="1" dirty="0">
                <a:solidFill>
                  <a:srgbClr val="FFFFFF"/>
                </a:solidFill>
                <a:latin typeface="+mn-lt"/>
                <a:cs typeface="Arial" panose="020B0604020202020204" pitchFamily="34" charset="0"/>
              </a:rPr>
            </a:br>
            <a:r>
              <a:rPr lang="en-US" sz="3000" b="1" dirty="0">
                <a:solidFill>
                  <a:srgbClr val="FFFFFF"/>
                </a:solidFill>
                <a:latin typeface="+mn-lt"/>
                <a:cs typeface="Arial" panose="020B0604020202020204" pitchFamily="34" charset="0"/>
              </a:rPr>
              <a:t>863-7494  </a:t>
            </a:r>
            <a:br>
              <a:rPr lang="en-US" sz="3000" b="1" dirty="0">
                <a:solidFill>
                  <a:srgbClr val="FFFFFF"/>
                </a:solidFill>
                <a:latin typeface="+mn-lt"/>
                <a:cs typeface="Arial" panose="020B0604020202020204" pitchFamily="34" charset="0"/>
              </a:rPr>
            </a:br>
            <a:br>
              <a:rPr lang="en-US" sz="3000" b="1" dirty="0">
                <a:solidFill>
                  <a:srgbClr val="FFFFFF"/>
                </a:solidFill>
                <a:latin typeface="+mn-lt"/>
                <a:cs typeface="Arial" panose="020B0604020202020204" pitchFamily="34" charset="0"/>
              </a:rPr>
            </a:br>
            <a:r>
              <a:rPr lang="en-US" sz="3000" b="1" dirty="0">
                <a:solidFill>
                  <a:srgbClr val="FFFFFF"/>
                </a:solidFill>
                <a:latin typeface="+mn-lt"/>
                <a:cs typeface="Arial" panose="020B0604020202020204" pitchFamily="34" charset="0"/>
              </a:rPr>
              <a:t>vpfa.psu.edu </a:t>
            </a:r>
            <a:endParaRPr lang="en-US" sz="3000" b="1" dirty="0">
              <a:solidFill>
                <a:srgbClr val="FFFFFF"/>
              </a:solidFill>
              <a:latin typeface="+mn-lt"/>
            </a:endParaRPr>
          </a:p>
        </p:txBody>
      </p:sp>
      <p:sp>
        <p:nvSpPr>
          <p:cNvPr id="2" name="Content Placeholder 1">
            <a:extLst>
              <a:ext uri="{FF2B5EF4-FFF2-40B4-BE49-F238E27FC236}">
                <a16:creationId xmlns:a16="http://schemas.microsoft.com/office/drawing/2014/main" id="{C6BB1A8B-8CC4-4F66-99FB-F5431EE63912}"/>
              </a:ext>
            </a:extLst>
          </p:cNvPr>
          <p:cNvSpPr>
            <a:spLocks noGrp="1"/>
          </p:cNvSpPr>
          <p:nvPr>
            <p:ph idx="1"/>
          </p:nvPr>
        </p:nvSpPr>
        <p:spPr>
          <a:xfrm>
            <a:off x="3607694" y="649480"/>
            <a:ext cx="4916510" cy="5546047"/>
          </a:xfrm>
        </p:spPr>
        <p:txBody>
          <a:bodyPr anchor="ctr">
            <a:normAutofit/>
          </a:bodyPr>
          <a:lstStyle/>
          <a:p>
            <a:pPr marL="109728" lvl="0" indent="0">
              <a:buClr>
                <a:srgbClr val="2DA2BF"/>
              </a:buClr>
              <a:buNone/>
            </a:pPr>
            <a:r>
              <a:rPr lang="en-US" sz="1400" b="1"/>
              <a:t>VISION:</a:t>
            </a:r>
            <a:r>
              <a:rPr lang="en-US" sz="1400"/>
              <a:t> </a:t>
            </a:r>
            <a:r>
              <a:rPr lang="en-US" sz="1400">
                <a:effectLst/>
                <a:ea typeface="Calibri" panose="020F0502020204030204" pitchFamily="34" charset="0"/>
                <a:cs typeface="Times New Roman" panose="02020603050405020304" pitchFamily="18" charset="0"/>
              </a:rPr>
              <a:t>The Office of the Vice Provost for Faculty Affairs will facilitate Penn State’s attainment of its mission through the recruitment and retention of highly qualified faculty, the development of guidance and implementation of policies that promote faculty success over the course of their careers, and the creation of programs and practices that create a culture where faculty and academic leaders from all backgrounds can thrive. </a:t>
            </a:r>
          </a:p>
          <a:p>
            <a:pPr marL="109728" lvl="0" indent="0">
              <a:buClr>
                <a:srgbClr val="2DA2BF"/>
              </a:buClr>
              <a:buNone/>
            </a:pPr>
            <a:endParaRPr lang="en-US" sz="1400">
              <a:effectLst/>
              <a:ea typeface="Calibri" panose="020F0502020204030204" pitchFamily="34" charset="0"/>
              <a:cs typeface="Times New Roman" panose="02020603050405020304" pitchFamily="18" charset="0"/>
            </a:endParaRPr>
          </a:p>
          <a:p>
            <a:pPr>
              <a:buClr>
                <a:srgbClr val="2DA2BF"/>
              </a:buClr>
            </a:pPr>
            <a:r>
              <a:rPr lang="en-US" sz="1400"/>
              <a:t>Oversee all academic policies, such as promotion and tenure (AC23/AC21), faculty hiring (AC13), sabbaticals (AC17), distinguished professors (AC10)</a:t>
            </a:r>
          </a:p>
          <a:p>
            <a:pPr>
              <a:buClr>
                <a:srgbClr val="2DA2BF"/>
              </a:buClr>
            </a:pPr>
            <a:r>
              <a:rPr lang="en-US" sz="1400"/>
              <a:t>Provide professional development opportunities for faculty member and academic administrators to facilitate faculty success and retention</a:t>
            </a:r>
          </a:p>
          <a:p>
            <a:pPr>
              <a:buClr>
                <a:srgbClr val="2DA2BF"/>
              </a:buClr>
            </a:pPr>
            <a:r>
              <a:rPr lang="en-US" sz="1400"/>
              <a:t>Oversee all executive searches and performance reviews (AC14)</a:t>
            </a:r>
          </a:p>
          <a:p>
            <a:pPr>
              <a:buClr>
                <a:srgbClr val="2DA2BF"/>
              </a:buClr>
            </a:pPr>
            <a:r>
              <a:rPr lang="en-US" sz="1400"/>
              <a:t>Lead institutional response to emerging issues central to faculty success</a:t>
            </a:r>
          </a:p>
          <a:p>
            <a:pPr>
              <a:buClr>
                <a:srgbClr val="2DA2BF"/>
              </a:buClr>
            </a:pPr>
            <a:r>
              <a:rPr lang="en-US" sz="1400"/>
              <a:t>Manage academic personnel issues/concerns</a:t>
            </a:r>
          </a:p>
          <a:p>
            <a:r>
              <a:rPr lang="en-US" sz="1400"/>
              <a:t>Serve as liaison for the Provost and President to the University Faculty Senate to foster shared governance at Penn State, including the Committee on Faculty Rights and Responsibilities, including the Unit/university ombudsperson</a:t>
            </a:r>
          </a:p>
          <a:p>
            <a:pPr marL="109728" indent="0">
              <a:buNone/>
            </a:pPr>
            <a:endParaRPr lang="en-US" sz="1400" b="1">
              <a:latin typeface="+mj-lt"/>
            </a:endParaRPr>
          </a:p>
          <a:p>
            <a:endParaRPr lang="en-US" sz="1400"/>
          </a:p>
        </p:txBody>
      </p:sp>
    </p:spTree>
    <p:extLst>
      <p:ext uri="{BB962C8B-B14F-4D97-AF65-F5344CB8AC3E}">
        <p14:creationId xmlns:p14="http://schemas.microsoft.com/office/powerpoint/2010/main" val="1949346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A9C36327-9D19-4336-AD9D-696C81E28A50}"/>
              </a:ext>
            </a:extLst>
          </p:cNvPr>
          <p:cNvSpPr>
            <a:spLocks noGrp="1"/>
          </p:cNvSpPr>
          <p:nvPr>
            <p:ph type="title"/>
          </p:nvPr>
        </p:nvSpPr>
        <p:spPr>
          <a:xfrm>
            <a:off x="350041" y="586855"/>
            <a:ext cx="2401025" cy="4289945"/>
          </a:xfrm>
        </p:spPr>
        <p:txBody>
          <a:bodyPr anchor="b">
            <a:noAutofit/>
          </a:bodyPr>
          <a:lstStyle/>
          <a:p>
            <a:pPr algn="r"/>
            <a:r>
              <a:rPr lang="en-US" sz="2700" b="1" dirty="0">
                <a:solidFill>
                  <a:srgbClr val="FFFFFF"/>
                </a:solidFill>
                <a:latin typeface="+mn-lt"/>
                <a:cs typeface="Arial" panose="020B0604020202020204" pitchFamily="34" charset="0"/>
              </a:rPr>
              <a:t>Affirmative Action Office</a:t>
            </a:r>
            <a:br>
              <a:rPr lang="en-US" sz="2700" b="1" dirty="0">
                <a:solidFill>
                  <a:srgbClr val="FFFFFF"/>
                </a:solidFill>
                <a:latin typeface="+mn-lt"/>
                <a:cs typeface="Arial" panose="020B0604020202020204" pitchFamily="34" charset="0"/>
              </a:rPr>
            </a:br>
            <a:br>
              <a:rPr lang="en-US" sz="2700" b="1" dirty="0">
                <a:solidFill>
                  <a:srgbClr val="FFFFFF"/>
                </a:solidFill>
                <a:latin typeface="+mn-lt"/>
                <a:cs typeface="Arial" panose="020B0604020202020204" pitchFamily="34" charset="0"/>
              </a:rPr>
            </a:br>
            <a:r>
              <a:rPr lang="en-US" sz="2700" b="1" dirty="0">
                <a:solidFill>
                  <a:srgbClr val="FFFFFF"/>
                </a:solidFill>
                <a:latin typeface="+mn-lt"/>
                <a:cs typeface="Arial" panose="020B0604020202020204" pitchFamily="34" charset="0"/>
              </a:rPr>
              <a:t>328 </a:t>
            </a:r>
            <a:r>
              <a:rPr lang="en-US" sz="2700" b="1" dirty="0" err="1">
                <a:solidFill>
                  <a:srgbClr val="FFFFFF"/>
                </a:solidFill>
                <a:latin typeface="+mn-lt"/>
                <a:cs typeface="Arial" panose="020B0604020202020204" pitchFamily="34" charset="0"/>
              </a:rPr>
              <a:t>Boucke</a:t>
            </a:r>
            <a:r>
              <a:rPr lang="en-US" sz="2700" b="1" dirty="0">
                <a:solidFill>
                  <a:srgbClr val="FFFFFF"/>
                </a:solidFill>
                <a:latin typeface="+mn-lt"/>
                <a:cs typeface="Arial" panose="020B0604020202020204" pitchFamily="34" charset="0"/>
              </a:rPr>
              <a:t> </a:t>
            </a:r>
            <a:br>
              <a:rPr lang="en-US" sz="2700" b="1" dirty="0">
                <a:solidFill>
                  <a:srgbClr val="FFFFFF"/>
                </a:solidFill>
                <a:latin typeface="+mn-lt"/>
                <a:cs typeface="Arial" panose="020B0604020202020204" pitchFamily="34" charset="0"/>
              </a:rPr>
            </a:br>
            <a:r>
              <a:rPr lang="en-US" sz="2700" b="1" dirty="0">
                <a:solidFill>
                  <a:srgbClr val="FFFFFF"/>
                </a:solidFill>
                <a:latin typeface="+mn-lt"/>
                <a:cs typeface="Arial" panose="020B0604020202020204" pitchFamily="34" charset="0"/>
              </a:rPr>
              <a:t>Building   </a:t>
            </a:r>
            <a:br>
              <a:rPr lang="en-US" sz="2700" b="1" dirty="0">
                <a:solidFill>
                  <a:srgbClr val="FFFFFF"/>
                </a:solidFill>
                <a:latin typeface="+mn-lt"/>
                <a:cs typeface="Arial" panose="020B0604020202020204" pitchFamily="34" charset="0"/>
              </a:rPr>
            </a:br>
            <a:br>
              <a:rPr lang="en-US" sz="2700" b="1" dirty="0">
                <a:solidFill>
                  <a:srgbClr val="FFFFFF"/>
                </a:solidFill>
                <a:latin typeface="+mn-lt"/>
                <a:cs typeface="Arial" panose="020B0604020202020204" pitchFamily="34" charset="0"/>
              </a:rPr>
            </a:br>
            <a:r>
              <a:rPr lang="en-US" sz="2700" b="1" dirty="0">
                <a:solidFill>
                  <a:srgbClr val="FFFFFF"/>
                </a:solidFill>
                <a:latin typeface="+mn-lt"/>
                <a:cs typeface="Arial" panose="020B0604020202020204" pitchFamily="34" charset="0"/>
              </a:rPr>
              <a:t>863-0471  </a:t>
            </a:r>
            <a:br>
              <a:rPr lang="en-US" sz="2700" b="1" dirty="0">
                <a:solidFill>
                  <a:srgbClr val="FFFFFF"/>
                </a:solidFill>
                <a:latin typeface="+mn-lt"/>
                <a:cs typeface="Arial" panose="020B0604020202020204" pitchFamily="34" charset="0"/>
              </a:rPr>
            </a:br>
            <a:br>
              <a:rPr lang="en-US" sz="2700" b="1" dirty="0">
                <a:solidFill>
                  <a:srgbClr val="FFFFFF"/>
                </a:solidFill>
                <a:latin typeface="+mn-lt"/>
                <a:cs typeface="Arial" panose="020B0604020202020204" pitchFamily="34" charset="0"/>
              </a:rPr>
            </a:br>
            <a:r>
              <a:rPr lang="en-US" sz="2700" b="1" dirty="0">
                <a:solidFill>
                  <a:srgbClr val="FFFFFF"/>
                </a:solidFill>
                <a:latin typeface="+mn-lt"/>
                <a:cs typeface="Arial" panose="020B0604020202020204" pitchFamily="34" charset="0"/>
              </a:rPr>
              <a:t>https://affirmativeaction.psu.edu/ </a:t>
            </a:r>
            <a:endParaRPr lang="en-US" sz="2700" b="1" dirty="0">
              <a:solidFill>
                <a:srgbClr val="FFFFFF"/>
              </a:solidFill>
              <a:latin typeface="+mn-lt"/>
            </a:endParaRPr>
          </a:p>
        </p:txBody>
      </p:sp>
      <p:sp>
        <p:nvSpPr>
          <p:cNvPr id="2" name="Content Placeholder 1">
            <a:extLst>
              <a:ext uri="{FF2B5EF4-FFF2-40B4-BE49-F238E27FC236}">
                <a16:creationId xmlns:a16="http://schemas.microsoft.com/office/drawing/2014/main" id="{C6BB1A8B-8CC4-4F66-99FB-F5431EE63912}"/>
              </a:ext>
            </a:extLst>
          </p:cNvPr>
          <p:cNvSpPr>
            <a:spLocks noGrp="1"/>
          </p:cNvSpPr>
          <p:nvPr>
            <p:ph idx="1"/>
          </p:nvPr>
        </p:nvSpPr>
        <p:spPr>
          <a:xfrm>
            <a:off x="3607694" y="649480"/>
            <a:ext cx="4916510" cy="5546047"/>
          </a:xfrm>
        </p:spPr>
        <p:txBody>
          <a:bodyPr anchor="ctr">
            <a:normAutofit/>
          </a:bodyPr>
          <a:lstStyle/>
          <a:p>
            <a:pPr lvl="0">
              <a:buClr>
                <a:srgbClr val="2DA2BF"/>
              </a:buClr>
            </a:pPr>
            <a:r>
              <a:rPr lang="en-US" sz="1200" dirty="0">
                <a:latin typeface="Arial" panose="020B0604020202020204" pitchFamily="34" charset="0"/>
                <a:cs typeface="Arial" panose="020B0604020202020204" pitchFamily="34" charset="0"/>
              </a:rPr>
              <a:t>Ensure adherence to federal laws and University policy related to Equal Employment Opportunity (EEO) and Affirmative Action (AA).</a:t>
            </a:r>
          </a:p>
          <a:p>
            <a:pPr marL="109728" lvl="0" indent="0">
              <a:buClr>
                <a:srgbClr val="2DA2BF"/>
              </a:buClr>
              <a:buNone/>
            </a:pPr>
            <a:endParaRPr lang="en-US" sz="1200" dirty="0">
              <a:latin typeface="Arial" panose="020B0604020202020204" pitchFamily="34" charset="0"/>
              <a:cs typeface="Arial" panose="020B0604020202020204" pitchFamily="34" charset="0"/>
            </a:endParaRPr>
          </a:p>
          <a:p>
            <a:pPr lvl="0">
              <a:buClr>
                <a:srgbClr val="2DA2BF"/>
              </a:buClr>
            </a:pPr>
            <a:r>
              <a:rPr lang="en-US" sz="1200" dirty="0">
                <a:latin typeface="Arial" panose="020B0604020202020204" pitchFamily="34" charset="0"/>
                <a:cs typeface="Arial" panose="020B0604020202020204" pitchFamily="34" charset="0"/>
              </a:rPr>
              <a:t>Develop and implement the University’s Affirmative Action Plan and monitor hiring/employment practices:</a:t>
            </a:r>
          </a:p>
          <a:p>
            <a:pPr lvl="1">
              <a:buClr>
                <a:srgbClr val="2DA2BF"/>
              </a:buClr>
            </a:pPr>
            <a:r>
              <a:rPr lang="en-US" sz="1200" dirty="0">
                <a:latin typeface="Arial" panose="020B0604020202020204" pitchFamily="34" charset="0"/>
                <a:cs typeface="Arial" panose="020B0604020202020204" pitchFamily="34" charset="0"/>
              </a:rPr>
              <a:t>Address practices that result in adverse impacts for underrepresented individuals and groups in relation to hiring, promotion, compensation, etc. </a:t>
            </a:r>
          </a:p>
          <a:p>
            <a:pPr marL="393192" lvl="1" indent="0">
              <a:buClr>
                <a:srgbClr val="2DA2BF"/>
              </a:buClr>
              <a:buNone/>
            </a:pPr>
            <a:endParaRPr lang="en-US" sz="1200" dirty="0">
              <a:latin typeface="Arial" panose="020B0604020202020204" pitchFamily="34" charset="0"/>
              <a:cs typeface="Arial" panose="020B0604020202020204" pitchFamily="34" charset="0"/>
            </a:endParaRPr>
          </a:p>
          <a:p>
            <a:pPr lvl="0">
              <a:buClr>
                <a:srgbClr val="2DA2BF"/>
              </a:buClr>
            </a:pPr>
            <a:r>
              <a:rPr lang="en-US" sz="1200" dirty="0">
                <a:latin typeface="Arial" panose="020B0604020202020204" pitchFamily="34" charset="0"/>
                <a:cs typeface="Arial" panose="020B0604020202020204" pitchFamily="34" charset="0"/>
              </a:rPr>
              <a:t>Provide EEO and AA guidance to HR and Search Committees.</a:t>
            </a:r>
          </a:p>
          <a:p>
            <a:pPr marL="109728" lvl="0" indent="0">
              <a:buClr>
                <a:srgbClr val="2DA2BF"/>
              </a:buClr>
              <a:buNone/>
            </a:pPr>
            <a:endParaRPr lang="en-US" sz="1200" dirty="0">
              <a:latin typeface="Arial" panose="020B0604020202020204" pitchFamily="34" charset="0"/>
              <a:cs typeface="Arial" panose="020B0604020202020204" pitchFamily="34" charset="0"/>
            </a:endParaRPr>
          </a:p>
          <a:p>
            <a:pPr lvl="0">
              <a:buClr>
                <a:srgbClr val="2DA2BF"/>
              </a:buClr>
            </a:pPr>
            <a:r>
              <a:rPr lang="en-US" sz="1200" dirty="0">
                <a:latin typeface="Arial" panose="020B0604020202020204" pitchFamily="34" charset="0"/>
                <a:cs typeface="Arial" panose="020B0604020202020204" pitchFamily="34" charset="0"/>
              </a:rPr>
              <a:t>Oversee Reasonable Accommodations for employees with a disability.</a:t>
            </a:r>
          </a:p>
          <a:p>
            <a:pPr marL="109728" lvl="0" indent="0">
              <a:buClr>
                <a:srgbClr val="2DA2BF"/>
              </a:buClr>
              <a:buNone/>
            </a:pPr>
            <a:endParaRPr lang="en-US" sz="1200" dirty="0">
              <a:latin typeface="Arial" panose="020B0604020202020204" pitchFamily="34" charset="0"/>
              <a:cs typeface="Arial" panose="020B0604020202020204" pitchFamily="34" charset="0"/>
            </a:endParaRPr>
          </a:p>
          <a:p>
            <a:pPr lvl="0">
              <a:buClr>
                <a:srgbClr val="2DA2BF"/>
              </a:buClr>
            </a:pPr>
            <a:r>
              <a:rPr lang="en-US" sz="1200" dirty="0">
                <a:latin typeface="Arial" panose="020B0604020202020204" pitchFamily="34" charset="0"/>
                <a:cs typeface="Arial" panose="020B0604020202020204" pitchFamily="34" charset="0"/>
              </a:rPr>
              <a:t>Develop and conduct diversity education/training for University employees to prevent discrimination and harassment in the workplace and to promote an environment of inclusion, equity, respect, and responsibility. </a:t>
            </a:r>
          </a:p>
          <a:p>
            <a:pPr marL="109728" lvl="0" indent="0">
              <a:buClr>
                <a:srgbClr val="2DA2BF"/>
              </a:buClr>
              <a:buNone/>
            </a:pPr>
            <a:endParaRPr lang="en-US" sz="1200" dirty="0">
              <a:latin typeface="Arial" panose="020B0604020202020204" pitchFamily="34" charset="0"/>
              <a:cs typeface="Arial" panose="020B0604020202020204" pitchFamily="34" charset="0"/>
            </a:endParaRPr>
          </a:p>
          <a:p>
            <a:pPr lvl="0">
              <a:buClr>
                <a:srgbClr val="2DA2BF"/>
              </a:buClr>
            </a:pPr>
            <a:r>
              <a:rPr lang="en-US" sz="1200" dirty="0">
                <a:latin typeface="Arial" panose="020B0604020202020204" pitchFamily="34" charset="0"/>
                <a:cs typeface="Arial" panose="020B0604020202020204" pitchFamily="34" charset="0"/>
              </a:rPr>
              <a:t>Provide support and assessment of climate issues and recruitment and retention strategies.</a:t>
            </a:r>
          </a:p>
          <a:p>
            <a:pPr marL="109728" lvl="0" indent="0">
              <a:buClr>
                <a:srgbClr val="2DA2BF"/>
              </a:buClr>
              <a:buNone/>
            </a:pPr>
            <a:endParaRPr lang="en-US" sz="1200" dirty="0">
              <a:latin typeface="Arial" panose="020B0604020202020204" pitchFamily="34" charset="0"/>
              <a:cs typeface="Arial" panose="020B0604020202020204" pitchFamily="34" charset="0"/>
            </a:endParaRPr>
          </a:p>
          <a:p>
            <a:pPr lvl="0">
              <a:buClr>
                <a:srgbClr val="2DA2BF"/>
              </a:buClr>
            </a:pPr>
            <a:r>
              <a:rPr lang="en-US" sz="1200" dirty="0">
                <a:latin typeface="Arial" panose="020B0604020202020204" pitchFamily="34" charset="0"/>
                <a:cs typeface="Arial" panose="020B0604020202020204" pitchFamily="34" charset="0"/>
              </a:rPr>
              <a:t>Investigate allegations of discrimination, harassment and sexual misconduct </a:t>
            </a:r>
            <a:r>
              <a:rPr lang="en-US" sz="1200" i="1" dirty="0">
                <a:latin typeface="Arial" panose="020B0604020202020204" pitchFamily="34" charset="0"/>
                <a:cs typeface="Arial" panose="020B0604020202020204" pitchFamily="34" charset="0"/>
              </a:rPr>
              <a:t>by </a:t>
            </a:r>
            <a:r>
              <a:rPr lang="en-US" sz="1200" dirty="0">
                <a:latin typeface="Arial" panose="020B0604020202020204" pitchFamily="34" charset="0"/>
                <a:cs typeface="Arial" panose="020B0604020202020204" pitchFamily="34" charset="0"/>
              </a:rPr>
              <a:t>University</a:t>
            </a:r>
            <a:r>
              <a:rPr lang="en-US" sz="1200" i="1"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employees and third parties.</a:t>
            </a:r>
          </a:p>
          <a:p>
            <a:endParaRPr lang="en-US" sz="1200" dirty="0"/>
          </a:p>
        </p:txBody>
      </p:sp>
    </p:spTree>
    <p:extLst>
      <p:ext uri="{BB962C8B-B14F-4D97-AF65-F5344CB8AC3E}">
        <p14:creationId xmlns:p14="http://schemas.microsoft.com/office/powerpoint/2010/main" val="7306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A9C36327-9D19-4336-AD9D-696C81E28A50}"/>
              </a:ext>
            </a:extLst>
          </p:cNvPr>
          <p:cNvSpPr>
            <a:spLocks noGrp="1"/>
          </p:cNvSpPr>
          <p:nvPr>
            <p:ph type="title"/>
          </p:nvPr>
        </p:nvSpPr>
        <p:spPr>
          <a:xfrm>
            <a:off x="350041" y="586855"/>
            <a:ext cx="2401025" cy="4825596"/>
          </a:xfrm>
        </p:spPr>
        <p:txBody>
          <a:bodyPr anchor="b">
            <a:noAutofit/>
          </a:bodyPr>
          <a:lstStyle/>
          <a:p>
            <a:pPr algn="r"/>
            <a:r>
              <a:rPr lang="en-US" sz="2700" b="1" dirty="0">
                <a:solidFill>
                  <a:srgbClr val="FFFFFF"/>
                </a:solidFill>
                <a:latin typeface="+mn-lt"/>
                <a:cs typeface="Arial" panose="020B0604020202020204" pitchFamily="34" charset="0"/>
              </a:rPr>
              <a:t>Office of the Vice President and General Counsel</a:t>
            </a:r>
            <a:br>
              <a:rPr lang="en-US" sz="2700" b="1" dirty="0">
                <a:solidFill>
                  <a:srgbClr val="FFFFFF"/>
                </a:solidFill>
                <a:latin typeface="+mn-lt"/>
                <a:cs typeface="Arial" panose="020B0604020202020204" pitchFamily="34" charset="0"/>
              </a:rPr>
            </a:br>
            <a:br>
              <a:rPr lang="en-US" sz="2700" b="1" dirty="0">
                <a:solidFill>
                  <a:srgbClr val="FFFFFF"/>
                </a:solidFill>
                <a:latin typeface="+mn-lt"/>
                <a:cs typeface="Arial" panose="020B0604020202020204" pitchFamily="34" charset="0"/>
              </a:rPr>
            </a:br>
            <a:r>
              <a:rPr lang="en-US" sz="2700" b="1" dirty="0">
                <a:solidFill>
                  <a:srgbClr val="FFFFFF"/>
                </a:solidFill>
                <a:latin typeface="+mn-lt"/>
                <a:cs typeface="Arial" panose="020B0604020202020204" pitchFamily="34" charset="0"/>
              </a:rPr>
              <a:t>227 West Beaver Avenue   </a:t>
            </a:r>
            <a:br>
              <a:rPr lang="en-US" sz="2700" b="1" dirty="0">
                <a:solidFill>
                  <a:srgbClr val="FFFFFF"/>
                </a:solidFill>
                <a:latin typeface="+mn-lt"/>
                <a:cs typeface="Arial" panose="020B0604020202020204" pitchFamily="34" charset="0"/>
              </a:rPr>
            </a:br>
            <a:br>
              <a:rPr lang="en-US" sz="2700" b="1" dirty="0">
                <a:solidFill>
                  <a:srgbClr val="FFFFFF"/>
                </a:solidFill>
                <a:latin typeface="+mn-lt"/>
                <a:cs typeface="Arial" panose="020B0604020202020204" pitchFamily="34" charset="0"/>
              </a:rPr>
            </a:br>
            <a:r>
              <a:rPr lang="en-US" sz="2700" b="1" dirty="0">
                <a:solidFill>
                  <a:srgbClr val="FFFFFF"/>
                </a:solidFill>
                <a:latin typeface="+mn-lt"/>
                <a:cs typeface="Arial" panose="020B0604020202020204" pitchFamily="34" charset="0"/>
              </a:rPr>
              <a:t>867-4088  </a:t>
            </a:r>
            <a:br>
              <a:rPr lang="en-US" sz="2700" b="1" dirty="0">
                <a:solidFill>
                  <a:srgbClr val="FFFFFF"/>
                </a:solidFill>
                <a:latin typeface="+mn-lt"/>
                <a:cs typeface="Arial" panose="020B0604020202020204" pitchFamily="34" charset="0"/>
              </a:rPr>
            </a:br>
            <a:br>
              <a:rPr lang="en-US" sz="2700" b="1" dirty="0">
                <a:solidFill>
                  <a:srgbClr val="FFFFFF"/>
                </a:solidFill>
                <a:latin typeface="+mn-lt"/>
                <a:cs typeface="Arial" panose="020B0604020202020204" pitchFamily="34" charset="0"/>
              </a:rPr>
            </a:br>
            <a:r>
              <a:rPr lang="en-US" sz="2700" b="1" dirty="0">
                <a:solidFill>
                  <a:srgbClr val="FFFFFF"/>
                </a:solidFill>
                <a:latin typeface="+mn-lt"/>
                <a:cs typeface="Arial" panose="020B0604020202020204" pitchFamily="34" charset="0"/>
              </a:rPr>
              <a:t>https://www.ogc.psu.edu/</a:t>
            </a:r>
            <a:endParaRPr lang="en-US" sz="2700" b="1" dirty="0">
              <a:solidFill>
                <a:srgbClr val="FFFFFF"/>
              </a:solidFill>
              <a:latin typeface="+mn-lt"/>
            </a:endParaRPr>
          </a:p>
        </p:txBody>
      </p:sp>
      <p:sp>
        <p:nvSpPr>
          <p:cNvPr id="2" name="Content Placeholder 1">
            <a:extLst>
              <a:ext uri="{FF2B5EF4-FFF2-40B4-BE49-F238E27FC236}">
                <a16:creationId xmlns:a16="http://schemas.microsoft.com/office/drawing/2014/main" id="{C6BB1A8B-8CC4-4F66-99FB-F5431EE63912}"/>
              </a:ext>
            </a:extLst>
          </p:cNvPr>
          <p:cNvSpPr>
            <a:spLocks noGrp="1"/>
          </p:cNvSpPr>
          <p:nvPr>
            <p:ph idx="1"/>
          </p:nvPr>
        </p:nvSpPr>
        <p:spPr>
          <a:xfrm>
            <a:off x="3607694" y="649480"/>
            <a:ext cx="4916510" cy="5546047"/>
          </a:xfrm>
        </p:spPr>
        <p:txBody>
          <a:bodyPr anchor="ctr">
            <a:normAutofit/>
          </a:bodyPr>
          <a:lstStyle/>
          <a:p>
            <a:pPr lvl="0"/>
            <a:r>
              <a:rPr lang="en-US" sz="1700" dirty="0"/>
              <a:t>Established in 2010 with 2 attorneys; currently 17 attorneys (5 at Hershey)</a:t>
            </a:r>
          </a:p>
          <a:p>
            <a:pPr lvl="0"/>
            <a:endParaRPr lang="en-US" sz="1700" dirty="0"/>
          </a:p>
          <a:p>
            <a:pPr lvl="0"/>
            <a:r>
              <a:rPr lang="en-US" sz="1700" dirty="0"/>
              <a:t>OGC represents the University and its authorized representatives</a:t>
            </a:r>
          </a:p>
          <a:p>
            <a:pPr lvl="0"/>
            <a:endParaRPr lang="en-US" sz="1700" dirty="0"/>
          </a:p>
          <a:p>
            <a:pPr lvl="0"/>
            <a:r>
              <a:rPr lang="en-US" sz="1700" dirty="0"/>
              <a:t>Does </a:t>
            </a:r>
            <a:r>
              <a:rPr lang="en-US" sz="1700" u="sng" dirty="0"/>
              <a:t>not</a:t>
            </a:r>
            <a:r>
              <a:rPr lang="en-US" sz="1700" dirty="0"/>
              <a:t> represent individual students, faculty members or staff</a:t>
            </a:r>
          </a:p>
          <a:p>
            <a:pPr lvl="0"/>
            <a:endParaRPr lang="en-US" sz="1700" dirty="0"/>
          </a:p>
          <a:p>
            <a:pPr lvl="0"/>
            <a:r>
              <a:rPr lang="en-US" sz="1700" dirty="0"/>
              <a:t>Each attorney has specific areas of focus:  </a:t>
            </a:r>
            <a:r>
              <a:rPr lang="en-US" sz="1700" u="sng" dirty="0">
                <a:hlinkClick r:id="rId2"/>
              </a:rPr>
              <a:t>https://www.ogc.psu.edu/</a:t>
            </a:r>
            <a:endParaRPr lang="en-US" sz="1700" dirty="0"/>
          </a:p>
          <a:p>
            <a:pPr lvl="0"/>
            <a:endParaRPr lang="en-US" sz="1700" dirty="0"/>
          </a:p>
          <a:p>
            <a:pPr lvl="0"/>
            <a:r>
              <a:rPr lang="en-US" sz="1700" dirty="0"/>
              <a:t>My primary focus on faculty affairs and constitutional issues</a:t>
            </a:r>
          </a:p>
        </p:txBody>
      </p:sp>
    </p:spTree>
    <p:extLst>
      <p:ext uri="{BB962C8B-B14F-4D97-AF65-F5344CB8AC3E}">
        <p14:creationId xmlns:p14="http://schemas.microsoft.com/office/powerpoint/2010/main" val="1220407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48B1AD-2B30-43ED-AFD7-CE7934964034}"/>
              </a:ext>
            </a:extLst>
          </p:cNvPr>
          <p:cNvSpPr>
            <a:spLocks noGrp="1"/>
          </p:cNvSpPr>
          <p:nvPr>
            <p:ph type="title"/>
          </p:nvPr>
        </p:nvSpPr>
        <p:spPr>
          <a:xfrm>
            <a:off x="350041" y="586855"/>
            <a:ext cx="2401025" cy="3451745"/>
          </a:xfrm>
        </p:spPr>
        <p:txBody>
          <a:bodyPr anchor="b">
            <a:normAutofit/>
          </a:bodyPr>
          <a:lstStyle/>
          <a:p>
            <a:pPr algn="r"/>
            <a:r>
              <a:rPr lang="en-US" sz="2700" b="1" dirty="0">
                <a:solidFill>
                  <a:srgbClr val="FFFFFF"/>
                </a:solidFill>
              </a:rPr>
              <a:t>Human Resources Strategic Partners</a:t>
            </a:r>
            <a:br>
              <a:rPr lang="en-US" sz="2700" b="1" dirty="0">
                <a:solidFill>
                  <a:srgbClr val="FFFFFF"/>
                </a:solidFill>
              </a:rPr>
            </a:br>
            <a:br>
              <a:rPr lang="en-US" sz="2700" b="1" dirty="0">
                <a:solidFill>
                  <a:srgbClr val="FFFFFF"/>
                </a:solidFill>
              </a:rPr>
            </a:br>
            <a:r>
              <a:rPr lang="en-US" sz="2700" b="1" dirty="0">
                <a:solidFill>
                  <a:srgbClr val="FFFFFF"/>
                </a:solidFill>
              </a:rPr>
              <a:t>(located in each unit)</a:t>
            </a:r>
          </a:p>
        </p:txBody>
      </p:sp>
      <p:sp>
        <p:nvSpPr>
          <p:cNvPr id="3" name="Content Placeholder 2">
            <a:extLst>
              <a:ext uri="{FF2B5EF4-FFF2-40B4-BE49-F238E27FC236}">
                <a16:creationId xmlns:a16="http://schemas.microsoft.com/office/drawing/2014/main" id="{6EFA15F0-1EB9-4F3D-BB88-9119502C1143}"/>
              </a:ext>
            </a:extLst>
          </p:cNvPr>
          <p:cNvSpPr>
            <a:spLocks noGrp="1"/>
          </p:cNvSpPr>
          <p:nvPr>
            <p:ph idx="1"/>
          </p:nvPr>
        </p:nvSpPr>
        <p:spPr>
          <a:xfrm>
            <a:off x="3607694" y="228600"/>
            <a:ext cx="4916510" cy="5966927"/>
          </a:xfrm>
        </p:spPr>
        <p:txBody>
          <a:bodyPr anchor="ctr">
            <a:normAutofit/>
          </a:bodyPr>
          <a:lstStyle/>
          <a:p>
            <a:r>
              <a:rPr lang="en-US" sz="1700" dirty="0"/>
              <a:t>We have a team of 17 Strategic Partners who provide HR services to University Park and the 20 Commonwealth Campuses.</a:t>
            </a:r>
          </a:p>
          <a:p>
            <a:pPr marL="0" indent="0">
              <a:buNone/>
            </a:pPr>
            <a:endParaRPr lang="en-US" sz="1700" dirty="0"/>
          </a:p>
          <a:p>
            <a:r>
              <a:rPr lang="en-US" sz="1700" dirty="0"/>
              <a:t>Penn State Human Resources advances University strategies by creating innovative solutions to attract, develop, engage  and retain a diverse workforce.</a:t>
            </a:r>
          </a:p>
          <a:p>
            <a:pPr marL="0" indent="0">
              <a:buNone/>
            </a:pPr>
            <a:endParaRPr lang="en-US" sz="1700" dirty="0"/>
          </a:p>
          <a:p>
            <a:r>
              <a:rPr lang="en-US" sz="1700" dirty="0"/>
              <a:t>We serve as a resource for both employees and the supervisor.</a:t>
            </a:r>
          </a:p>
          <a:p>
            <a:pPr marL="0" indent="0">
              <a:buNone/>
            </a:pPr>
            <a:endParaRPr lang="en-US" sz="1700" dirty="0"/>
          </a:p>
          <a:p>
            <a:r>
              <a:rPr lang="en-US" sz="1700" dirty="0"/>
              <a:t>Manage a wide range of matters:  recruitment, retention, compensation, job classification, employee relations, diversity initiatives.</a:t>
            </a:r>
          </a:p>
          <a:p>
            <a:pPr marL="0" indent="0">
              <a:buNone/>
            </a:pPr>
            <a:endParaRPr lang="en-US" sz="1700" dirty="0"/>
          </a:p>
          <a:p>
            <a:r>
              <a:rPr lang="en-US" sz="1700" dirty="0"/>
              <a:t>Partner regularly with AAO, OEC, OGC and Office of the Vice Provost for Faculty Affairs.</a:t>
            </a:r>
          </a:p>
          <a:p>
            <a:pPr marL="0" indent="0">
              <a:buNone/>
            </a:pPr>
            <a:endParaRPr lang="en-US" sz="1700" dirty="0"/>
          </a:p>
          <a:p>
            <a:r>
              <a:rPr lang="en-US" sz="1700" dirty="0"/>
              <a:t>More information can be found at hr.psu.edu.</a:t>
            </a:r>
          </a:p>
          <a:p>
            <a:endParaRPr lang="en-US" sz="1700" dirty="0"/>
          </a:p>
        </p:txBody>
      </p:sp>
    </p:spTree>
    <p:extLst>
      <p:ext uri="{BB962C8B-B14F-4D97-AF65-F5344CB8AC3E}">
        <p14:creationId xmlns:p14="http://schemas.microsoft.com/office/powerpoint/2010/main" val="3674666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381AE9-4722-4AAB-A528-5DA7C7192F37}"/>
              </a:ext>
            </a:extLst>
          </p:cNvPr>
          <p:cNvSpPr>
            <a:spLocks noGrp="1"/>
          </p:cNvSpPr>
          <p:nvPr>
            <p:ph type="title"/>
          </p:nvPr>
        </p:nvSpPr>
        <p:spPr>
          <a:xfrm>
            <a:off x="1028699" y="294538"/>
            <a:ext cx="7421963" cy="1033669"/>
          </a:xfrm>
        </p:spPr>
        <p:txBody>
          <a:bodyPr>
            <a:normAutofit/>
          </a:bodyPr>
          <a:lstStyle/>
          <a:p>
            <a:r>
              <a:rPr lang="en-US" sz="3200" dirty="0">
                <a:solidFill>
                  <a:srgbClr val="FFFFFF"/>
                </a:solidFill>
              </a:rPr>
              <a:t>Principles for approaching faculty issues/concerns</a:t>
            </a:r>
          </a:p>
        </p:txBody>
      </p:sp>
      <p:sp>
        <p:nvSpPr>
          <p:cNvPr id="3" name="Content Placeholder 2">
            <a:extLst>
              <a:ext uri="{FF2B5EF4-FFF2-40B4-BE49-F238E27FC236}">
                <a16:creationId xmlns:a16="http://schemas.microsoft.com/office/drawing/2014/main" id="{50929D14-34D7-47EC-A4FB-94427B85AD32}"/>
              </a:ext>
            </a:extLst>
          </p:cNvPr>
          <p:cNvSpPr>
            <a:spLocks noGrp="1"/>
          </p:cNvSpPr>
          <p:nvPr>
            <p:ph idx="1"/>
          </p:nvPr>
        </p:nvSpPr>
        <p:spPr>
          <a:xfrm>
            <a:off x="1028699" y="2318197"/>
            <a:ext cx="7293023" cy="3683358"/>
          </a:xfrm>
        </p:spPr>
        <p:txBody>
          <a:bodyPr anchor="ctr">
            <a:normAutofit/>
          </a:bodyPr>
          <a:lstStyle/>
          <a:p>
            <a:r>
              <a:rPr lang="en-US" sz="1700" dirty="0">
                <a:effectLst/>
                <a:latin typeface="+mn-lt"/>
              </a:rPr>
              <a:t>Spot the issues</a:t>
            </a:r>
          </a:p>
          <a:p>
            <a:r>
              <a:rPr lang="en-US" sz="1700" dirty="0">
                <a:effectLst/>
                <a:latin typeface="+mn-lt"/>
              </a:rPr>
              <a:t>Identify relevant standard practice/policies and follow them</a:t>
            </a:r>
          </a:p>
          <a:p>
            <a:r>
              <a:rPr lang="en-US" sz="1700" dirty="0">
                <a:effectLst/>
                <a:latin typeface="+mn-lt"/>
              </a:rPr>
              <a:t>Consult as needed and escalate as appropriate</a:t>
            </a:r>
          </a:p>
          <a:p>
            <a:pPr lvl="1"/>
            <a:r>
              <a:rPr lang="en-US" sz="1700" dirty="0"/>
              <a:t>Unit HRSP</a:t>
            </a:r>
          </a:p>
          <a:p>
            <a:pPr lvl="1"/>
            <a:r>
              <a:rPr lang="en-US" sz="1700" dirty="0"/>
              <a:t>Unit ombudsperson</a:t>
            </a:r>
          </a:p>
          <a:p>
            <a:pPr lvl="1"/>
            <a:r>
              <a:rPr lang="en-US" sz="1700" dirty="0"/>
              <a:t>Dean/chancellor</a:t>
            </a:r>
          </a:p>
          <a:p>
            <a:pPr lvl="1"/>
            <a:r>
              <a:rPr lang="en-US" sz="1700" dirty="0">
                <a:effectLst/>
                <a:latin typeface="+mn-lt"/>
              </a:rPr>
              <a:t>OVPFA</a:t>
            </a:r>
          </a:p>
          <a:p>
            <a:pPr lvl="1"/>
            <a:r>
              <a:rPr lang="en-US" sz="1700" dirty="0"/>
              <a:t>AAO</a:t>
            </a:r>
            <a:endParaRPr lang="en-US" sz="1700" dirty="0">
              <a:effectLst/>
              <a:latin typeface="+mn-lt"/>
            </a:endParaRPr>
          </a:p>
          <a:p>
            <a:r>
              <a:rPr lang="en-US" sz="1700" dirty="0">
                <a:effectLst/>
                <a:latin typeface="+mn-lt"/>
              </a:rPr>
              <a:t>Document early and often</a:t>
            </a:r>
          </a:p>
        </p:txBody>
      </p:sp>
    </p:spTree>
    <p:extLst>
      <p:ext uri="{BB962C8B-B14F-4D97-AF65-F5344CB8AC3E}">
        <p14:creationId xmlns:p14="http://schemas.microsoft.com/office/powerpoint/2010/main" val="1931385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Title 2">
            <a:extLst>
              <a:ext uri="{FF2B5EF4-FFF2-40B4-BE49-F238E27FC236}">
                <a16:creationId xmlns:a16="http://schemas.microsoft.com/office/drawing/2014/main" id="{4DB7EC5E-51AB-446E-A440-7EE5EB3D27F5}"/>
              </a:ext>
            </a:extLst>
          </p:cNvPr>
          <p:cNvSpPr>
            <a:spLocks noGrp="1"/>
          </p:cNvSpPr>
          <p:nvPr>
            <p:ph type="ctrTitle"/>
          </p:nvPr>
        </p:nvSpPr>
        <p:spPr>
          <a:xfrm>
            <a:off x="986118" y="735106"/>
            <a:ext cx="7540322" cy="2928470"/>
          </a:xfrm>
        </p:spPr>
        <p:txBody>
          <a:bodyPr anchor="b">
            <a:normAutofit/>
          </a:bodyPr>
          <a:lstStyle/>
          <a:p>
            <a:pPr algn="l"/>
            <a:r>
              <a:rPr lang="en-US" sz="4200">
                <a:solidFill>
                  <a:srgbClr val="FFFFFF"/>
                </a:solidFill>
                <a:effectLst/>
              </a:rPr>
              <a:t> </a:t>
            </a:r>
            <a:br>
              <a:rPr lang="en-US" sz="4200">
                <a:solidFill>
                  <a:srgbClr val="FFFFFF"/>
                </a:solidFill>
                <a:effectLst/>
              </a:rPr>
            </a:br>
            <a:r>
              <a:rPr lang="en-US" sz="4200">
                <a:solidFill>
                  <a:srgbClr val="FFFFFF"/>
                </a:solidFill>
                <a:effectLst/>
                <a:latin typeface="+mn-lt"/>
              </a:rPr>
              <a:t>SCENARIOS</a:t>
            </a:r>
            <a:endParaRPr lang="en-US" sz="4200">
              <a:solidFill>
                <a:srgbClr val="FFFFFF"/>
              </a:solidFill>
            </a:endParaRPr>
          </a:p>
        </p:txBody>
      </p:sp>
      <p:sp>
        <p:nvSpPr>
          <p:cNvPr id="2" name="Content Placeholder 1">
            <a:extLst>
              <a:ext uri="{FF2B5EF4-FFF2-40B4-BE49-F238E27FC236}">
                <a16:creationId xmlns:a16="http://schemas.microsoft.com/office/drawing/2014/main" id="{5C0691C3-8F7F-47FC-95E8-CE1ECEF7E935}"/>
              </a:ext>
            </a:extLst>
          </p:cNvPr>
          <p:cNvSpPr>
            <a:spLocks noGrp="1"/>
          </p:cNvSpPr>
          <p:nvPr>
            <p:ph type="subTitle" idx="1"/>
          </p:nvPr>
        </p:nvSpPr>
        <p:spPr>
          <a:xfrm>
            <a:off x="1013011" y="4870824"/>
            <a:ext cx="7504463" cy="1458258"/>
          </a:xfrm>
        </p:spPr>
        <p:txBody>
          <a:bodyPr anchor="ctr">
            <a:normAutofit/>
          </a:bodyPr>
          <a:lstStyle/>
          <a:p>
            <a:pPr marL="109728" indent="0" algn="l">
              <a:buNone/>
            </a:pPr>
            <a:r>
              <a:rPr lang="en-US" b="1" dirty="0"/>
              <a:t> </a:t>
            </a:r>
            <a:endParaRPr lang="en-US"/>
          </a:p>
          <a:p>
            <a:pPr marL="109728" indent="0" algn="l">
              <a:buNone/>
            </a:pPr>
            <a:endParaRPr lang="en-US"/>
          </a:p>
        </p:txBody>
      </p:sp>
    </p:spTree>
    <p:extLst>
      <p:ext uri="{BB962C8B-B14F-4D97-AF65-F5344CB8AC3E}">
        <p14:creationId xmlns:p14="http://schemas.microsoft.com/office/powerpoint/2010/main" val="2319362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4DB7EC5E-51AB-446E-A440-7EE5EB3D27F5}"/>
              </a:ext>
            </a:extLst>
          </p:cNvPr>
          <p:cNvSpPr>
            <a:spLocks noGrp="1"/>
          </p:cNvSpPr>
          <p:nvPr>
            <p:ph type="title"/>
          </p:nvPr>
        </p:nvSpPr>
        <p:spPr>
          <a:xfrm>
            <a:off x="1028699" y="294538"/>
            <a:ext cx="7421963" cy="1033669"/>
          </a:xfrm>
        </p:spPr>
        <p:txBody>
          <a:bodyPr>
            <a:normAutofit fontScale="90000"/>
          </a:bodyPr>
          <a:lstStyle/>
          <a:p>
            <a:r>
              <a:rPr lang="en-US" sz="2200" dirty="0">
                <a:solidFill>
                  <a:srgbClr val="FFFFFF"/>
                </a:solidFill>
                <a:effectLst/>
              </a:rPr>
              <a:t> </a:t>
            </a:r>
            <a:br>
              <a:rPr lang="en-US" sz="2200" dirty="0">
                <a:solidFill>
                  <a:srgbClr val="FFFFFF"/>
                </a:solidFill>
                <a:effectLst/>
              </a:rPr>
            </a:br>
            <a:r>
              <a:rPr lang="en-US" sz="3900" dirty="0">
                <a:solidFill>
                  <a:srgbClr val="FFFFFF"/>
                </a:solidFill>
                <a:latin typeface="Arial" panose="020B0604020202020204" pitchFamily="34" charset="0"/>
                <a:cs typeface="Arial" panose="020B0604020202020204" pitchFamily="34" charset="0"/>
              </a:rPr>
              <a:t>Making it up as you go</a:t>
            </a:r>
            <a:br>
              <a:rPr lang="en-US" sz="2200" dirty="0">
                <a:solidFill>
                  <a:srgbClr val="FFFFFF"/>
                </a:solidFill>
                <a:latin typeface="Times New Roman" panose="02020603050405020304" pitchFamily="18" charset="0"/>
                <a:cs typeface="Times New Roman" panose="02020603050405020304" pitchFamily="18" charset="0"/>
              </a:rPr>
            </a:br>
            <a:endParaRPr lang="en-US" sz="2200" dirty="0">
              <a:solidFill>
                <a:srgbClr val="FFFFFF"/>
              </a:solidFill>
            </a:endParaRPr>
          </a:p>
        </p:txBody>
      </p:sp>
      <p:sp>
        <p:nvSpPr>
          <p:cNvPr id="2" name="Content Placeholder 1">
            <a:extLst>
              <a:ext uri="{FF2B5EF4-FFF2-40B4-BE49-F238E27FC236}">
                <a16:creationId xmlns:a16="http://schemas.microsoft.com/office/drawing/2014/main" id="{5C0691C3-8F7F-47FC-95E8-CE1ECEF7E935}"/>
              </a:ext>
            </a:extLst>
          </p:cNvPr>
          <p:cNvSpPr>
            <a:spLocks noGrp="1"/>
          </p:cNvSpPr>
          <p:nvPr>
            <p:ph idx="1"/>
          </p:nvPr>
        </p:nvSpPr>
        <p:spPr>
          <a:xfrm>
            <a:off x="1028699" y="2318197"/>
            <a:ext cx="7293023" cy="3683358"/>
          </a:xfrm>
        </p:spPr>
        <p:txBody>
          <a:bodyPr anchor="ctr">
            <a:normAutofit/>
          </a:bodyPr>
          <a:lstStyle/>
          <a:p>
            <a:pPr marL="109728" indent="0">
              <a:buNone/>
            </a:pPr>
            <a:r>
              <a:rPr lang="en-US" sz="1700" dirty="0">
                <a:cs typeface="Times New Roman" panose="02020603050405020304" pitchFamily="18" charset="0"/>
              </a:rPr>
              <a:t>Susan Stoner has been an outstanding researcher in her field. She wants to expand her time spent on her consulting work and asks her academic unit head (e.g., department head, director for academic affairs, school director, division head) for a buyout of her spring teaching commitments.  She describes her success as a paid consultant and mentions that many of her grad students have been assisting her and have enjoyed learning how to apply their learning in a practical way. Just after the academic unit head grants her request, they get a call from the Graduate School, informing him that two of Dr. Stoner’s students have filed complaints about being forced to work without compensation on projects for Dr. Stoner’s consulting firm.</a:t>
            </a:r>
          </a:p>
          <a:p>
            <a:pPr marL="109728" indent="0">
              <a:buNone/>
            </a:pPr>
            <a:endParaRPr lang="en-US" sz="1700" dirty="0"/>
          </a:p>
        </p:txBody>
      </p:sp>
    </p:spTree>
    <p:extLst>
      <p:ext uri="{BB962C8B-B14F-4D97-AF65-F5344CB8AC3E}">
        <p14:creationId xmlns:p14="http://schemas.microsoft.com/office/powerpoint/2010/main" val="2582070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B5AC3196-B827-46BF-B9F8-0A22CFCC4CA6}"/>
              </a:ext>
            </a:extLst>
          </p:cNvPr>
          <p:cNvSpPr>
            <a:spLocks noGrp="1"/>
          </p:cNvSpPr>
          <p:nvPr>
            <p:ph type="title"/>
          </p:nvPr>
        </p:nvSpPr>
        <p:spPr>
          <a:xfrm>
            <a:off x="304801" y="586855"/>
            <a:ext cx="2446266" cy="3604145"/>
          </a:xfrm>
        </p:spPr>
        <p:txBody>
          <a:bodyPr anchor="b">
            <a:normAutofit fontScale="90000"/>
          </a:bodyPr>
          <a:lstStyle/>
          <a:p>
            <a:pPr algn="r"/>
            <a:r>
              <a:rPr lang="en-US" sz="3100" dirty="0">
                <a:solidFill>
                  <a:srgbClr val="FFFFFF"/>
                </a:solidFill>
                <a:effectLst/>
                <a:latin typeface="+mn-lt"/>
              </a:rPr>
              <a:t>Best practice:  </a:t>
            </a:r>
            <a:br>
              <a:rPr lang="en-US" sz="2500" dirty="0">
                <a:solidFill>
                  <a:srgbClr val="FFFFFF"/>
                </a:solidFill>
                <a:effectLst/>
                <a:latin typeface="+mn-lt"/>
              </a:rPr>
            </a:br>
            <a:br>
              <a:rPr lang="en-US" sz="2500" dirty="0">
                <a:solidFill>
                  <a:srgbClr val="FFFFFF"/>
                </a:solidFill>
                <a:effectLst/>
                <a:latin typeface="+mn-lt"/>
              </a:rPr>
            </a:br>
            <a:r>
              <a:rPr lang="en-US" sz="2500" dirty="0">
                <a:solidFill>
                  <a:srgbClr val="FFFFFF"/>
                </a:solidFill>
                <a:effectLst/>
                <a:latin typeface="+mn-lt"/>
              </a:rPr>
              <a:t>Spot the issues </a:t>
            </a:r>
            <a:br>
              <a:rPr lang="en-US" sz="2500" dirty="0">
                <a:solidFill>
                  <a:srgbClr val="FFFFFF"/>
                </a:solidFill>
                <a:effectLst/>
                <a:latin typeface="+mn-lt"/>
              </a:rPr>
            </a:br>
            <a:br>
              <a:rPr lang="en-US" sz="2500" dirty="0">
                <a:solidFill>
                  <a:srgbClr val="FFFFFF"/>
                </a:solidFill>
                <a:effectLst/>
                <a:latin typeface="+mn-lt"/>
              </a:rPr>
            </a:br>
            <a:r>
              <a:rPr lang="en-US" sz="2500" dirty="0">
                <a:solidFill>
                  <a:srgbClr val="FFFFFF"/>
                </a:solidFill>
                <a:effectLst/>
                <a:latin typeface="+mn-lt"/>
              </a:rPr>
              <a:t>Identify relevant standard practice/policies and follow them</a:t>
            </a:r>
            <a:br>
              <a:rPr lang="en-US" sz="2500" dirty="0">
                <a:solidFill>
                  <a:srgbClr val="FFFFFF"/>
                </a:solidFill>
                <a:effectLst/>
                <a:latin typeface="+mn-lt"/>
              </a:rPr>
            </a:br>
            <a:br>
              <a:rPr lang="en-US" sz="2500" dirty="0">
                <a:solidFill>
                  <a:srgbClr val="FFFFFF"/>
                </a:solidFill>
                <a:effectLst/>
                <a:latin typeface="+mn-lt"/>
              </a:rPr>
            </a:br>
            <a:r>
              <a:rPr lang="en-US" sz="2500" dirty="0">
                <a:solidFill>
                  <a:srgbClr val="FFFFFF"/>
                </a:solidFill>
                <a:effectLst/>
                <a:latin typeface="+mn-lt"/>
              </a:rPr>
              <a:t>Consult as needed </a:t>
            </a:r>
            <a:br>
              <a:rPr lang="en-US" sz="2500" dirty="0">
                <a:solidFill>
                  <a:srgbClr val="FFFFFF"/>
                </a:solidFill>
                <a:effectLst/>
              </a:rPr>
            </a:br>
            <a:endParaRPr lang="en-US" sz="2500" dirty="0">
              <a:solidFill>
                <a:srgbClr val="FFFFFF"/>
              </a:solidFill>
            </a:endParaRPr>
          </a:p>
        </p:txBody>
      </p:sp>
      <p:sp>
        <p:nvSpPr>
          <p:cNvPr id="2" name="Content Placeholder 1">
            <a:extLst>
              <a:ext uri="{FF2B5EF4-FFF2-40B4-BE49-F238E27FC236}">
                <a16:creationId xmlns:a16="http://schemas.microsoft.com/office/drawing/2014/main" id="{33205779-DA64-4B32-9CE6-FFF2B1C32DB0}"/>
              </a:ext>
            </a:extLst>
          </p:cNvPr>
          <p:cNvSpPr>
            <a:spLocks noGrp="1"/>
          </p:cNvSpPr>
          <p:nvPr>
            <p:ph idx="1"/>
          </p:nvPr>
        </p:nvSpPr>
        <p:spPr>
          <a:xfrm>
            <a:off x="3607694" y="649480"/>
            <a:ext cx="4916510" cy="5546047"/>
          </a:xfrm>
        </p:spPr>
        <p:txBody>
          <a:bodyPr anchor="ctr">
            <a:normAutofit/>
          </a:bodyPr>
          <a:lstStyle/>
          <a:p>
            <a:pPr lvl="0"/>
            <a:r>
              <a:rPr lang="en-US" sz="1700"/>
              <a:t>AC80 Outside Business Activities and Private Consulting</a:t>
            </a:r>
          </a:p>
          <a:p>
            <a:pPr lvl="0"/>
            <a:r>
              <a:rPr lang="en-US" sz="1700"/>
              <a:t>AC47 General Standards of Professional Ethics</a:t>
            </a:r>
          </a:p>
          <a:p>
            <a:pPr lvl="0"/>
            <a:r>
              <a:rPr lang="en-US" sz="1700"/>
              <a:t>RP06 Disclosure and Management of Significant Financial Interests</a:t>
            </a:r>
          </a:p>
          <a:p>
            <a:endParaRPr lang="en-US" sz="1700"/>
          </a:p>
        </p:txBody>
      </p:sp>
    </p:spTree>
    <p:extLst>
      <p:ext uri="{BB962C8B-B14F-4D97-AF65-F5344CB8AC3E}">
        <p14:creationId xmlns:p14="http://schemas.microsoft.com/office/powerpoint/2010/main" val="25888482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CD655222FAC69478FDB4DB9A1082BF0" ma:contentTypeVersion="18" ma:contentTypeDescription="Create a new document." ma:contentTypeScope="" ma:versionID="2883ce58f6ab0a42063726775661c988">
  <xsd:schema xmlns:xsd="http://www.w3.org/2001/XMLSchema" xmlns:xs="http://www.w3.org/2001/XMLSchema" xmlns:p="http://schemas.microsoft.com/office/2006/metadata/properties" xmlns:ns2="5596cf31-caaa-46ba-a55f-3befb4344fdf" xmlns:ns3="dba65f00-9443-482a-bf30-bb5af139a501" targetNamespace="http://schemas.microsoft.com/office/2006/metadata/properties" ma:root="true" ma:fieldsID="74883e94a6e04d629e2b14472bd3abca" ns2:_="" ns3:_="">
    <xsd:import namespace="5596cf31-caaa-46ba-a55f-3befb4344fdf"/>
    <xsd:import namespace="dba65f00-9443-482a-bf30-bb5af139a501"/>
    <xsd:element name="properties">
      <xsd:complexType>
        <xsd:sequence>
          <xsd:element name="documentManagement">
            <xsd:complexType>
              <xsd:all>
                <xsd:element ref="ns2:MigrationWizId" minOccurs="0"/>
                <xsd:element ref="ns2:MigrationWizIdPermissions" minOccurs="0"/>
                <xsd:element ref="ns2:MigrationWizIdPermissionLevels" minOccurs="0"/>
                <xsd:element ref="ns2:MigrationWizIdDocumentLibraryPermissions" minOccurs="0"/>
                <xsd:element ref="ns2:MigrationWizIdSecurityGroups" minOccurs="0"/>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Not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96cf31-caaa-46ba-a55f-3befb4344fdf"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PermissionLevels" ma:index="10" nillable="true" ma:displayName="MigrationWizIdPermissionLevels" ma:internalName="MigrationWizIdPermissionLevels">
      <xsd:simpleType>
        <xsd:restriction base="dms:Text"/>
      </xsd:simpleType>
    </xsd:element>
    <xsd:element name="MigrationWizIdDocumentLibraryPermissions" ma:index="11" nillable="true" ma:displayName="MigrationWizIdDocumentLibraryPermissions" ma:internalName="MigrationWizIdDocumentLibraryPermissions">
      <xsd:simpleType>
        <xsd:restriction base="dms:Text"/>
      </xsd:simpleType>
    </xsd:element>
    <xsd:element name="MigrationWizIdSecurityGroups" ma:index="12" nillable="true" ma:displayName="MigrationWizIdSecurityGroups" ma:internalName="MigrationWizIdSecurityGroups">
      <xsd:simpleType>
        <xsd:restriction base="dms:Text"/>
      </xsd:simple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AutoTags" ma:index="15"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MediaServiceLocation" ma:internalName="MediaServiceLocation"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element name="Notes" ma:index="25" nillable="true" ma:displayName="Notes" ma:format="Dropdown" ma:internalName="Note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ba65f00-9443-482a-bf30-bb5af139a501" elementFormDefault="qualified">
    <xsd:import namespace="http://schemas.microsoft.com/office/2006/documentManagement/types"/>
    <xsd:import namespace="http://schemas.microsoft.com/office/infopath/2007/PartnerControls"/>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igrationWizId xmlns="5596cf31-caaa-46ba-a55f-3befb4344fdf" xsi:nil="true"/>
    <MigrationWizIdPermissions xmlns="5596cf31-caaa-46ba-a55f-3befb4344fdf" xsi:nil="true"/>
    <MigrationWizIdPermissionLevels xmlns="5596cf31-caaa-46ba-a55f-3befb4344fdf" xsi:nil="true"/>
    <MigrationWizIdDocumentLibraryPermissions xmlns="5596cf31-caaa-46ba-a55f-3befb4344fdf" xsi:nil="true"/>
    <MigrationWizIdSecurityGroups xmlns="5596cf31-caaa-46ba-a55f-3befb4344fdf" xsi:nil="true"/>
    <Notes xmlns="5596cf31-caaa-46ba-a55f-3befb4344fdf" xsi:nil="true"/>
  </documentManagement>
</p:properties>
</file>

<file path=customXml/itemProps1.xml><?xml version="1.0" encoding="utf-8"?>
<ds:datastoreItem xmlns:ds="http://schemas.openxmlformats.org/officeDocument/2006/customXml" ds:itemID="{EB9302A5-1DCF-4A7A-B349-6CC51F1AE3EA}">
  <ds:schemaRefs>
    <ds:schemaRef ds:uri="http://schemas.microsoft.com/sharepoint/v3/contenttype/forms"/>
  </ds:schemaRefs>
</ds:datastoreItem>
</file>

<file path=customXml/itemProps2.xml><?xml version="1.0" encoding="utf-8"?>
<ds:datastoreItem xmlns:ds="http://schemas.openxmlformats.org/officeDocument/2006/customXml" ds:itemID="{EE1C8F06-80FE-447B-86AA-774D96FDACC0}"/>
</file>

<file path=customXml/itemProps3.xml><?xml version="1.0" encoding="utf-8"?>
<ds:datastoreItem xmlns:ds="http://schemas.openxmlformats.org/officeDocument/2006/customXml" ds:itemID="{749EF422-1AE1-4230-8316-426A1073F75C}">
  <ds:schemaRefs>
    <ds:schemaRef ds:uri="http://schemas.microsoft.com/office/2006/metadata/properties"/>
    <ds:schemaRef ds:uri="9b80e145-7f39-4cce-b421-a16eaa22d21f"/>
    <ds:schemaRef ds:uri="http://schemas.microsoft.com/office/2006/documentManagement/types"/>
    <ds:schemaRef ds:uri="http://purl.org/dc/elements/1.1/"/>
    <ds:schemaRef ds:uri="http://purl.org/dc/dcmitype/"/>
    <ds:schemaRef ds:uri="http://schemas.microsoft.com/office/infopath/2007/PartnerControls"/>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3172</TotalTime>
  <Words>1463</Words>
  <Application>Microsoft Office PowerPoint</Application>
  <PresentationFormat>On-screen Show (4:3)</PresentationFormat>
  <Paragraphs>113</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Faculty Issues and Concerns November 19, 2021</vt:lpstr>
      <vt:lpstr>Office of the Vice Provost for Faculty Affairs  201 Old Main    863-7494    vpfa.psu.edu </vt:lpstr>
      <vt:lpstr>Affirmative Action Office  328 Boucke  Building     863-0471    https://affirmativeaction.psu.edu/ </vt:lpstr>
      <vt:lpstr>Office of the Vice President and General Counsel  227 West Beaver Avenue     867-4088    https://www.ogc.psu.edu/</vt:lpstr>
      <vt:lpstr>Human Resources Strategic Partners  (located in each unit)</vt:lpstr>
      <vt:lpstr>Principles for approaching faculty issues/concerns</vt:lpstr>
      <vt:lpstr>  SCENARIOS</vt:lpstr>
      <vt:lpstr>  Making it up as you go </vt:lpstr>
      <vt:lpstr>Best practice:    Spot the issues   Identify relevant standard practice/policies and follow them  Consult as needed  </vt:lpstr>
      <vt:lpstr>Ask for help </vt:lpstr>
      <vt:lpstr>Best practices:    Spot the issues  Consult as needed  Document early and often </vt:lpstr>
      <vt:lpstr> Deviating from policy or practice </vt:lpstr>
      <vt:lpstr>Best practices:    Identify relevant standard practice/policies and follow them;   Consult as needed </vt:lpstr>
      <vt:lpstr>Ignoring a growing problem</vt:lpstr>
      <vt:lpstr> Best practices:    Spot the issue   Consult as needed   Identify relevant standard practice/policies and follow them   Document early and often </vt:lpstr>
      <vt:lpstr>TAKEAWAYS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Regina Vasilatos-Younken</dc:creator>
  <cp:lastModifiedBy>Blumenthal, Wendy J</cp:lastModifiedBy>
  <cp:revision>129</cp:revision>
  <dcterms:created xsi:type="dcterms:W3CDTF">2016-08-08T17:32:28Z</dcterms:created>
  <dcterms:modified xsi:type="dcterms:W3CDTF">2021-11-15T13:32:23Z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0x0101001CD655222FAC69478FDB4DB9A1082BF0</vt:lpwstr>
  </property>
</Properties>
</file>