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478" r:id="rId5"/>
    <p:sldId id="257" r:id="rId6"/>
    <p:sldId id="443" r:id="rId7"/>
    <p:sldId id="458" r:id="rId8"/>
    <p:sldId id="462" r:id="rId9"/>
    <p:sldId id="463" r:id="rId10"/>
    <p:sldId id="483" r:id="rId11"/>
    <p:sldId id="470" r:id="rId12"/>
    <p:sldId id="472" r:id="rId13"/>
    <p:sldId id="473" r:id="rId14"/>
    <p:sldId id="460" r:id="rId15"/>
    <p:sldId id="424" r:id="rId16"/>
    <p:sldId id="468" r:id="rId17"/>
    <p:sldId id="477" r:id="rId18"/>
    <p:sldId id="479" r:id="rId19"/>
    <p:sldId id="480" r:id="rId20"/>
    <p:sldId id="461" r:id="rId21"/>
    <p:sldId id="481" r:id="rId22"/>
    <p:sldId id="484" r:id="rId23"/>
    <p:sldId id="474" r:id="rId24"/>
    <p:sldId id="475" r:id="rId25"/>
    <p:sldId id="4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45" d="100"/>
          <a:sy n="45" d="100"/>
        </p:scale>
        <p:origin x="93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0E3283-574C-410E-84E7-83F94394110C}"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732E8DEB-3AF2-4F44-9FEA-BD432F26B1E3}">
      <dgm:prSet/>
      <dgm:spPr/>
      <dgm:t>
        <a:bodyPr/>
        <a:lstStyle/>
        <a:p>
          <a:r>
            <a:rPr lang="en-US"/>
            <a:t>Administrative Guidelines</a:t>
          </a:r>
        </a:p>
      </dgm:t>
    </dgm:pt>
    <dgm:pt modelId="{DA3A5A54-86A3-405C-9B48-127875FC56D3}" type="parTrans" cxnId="{2B8D2500-1EA6-446B-BFB3-C34184A612FC}">
      <dgm:prSet/>
      <dgm:spPr/>
      <dgm:t>
        <a:bodyPr/>
        <a:lstStyle/>
        <a:p>
          <a:endParaRPr lang="en-US"/>
        </a:p>
      </dgm:t>
    </dgm:pt>
    <dgm:pt modelId="{A483FE31-D7D8-444A-A22D-EAE230E8AC9C}" type="sibTrans" cxnId="{2B8D2500-1EA6-446B-BFB3-C34184A612FC}">
      <dgm:prSet/>
      <dgm:spPr/>
      <dgm:t>
        <a:bodyPr/>
        <a:lstStyle/>
        <a:p>
          <a:endParaRPr lang="en-US"/>
        </a:p>
      </dgm:t>
    </dgm:pt>
    <dgm:pt modelId="{637DC57E-B477-4964-91FB-56D947B25487}">
      <dgm:prSet/>
      <dgm:spPr/>
      <dgm:t>
        <a:bodyPr/>
        <a:lstStyle/>
        <a:p>
          <a:r>
            <a:rPr lang="en-US"/>
            <a:t>Possible Structure</a:t>
          </a:r>
        </a:p>
      </dgm:t>
    </dgm:pt>
    <dgm:pt modelId="{BD93E587-54A5-459F-BD8E-DD5E5A330D40}" type="parTrans" cxnId="{B7FCCF62-D898-42F1-976F-FFE52C364D2B}">
      <dgm:prSet/>
      <dgm:spPr/>
      <dgm:t>
        <a:bodyPr/>
        <a:lstStyle/>
        <a:p>
          <a:endParaRPr lang="en-US"/>
        </a:p>
      </dgm:t>
    </dgm:pt>
    <dgm:pt modelId="{7ECF5A73-C4E7-4AB1-91D2-9809049C7C1D}" type="sibTrans" cxnId="{B7FCCF62-D898-42F1-976F-FFE52C364D2B}">
      <dgm:prSet/>
      <dgm:spPr/>
      <dgm:t>
        <a:bodyPr/>
        <a:lstStyle/>
        <a:p>
          <a:endParaRPr lang="en-US"/>
        </a:p>
      </dgm:t>
    </dgm:pt>
    <dgm:pt modelId="{40486249-A223-0D40-8618-15F53F798FF2}">
      <dgm:prSet/>
      <dgm:spPr/>
      <dgm:t>
        <a:bodyPr/>
        <a:lstStyle/>
        <a:p>
          <a:r>
            <a:rPr lang="en-US"/>
            <a:t>Panel of Experts</a:t>
          </a:r>
        </a:p>
      </dgm:t>
    </dgm:pt>
    <dgm:pt modelId="{D3F3F1FF-A904-9A49-B7DC-BACC158DD794}" type="parTrans" cxnId="{582DBFBB-9700-7740-A6B6-83E8E2FA5C20}">
      <dgm:prSet/>
      <dgm:spPr/>
      <dgm:t>
        <a:bodyPr/>
        <a:lstStyle/>
        <a:p>
          <a:endParaRPr lang="en-US"/>
        </a:p>
      </dgm:t>
    </dgm:pt>
    <dgm:pt modelId="{4C1EF443-078C-BF4B-A083-215BF432927E}" type="sibTrans" cxnId="{582DBFBB-9700-7740-A6B6-83E8E2FA5C20}">
      <dgm:prSet/>
      <dgm:spPr/>
      <dgm:t>
        <a:bodyPr/>
        <a:lstStyle/>
        <a:p>
          <a:endParaRPr lang="en-US"/>
        </a:p>
      </dgm:t>
    </dgm:pt>
    <dgm:pt modelId="{12A332A0-2006-4E81-9A9D-ACFA9A2D6E42}" type="pres">
      <dgm:prSet presAssocID="{7E0E3283-574C-410E-84E7-83F94394110C}" presName="linear" presStyleCnt="0">
        <dgm:presLayoutVars>
          <dgm:animLvl val="lvl"/>
          <dgm:resizeHandles val="exact"/>
        </dgm:presLayoutVars>
      </dgm:prSet>
      <dgm:spPr/>
    </dgm:pt>
    <dgm:pt modelId="{3525DD69-AA9C-41D6-93D4-D2E5D409DF0F}" type="pres">
      <dgm:prSet presAssocID="{732E8DEB-3AF2-4F44-9FEA-BD432F26B1E3}" presName="parentText" presStyleLbl="node1" presStyleIdx="0" presStyleCnt="3">
        <dgm:presLayoutVars>
          <dgm:chMax val="0"/>
          <dgm:bulletEnabled val="1"/>
        </dgm:presLayoutVars>
      </dgm:prSet>
      <dgm:spPr/>
    </dgm:pt>
    <dgm:pt modelId="{21516C24-D4D5-4428-A730-22B952DEDDB5}" type="pres">
      <dgm:prSet presAssocID="{A483FE31-D7D8-444A-A22D-EAE230E8AC9C}" presName="spacer" presStyleCnt="0"/>
      <dgm:spPr/>
    </dgm:pt>
    <dgm:pt modelId="{F3BC8210-62BC-4E13-B258-3EBAC6371E74}" type="pres">
      <dgm:prSet presAssocID="{637DC57E-B477-4964-91FB-56D947B25487}" presName="parentText" presStyleLbl="node1" presStyleIdx="1" presStyleCnt="3">
        <dgm:presLayoutVars>
          <dgm:chMax val="0"/>
          <dgm:bulletEnabled val="1"/>
        </dgm:presLayoutVars>
      </dgm:prSet>
      <dgm:spPr/>
    </dgm:pt>
    <dgm:pt modelId="{541A6A1A-48A2-4814-BC41-CF53A1E7DF44}" type="pres">
      <dgm:prSet presAssocID="{7ECF5A73-C4E7-4AB1-91D2-9809049C7C1D}" presName="spacer" presStyleCnt="0"/>
      <dgm:spPr/>
    </dgm:pt>
    <dgm:pt modelId="{F9C66CE8-2715-CF47-9B14-3FCAE1FA8AAD}" type="pres">
      <dgm:prSet presAssocID="{40486249-A223-0D40-8618-15F53F798FF2}" presName="parentText" presStyleLbl="node1" presStyleIdx="2" presStyleCnt="3">
        <dgm:presLayoutVars>
          <dgm:chMax val="0"/>
          <dgm:bulletEnabled val="1"/>
        </dgm:presLayoutVars>
      </dgm:prSet>
      <dgm:spPr/>
    </dgm:pt>
  </dgm:ptLst>
  <dgm:cxnLst>
    <dgm:cxn modelId="{2B8D2500-1EA6-446B-BFB3-C34184A612FC}" srcId="{7E0E3283-574C-410E-84E7-83F94394110C}" destId="{732E8DEB-3AF2-4F44-9FEA-BD432F26B1E3}" srcOrd="0" destOrd="0" parTransId="{DA3A5A54-86A3-405C-9B48-127875FC56D3}" sibTransId="{A483FE31-D7D8-444A-A22D-EAE230E8AC9C}"/>
    <dgm:cxn modelId="{B7FCCF62-D898-42F1-976F-FFE52C364D2B}" srcId="{7E0E3283-574C-410E-84E7-83F94394110C}" destId="{637DC57E-B477-4964-91FB-56D947B25487}" srcOrd="1" destOrd="0" parTransId="{BD93E587-54A5-459F-BD8E-DD5E5A330D40}" sibTransId="{7ECF5A73-C4E7-4AB1-91D2-9809049C7C1D}"/>
    <dgm:cxn modelId="{4F4BE047-6975-461F-A006-E15502C79938}" type="presOf" srcId="{732E8DEB-3AF2-4F44-9FEA-BD432F26B1E3}" destId="{3525DD69-AA9C-41D6-93D4-D2E5D409DF0F}" srcOrd="0" destOrd="0" presId="urn:microsoft.com/office/officeart/2005/8/layout/vList2"/>
    <dgm:cxn modelId="{EE95436D-BED7-4067-8941-872C6C504470}" type="presOf" srcId="{637DC57E-B477-4964-91FB-56D947B25487}" destId="{F3BC8210-62BC-4E13-B258-3EBAC6371E74}" srcOrd="0" destOrd="0" presId="urn:microsoft.com/office/officeart/2005/8/layout/vList2"/>
    <dgm:cxn modelId="{95CAE67B-CE7D-FC45-AD1C-C6F4BC2A3B86}" type="presOf" srcId="{40486249-A223-0D40-8618-15F53F798FF2}" destId="{F9C66CE8-2715-CF47-9B14-3FCAE1FA8AAD}" srcOrd="0" destOrd="0" presId="urn:microsoft.com/office/officeart/2005/8/layout/vList2"/>
    <dgm:cxn modelId="{A66B8E97-9CA2-475B-990A-90DAD1AE885B}" type="presOf" srcId="{7E0E3283-574C-410E-84E7-83F94394110C}" destId="{12A332A0-2006-4E81-9A9D-ACFA9A2D6E42}" srcOrd="0" destOrd="0" presId="urn:microsoft.com/office/officeart/2005/8/layout/vList2"/>
    <dgm:cxn modelId="{582DBFBB-9700-7740-A6B6-83E8E2FA5C20}" srcId="{7E0E3283-574C-410E-84E7-83F94394110C}" destId="{40486249-A223-0D40-8618-15F53F798FF2}" srcOrd="2" destOrd="0" parTransId="{D3F3F1FF-A904-9A49-B7DC-BACC158DD794}" sibTransId="{4C1EF443-078C-BF4B-A083-215BF432927E}"/>
    <dgm:cxn modelId="{14A267F0-4C86-49BB-BF93-7F8526364A99}" type="presParOf" srcId="{12A332A0-2006-4E81-9A9D-ACFA9A2D6E42}" destId="{3525DD69-AA9C-41D6-93D4-D2E5D409DF0F}" srcOrd="0" destOrd="0" presId="urn:microsoft.com/office/officeart/2005/8/layout/vList2"/>
    <dgm:cxn modelId="{EF5E1756-9FBD-4CEA-8097-1A270A8F3152}" type="presParOf" srcId="{12A332A0-2006-4E81-9A9D-ACFA9A2D6E42}" destId="{21516C24-D4D5-4428-A730-22B952DEDDB5}" srcOrd="1" destOrd="0" presId="urn:microsoft.com/office/officeart/2005/8/layout/vList2"/>
    <dgm:cxn modelId="{18C6EA7B-60EF-41DB-A75B-552F9E4F749D}" type="presParOf" srcId="{12A332A0-2006-4E81-9A9D-ACFA9A2D6E42}" destId="{F3BC8210-62BC-4E13-B258-3EBAC6371E74}" srcOrd="2" destOrd="0" presId="urn:microsoft.com/office/officeart/2005/8/layout/vList2"/>
    <dgm:cxn modelId="{9F0E6BB4-AFD5-4530-8B66-C20DBC977718}" type="presParOf" srcId="{12A332A0-2006-4E81-9A9D-ACFA9A2D6E42}" destId="{541A6A1A-48A2-4814-BC41-CF53A1E7DF44}" srcOrd="3" destOrd="0" presId="urn:microsoft.com/office/officeart/2005/8/layout/vList2"/>
    <dgm:cxn modelId="{BF62BD28-13D3-E142-BEA1-679B1B6118CF}" type="presParOf" srcId="{12A332A0-2006-4E81-9A9D-ACFA9A2D6E42}" destId="{F9C66CE8-2715-CF47-9B14-3FCAE1FA8AAD}"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E8E681-D19B-4B53-AF3B-2723D7BC2C6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F1553BF-1E4E-4F6E-A01B-42B595E95874}">
      <dgm:prSet/>
      <dgm:spPr/>
      <dgm:t>
        <a:bodyPr/>
        <a:lstStyle/>
        <a:p>
          <a:r>
            <a:rPr lang="en-US"/>
            <a:t>A narrative statement </a:t>
          </a:r>
          <a:r>
            <a:rPr lang="en-US" b="1">
              <a:solidFill>
                <a:schemeClr val="accent1">
                  <a:lumMod val="75000"/>
                </a:schemeClr>
              </a:solidFill>
            </a:rPr>
            <a:t>indicates a candidate’s sense of their </a:t>
          </a:r>
          <a:r>
            <a:rPr lang="en-US"/>
            <a:t>scholarship of teaching and learning; scholarship of research and creative accomplishments; and service and the scholarship of service to the University, society, and the profession. </a:t>
          </a:r>
        </a:p>
      </dgm:t>
    </dgm:pt>
    <dgm:pt modelId="{0FD2A8B1-62EA-4399-9B02-27E1033AFC3A}" type="parTrans" cxnId="{100ACF3D-223D-41BA-A8E2-AC7D65FBD40B}">
      <dgm:prSet/>
      <dgm:spPr/>
      <dgm:t>
        <a:bodyPr/>
        <a:lstStyle/>
        <a:p>
          <a:endParaRPr lang="en-US"/>
        </a:p>
      </dgm:t>
    </dgm:pt>
    <dgm:pt modelId="{8C5FF18F-8D83-40E0-B432-897142804267}" type="sibTrans" cxnId="{100ACF3D-223D-41BA-A8E2-AC7D65FBD40B}">
      <dgm:prSet/>
      <dgm:spPr/>
      <dgm:t>
        <a:bodyPr/>
        <a:lstStyle/>
        <a:p>
          <a:endParaRPr lang="en-US"/>
        </a:p>
      </dgm:t>
    </dgm:pt>
    <dgm:pt modelId="{497E3ED1-FC99-488E-913D-69CE397090DB}">
      <dgm:prSet/>
      <dgm:spPr/>
      <dgm:t>
        <a:bodyPr/>
        <a:lstStyle/>
        <a:p>
          <a:r>
            <a:rPr lang="en-US"/>
            <a:t>The purpose of this statement is not so much to call attention to achievements that are listed elsewhere in the dossier as it is to </a:t>
          </a:r>
          <a:r>
            <a:rPr lang="en-US" b="1">
              <a:solidFill>
                <a:schemeClr val="accent1">
                  <a:lumMod val="75000"/>
                </a:schemeClr>
              </a:solidFill>
            </a:rPr>
            <a:t>afford candidates the opportunity to place their work and activities in the context of their overall goals and agendas</a:t>
          </a:r>
          <a:r>
            <a:rPr lang="en-US"/>
            <a:t>. </a:t>
          </a:r>
        </a:p>
      </dgm:t>
    </dgm:pt>
    <dgm:pt modelId="{53AE847A-19A6-414F-AD75-6DA063B22FB1}" type="parTrans" cxnId="{5B07202E-2554-4B45-BA44-3E07D3E3E1F1}">
      <dgm:prSet/>
      <dgm:spPr/>
      <dgm:t>
        <a:bodyPr/>
        <a:lstStyle/>
        <a:p>
          <a:endParaRPr lang="en-US"/>
        </a:p>
      </dgm:t>
    </dgm:pt>
    <dgm:pt modelId="{E07F26DD-05B5-4023-B2D9-199D249F8975}" type="sibTrans" cxnId="{5B07202E-2554-4B45-BA44-3E07D3E3E1F1}">
      <dgm:prSet/>
      <dgm:spPr/>
      <dgm:t>
        <a:bodyPr/>
        <a:lstStyle/>
        <a:p>
          <a:endParaRPr lang="en-US"/>
        </a:p>
      </dgm:t>
    </dgm:pt>
    <dgm:pt modelId="{C43DA185-41C2-A242-996E-721152736824}" type="pres">
      <dgm:prSet presAssocID="{31E8E681-D19B-4B53-AF3B-2723D7BC2C6C}" presName="vert0" presStyleCnt="0">
        <dgm:presLayoutVars>
          <dgm:dir/>
          <dgm:animOne val="branch"/>
          <dgm:animLvl val="lvl"/>
        </dgm:presLayoutVars>
      </dgm:prSet>
      <dgm:spPr/>
    </dgm:pt>
    <dgm:pt modelId="{B12133D9-1A1C-854E-BE47-332A2246AFED}" type="pres">
      <dgm:prSet presAssocID="{1F1553BF-1E4E-4F6E-A01B-42B595E95874}" presName="thickLine" presStyleLbl="alignNode1" presStyleIdx="0" presStyleCnt="2"/>
      <dgm:spPr/>
    </dgm:pt>
    <dgm:pt modelId="{73D9A086-0A47-6540-939D-8B70AFFF0D7E}" type="pres">
      <dgm:prSet presAssocID="{1F1553BF-1E4E-4F6E-A01B-42B595E95874}" presName="horz1" presStyleCnt="0"/>
      <dgm:spPr/>
    </dgm:pt>
    <dgm:pt modelId="{102B140F-DE80-7D4D-8650-3F85D8C7ED22}" type="pres">
      <dgm:prSet presAssocID="{1F1553BF-1E4E-4F6E-A01B-42B595E95874}" presName="tx1" presStyleLbl="revTx" presStyleIdx="0" presStyleCnt="2"/>
      <dgm:spPr/>
    </dgm:pt>
    <dgm:pt modelId="{72A4FD96-584C-6842-847E-9353C83A2100}" type="pres">
      <dgm:prSet presAssocID="{1F1553BF-1E4E-4F6E-A01B-42B595E95874}" presName="vert1" presStyleCnt="0"/>
      <dgm:spPr/>
    </dgm:pt>
    <dgm:pt modelId="{4811D966-A716-6B4E-9F5D-7FCC5D90D790}" type="pres">
      <dgm:prSet presAssocID="{497E3ED1-FC99-488E-913D-69CE397090DB}" presName="thickLine" presStyleLbl="alignNode1" presStyleIdx="1" presStyleCnt="2"/>
      <dgm:spPr/>
    </dgm:pt>
    <dgm:pt modelId="{768D2817-3FA9-9443-96DF-4551A5C02021}" type="pres">
      <dgm:prSet presAssocID="{497E3ED1-FC99-488E-913D-69CE397090DB}" presName="horz1" presStyleCnt="0"/>
      <dgm:spPr/>
    </dgm:pt>
    <dgm:pt modelId="{31F83B33-B465-B349-913F-BEAAD19AC460}" type="pres">
      <dgm:prSet presAssocID="{497E3ED1-FC99-488E-913D-69CE397090DB}" presName="tx1" presStyleLbl="revTx" presStyleIdx="1" presStyleCnt="2"/>
      <dgm:spPr/>
    </dgm:pt>
    <dgm:pt modelId="{A8987B98-CCA6-C14B-AA8E-782DCB97BE10}" type="pres">
      <dgm:prSet presAssocID="{497E3ED1-FC99-488E-913D-69CE397090DB}" presName="vert1" presStyleCnt="0"/>
      <dgm:spPr/>
    </dgm:pt>
  </dgm:ptLst>
  <dgm:cxnLst>
    <dgm:cxn modelId="{5B07202E-2554-4B45-BA44-3E07D3E3E1F1}" srcId="{31E8E681-D19B-4B53-AF3B-2723D7BC2C6C}" destId="{497E3ED1-FC99-488E-913D-69CE397090DB}" srcOrd="1" destOrd="0" parTransId="{53AE847A-19A6-414F-AD75-6DA063B22FB1}" sibTransId="{E07F26DD-05B5-4023-B2D9-199D249F8975}"/>
    <dgm:cxn modelId="{100ACF3D-223D-41BA-A8E2-AC7D65FBD40B}" srcId="{31E8E681-D19B-4B53-AF3B-2723D7BC2C6C}" destId="{1F1553BF-1E4E-4F6E-A01B-42B595E95874}" srcOrd="0" destOrd="0" parTransId="{0FD2A8B1-62EA-4399-9B02-27E1033AFC3A}" sibTransId="{8C5FF18F-8D83-40E0-B432-897142804267}"/>
    <dgm:cxn modelId="{283CCB5D-ACCB-ED46-951D-16D6307DD0BE}" type="presOf" srcId="{31E8E681-D19B-4B53-AF3B-2723D7BC2C6C}" destId="{C43DA185-41C2-A242-996E-721152736824}" srcOrd="0" destOrd="0" presId="urn:microsoft.com/office/officeart/2008/layout/LinedList"/>
    <dgm:cxn modelId="{4547355A-C92F-FB49-A4EB-4984EFE8D39E}" type="presOf" srcId="{497E3ED1-FC99-488E-913D-69CE397090DB}" destId="{31F83B33-B465-B349-913F-BEAAD19AC460}" srcOrd="0" destOrd="0" presId="urn:microsoft.com/office/officeart/2008/layout/LinedList"/>
    <dgm:cxn modelId="{83F7F47D-7A9B-3F4D-B79D-950B246AFD54}" type="presOf" srcId="{1F1553BF-1E4E-4F6E-A01B-42B595E95874}" destId="{102B140F-DE80-7D4D-8650-3F85D8C7ED22}" srcOrd="0" destOrd="0" presId="urn:microsoft.com/office/officeart/2008/layout/LinedList"/>
    <dgm:cxn modelId="{05727B51-17D5-A640-B269-315B20EE9970}" type="presParOf" srcId="{C43DA185-41C2-A242-996E-721152736824}" destId="{B12133D9-1A1C-854E-BE47-332A2246AFED}" srcOrd="0" destOrd="0" presId="urn:microsoft.com/office/officeart/2008/layout/LinedList"/>
    <dgm:cxn modelId="{F53A64B9-F072-244E-931B-616AE46190D2}" type="presParOf" srcId="{C43DA185-41C2-A242-996E-721152736824}" destId="{73D9A086-0A47-6540-939D-8B70AFFF0D7E}" srcOrd="1" destOrd="0" presId="urn:microsoft.com/office/officeart/2008/layout/LinedList"/>
    <dgm:cxn modelId="{B9994BE0-FAE0-3649-80C0-BB02A736BA33}" type="presParOf" srcId="{73D9A086-0A47-6540-939D-8B70AFFF0D7E}" destId="{102B140F-DE80-7D4D-8650-3F85D8C7ED22}" srcOrd="0" destOrd="0" presId="urn:microsoft.com/office/officeart/2008/layout/LinedList"/>
    <dgm:cxn modelId="{E71190EF-BEF3-3649-9831-B3D79309AF23}" type="presParOf" srcId="{73D9A086-0A47-6540-939D-8B70AFFF0D7E}" destId="{72A4FD96-584C-6842-847E-9353C83A2100}" srcOrd="1" destOrd="0" presId="urn:microsoft.com/office/officeart/2008/layout/LinedList"/>
    <dgm:cxn modelId="{7AF4BE96-1807-C541-8673-9A46DF0294DC}" type="presParOf" srcId="{C43DA185-41C2-A242-996E-721152736824}" destId="{4811D966-A716-6B4E-9F5D-7FCC5D90D790}" srcOrd="2" destOrd="0" presId="urn:microsoft.com/office/officeart/2008/layout/LinedList"/>
    <dgm:cxn modelId="{D644F32B-46E3-A44D-A1D4-E37177E06AEC}" type="presParOf" srcId="{C43DA185-41C2-A242-996E-721152736824}" destId="{768D2817-3FA9-9443-96DF-4551A5C02021}" srcOrd="3" destOrd="0" presId="urn:microsoft.com/office/officeart/2008/layout/LinedList"/>
    <dgm:cxn modelId="{8D595C96-F535-A04E-96D5-228CD39FF56E}" type="presParOf" srcId="{768D2817-3FA9-9443-96DF-4551A5C02021}" destId="{31F83B33-B465-B349-913F-BEAAD19AC460}" srcOrd="0" destOrd="0" presId="urn:microsoft.com/office/officeart/2008/layout/LinedList"/>
    <dgm:cxn modelId="{FEB6076D-971F-644D-A33E-5E5A3A6A4F03}" type="presParOf" srcId="{768D2817-3FA9-9443-96DF-4551A5C02021}" destId="{A8987B98-CCA6-C14B-AA8E-782DCB97BE1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95A85D-6F70-45FC-AA56-9E545425F70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25D0E43-8BCB-4D9D-AC14-842FA4EAE1BC}">
      <dgm:prSet/>
      <dgm:spPr/>
      <dgm:t>
        <a:bodyPr/>
        <a:lstStyle/>
        <a:p>
          <a:r>
            <a:rPr lang="en-US" b="1" dirty="0"/>
            <a:t>Introduction</a:t>
          </a:r>
          <a:endParaRPr lang="en-US" dirty="0"/>
        </a:p>
      </dgm:t>
    </dgm:pt>
    <dgm:pt modelId="{C671EF53-D788-4B9B-9D5A-6F9CDF8EEB9E}" type="parTrans" cxnId="{6FB2E4D0-8D2C-45BB-85F0-D23094B1F6DA}">
      <dgm:prSet/>
      <dgm:spPr/>
      <dgm:t>
        <a:bodyPr/>
        <a:lstStyle/>
        <a:p>
          <a:endParaRPr lang="en-US"/>
        </a:p>
      </dgm:t>
    </dgm:pt>
    <dgm:pt modelId="{D15CCA76-36C3-4FD5-A4B1-547685FF3AC3}" type="sibTrans" cxnId="{6FB2E4D0-8D2C-45BB-85F0-D23094B1F6DA}">
      <dgm:prSet/>
      <dgm:spPr/>
      <dgm:t>
        <a:bodyPr/>
        <a:lstStyle/>
        <a:p>
          <a:endParaRPr lang="en-US"/>
        </a:p>
      </dgm:t>
    </dgm:pt>
    <dgm:pt modelId="{FAC4051D-A02C-460A-823B-8ABFC7964180}">
      <dgm:prSet/>
      <dgm:spPr/>
      <dgm:t>
        <a:bodyPr/>
        <a:lstStyle/>
        <a:p>
          <a:r>
            <a:rPr lang="en-US" b="1" dirty="0"/>
            <a:t>The Scholarship of Teaching and Learning </a:t>
          </a:r>
          <a:endParaRPr lang="en-US" dirty="0"/>
        </a:p>
      </dgm:t>
    </dgm:pt>
    <dgm:pt modelId="{B5BECEA8-DB63-4FA7-844A-278D4C578EEA}" type="parTrans" cxnId="{52657B81-1BB8-4E6B-A9E2-C4B85660C01A}">
      <dgm:prSet/>
      <dgm:spPr/>
      <dgm:t>
        <a:bodyPr/>
        <a:lstStyle/>
        <a:p>
          <a:endParaRPr lang="en-US"/>
        </a:p>
      </dgm:t>
    </dgm:pt>
    <dgm:pt modelId="{A1ED38D6-1A72-417F-9A41-3AB201806AA6}" type="sibTrans" cxnId="{52657B81-1BB8-4E6B-A9E2-C4B85660C01A}">
      <dgm:prSet/>
      <dgm:spPr/>
      <dgm:t>
        <a:bodyPr/>
        <a:lstStyle/>
        <a:p>
          <a:endParaRPr lang="en-US"/>
        </a:p>
      </dgm:t>
    </dgm:pt>
    <dgm:pt modelId="{3E6AD05C-7591-4EEF-BB5B-A3BBE0015981}">
      <dgm:prSet/>
      <dgm:spPr/>
      <dgm:t>
        <a:bodyPr/>
        <a:lstStyle/>
        <a:p>
          <a:r>
            <a:rPr lang="en-US" b="1" dirty="0"/>
            <a:t>The Scholarship of Research and Creative Accomplishments </a:t>
          </a:r>
          <a:endParaRPr lang="en-US" dirty="0"/>
        </a:p>
      </dgm:t>
    </dgm:pt>
    <dgm:pt modelId="{496738A6-83FC-430C-A20A-F5E33D8EB0DF}" type="parTrans" cxnId="{2CD7309A-37CA-478F-8A44-A781B2E722FC}">
      <dgm:prSet/>
      <dgm:spPr/>
      <dgm:t>
        <a:bodyPr/>
        <a:lstStyle/>
        <a:p>
          <a:endParaRPr lang="en-US"/>
        </a:p>
      </dgm:t>
    </dgm:pt>
    <dgm:pt modelId="{50EBFFF8-850C-4CB2-91F7-651BA879CD22}" type="sibTrans" cxnId="{2CD7309A-37CA-478F-8A44-A781B2E722FC}">
      <dgm:prSet/>
      <dgm:spPr/>
      <dgm:t>
        <a:bodyPr/>
        <a:lstStyle/>
        <a:p>
          <a:endParaRPr lang="en-US"/>
        </a:p>
      </dgm:t>
    </dgm:pt>
    <dgm:pt modelId="{2D01BA74-4E58-406C-A834-044C20A9634F}">
      <dgm:prSet/>
      <dgm:spPr/>
      <dgm:t>
        <a:bodyPr/>
        <a:lstStyle/>
        <a:p>
          <a:r>
            <a:rPr lang="en-US" b="1" dirty="0"/>
            <a:t>Service and the Scholarship of Service to the University, Society, and the Profession</a:t>
          </a:r>
          <a:endParaRPr lang="en-US" dirty="0"/>
        </a:p>
      </dgm:t>
    </dgm:pt>
    <dgm:pt modelId="{E286EA5F-CF0A-46AF-B90C-2ED6B1FD40CE}" type="parTrans" cxnId="{AADBF8C0-646C-4D95-A899-0871DA7E4154}">
      <dgm:prSet/>
      <dgm:spPr/>
      <dgm:t>
        <a:bodyPr/>
        <a:lstStyle/>
        <a:p>
          <a:endParaRPr lang="en-US"/>
        </a:p>
      </dgm:t>
    </dgm:pt>
    <dgm:pt modelId="{E5E623B3-B980-4F74-8FD8-DB65338B8C1B}" type="sibTrans" cxnId="{AADBF8C0-646C-4D95-A899-0871DA7E4154}">
      <dgm:prSet/>
      <dgm:spPr/>
      <dgm:t>
        <a:bodyPr/>
        <a:lstStyle/>
        <a:p>
          <a:endParaRPr lang="en-US"/>
        </a:p>
      </dgm:t>
    </dgm:pt>
    <dgm:pt modelId="{01B1AE6B-30B2-43A4-8837-7662CFF2091B}">
      <dgm:prSet/>
      <dgm:spPr/>
      <dgm:t>
        <a:bodyPr/>
        <a:lstStyle/>
        <a:p>
          <a:r>
            <a:rPr lang="en-US" b="1" dirty="0"/>
            <a:t>Conclusion</a:t>
          </a:r>
          <a:endParaRPr lang="en-US" dirty="0"/>
        </a:p>
      </dgm:t>
    </dgm:pt>
    <dgm:pt modelId="{7EAC1C16-253B-4912-9403-FBBD4F15C962}" type="parTrans" cxnId="{3FC15852-4908-4C56-953D-0CC63C421D4F}">
      <dgm:prSet/>
      <dgm:spPr/>
      <dgm:t>
        <a:bodyPr/>
        <a:lstStyle/>
        <a:p>
          <a:endParaRPr lang="en-US"/>
        </a:p>
      </dgm:t>
    </dgm:pt>
    <dgm:pt modelId="{5A686B2F-BC37-42F3-B8C1-BC67DED61F70}" type="sibTrans" cxnId="{3FC15852-4908-4C56-953D-0CC63C421D4F}">
      <dgm:prSet/>
      <dgm:spPr/>
      <dgm:t>
        <a:bodyPr/>
        <a:lstStyle/>
        <a:p>
          <a:endParaRPr lang="en-US"/>
        </a:p>
      </dgm:t>
    </dgm:pt>
    <dgm:pt modelId="{53A98D39-8C58-CB4A-8900-F175B4E51A07}">
      <dgm:prSet/>
      <dgm:spPr/>
      <dgm:t>
        <a:bodyPr/>
        <a:lstStyle/>
        <a:p>
          <a:r>
            <a:rPr lang="en-US" dirty="0"/>
            <a:t>What is of value to you?</a:t>
          </a:r>
        </a:p>
        <a:p>
          <a:pPr rtl="0"/>
          <a:r>
            <a:rPr lang="en-US" dirty="0"/>
            <a:t>What </a:t>
          </a:r>
          <a:r>
            <a:rPr lang="en-US" dirty="0">
              <a:latin typeface="Calibri Light" panose="020F0302020204030204"/>
            </a:rPr>
            <a:t>topics will</a:t>
          </a:r>
          <a:r>
            <a:rPr lang="en-US" dirty="0"/>
            <a:t> weave the story of your narrative together?</a:t>
          </a:r>
        </a:p>
        <a:p>
          <a:r>
            <a:rPr lang="en-US" dirty="0"/>
            <a:t>What is the overarching philosophy that guides your work?</a:t>
          </a:r>
        </a:p>
        <a:p>
          <a:endParaRPr lang="en-US"/>
        </a:p>
      </dgm:t>
    </dgm:pt>
    <dgm:pt modelId="{8491F0E3-8827-1546-903D-7122950CCE0C}" type="parTrans" cxnId="{E3E713F9-005A-B64B-B0FC-79B303DEB82E}">
      <dgm:prSet/>
      <dgm:spPr/>
      <dgm:t>
        <a:bodyPr/>
        <a:lstStyle/>
        <a:p>
          <a:endParaRPr lang="en-US"/>
        </a:p>
      </dgm:t>
    </dgm:pt>
    <dgm:pt modelId="{4DEE2725-F5CA-3641-8D6F-E977AA3CB2B8}" type="sibTrans" cxnId="{E3E713F9-005A-B64B-B0FC-79B303DEB82E}">
      <dgm:prSet/>
      <dgm:spPr/>
      <dgm:t>
        <a:bodyPr/>
        <a:lstStyle/>
        <a:p>
          <a:endParaRPr lang="en-US"/>
        </a:p>
      </dgm:t>
    </dgm:pt>
    <dgm:pt modelId="{48B040A3-6074-B548-B749-29442F22629B}">
      <dgm:prSet/>
      <dgm:spPr/>
      <dgm:t>
        <a:bodyPr/>
        <a:lstStyle/>
        <a:p>
          <a:r>
            <a:rPr lang="en-US" dirty="0"/>
            <a:t>What is your teaching philosophy?</a:t>
          </a:r>
        </a:p>
        <a:p>
          <a:r>
            <a:rPr lang="en-US" dirty="0"/>
            <a:t>How do your accomplishments reflect that philosophy?</a:t>
          </a:r>
        </a:p>
        <a:p>
          <a:r>
            <a:rPr lang="en-US" dirty="0"/>
            <a:t>Top achievements? Growth. Future plans.</a:t>
          </a:r>
        </a:p>
        <a:p>
          <a:endParaRPr lang="en-US"/>
        </a:p>
      </dgm:t>
    </dgm:pt>
    <dgm:pt modelId="{9995805F-C6FA-914E-BE70-8ECCFF611D00}" type="parTrans" cxnId="{530CB0BE-5577-6C42-86AB-A1DC88AB22B2}">
      <dgm:prSet/>
      <dgm:spPr/>
      <dgm:t>
        <a:bodyPr/>
        <a:lstStyle/>
        <a:p>
          <a:endParaRPr lang="en-US"/>
        </a:p>
      </dgm:t>
    </dgm:pt>
    <dgm:pt modelId="{D929FFA9-4EA4-844F-BA0F-59B1C55986AF}" type="sibTrans" cxnId="{530CB0BE-5577-6C42-86AB-A1DC88AB22B2}">
      <dgm:prSet/>
      <dgm:spPr/>
      <dgm:t>
        <a:bodyPr/>
        <a:lstStyle/>
        <a:p>
          <a:endParaRPr lang="en-US"/>
        </a:p>
      </dgm:t>
    </dgm:pt>
    <dgm:pt modelId="{64E84F7A-C183-3244-9477-C5FCAD25E075}">
      <dgm:prSet/>
      <dgm:spPr/>
      <dgm:t>
        <a:bodyPr/>
        <a:lstStyle/>
        <a:p>
          <a:r>
            <a:rPr lang="en-US" dirty="0"/>
            <a:t>What is your research about? (non-technical jargon)</a:t>
          </a:r>
        </a:p>
        <a:p>
          <a:r>
            <a:rPr lang="en-US" dirty="0"/>
            <a:t>What is its value and impact?</a:t>
          </a:r>
        </a:p>
        <a:p>
          <a:r>
            <a:rPr lang="en-US" dirty="0"/>
            <a:t>Top achievements? Growth. Future plans.</a:t>
          </a:r>
        </a:p>
        <a:p>
          <a:endParaRPr lang="en-US"/>
        </a:p>
      </dgm:t>
    </dgm:pt>
    <dgm:pt modelId="{4C9E651C-7E12-9E47-957D-6FE4B27567CD}" type="parTrans" cxnId="{54B38835-EE1C-5F4E-89B7-9C181A11DE86}">
      <dgm:prSet/>
      <dgm:spPr/>
      <dgm:t>
        <a:bodyPr/>
        <a:lstStyle/>
        <a:p>
          <a:endParaRPr lang="en-US"/>
        </a:p>
      </dgm:t>
    </dgm:pt>
    <dgm:pt modelId="{27565608-F6AB-5E4D-AA22-33556F88C299}" type="sibTrans" cxnId="{54B38835-EE1C-5F4E-89B7-9C181A11DE86}">
      <dgm:prSet/>
      <dgm:spPr/>
      <dgm:t>
        <a:bodyPr/>
        <a:lstStyle/>
        <a:p>
          <a:endParaRPr lang="en-US"/>
        </a:p>
      </dgm:t>
    </dgm:pt>
    <dgm:pt modelId="{43280CDC-DE15-134B-87E9-989780A4CF78}">
      <dgm:prSet/>
      <dgm:spPr/>
      <dgm:t>
        <a:bodyPr/>
        <a:lstStyle/>
        <a:p>
          <a:r>
            <a:rPr lang="en-US" b="0" dirty="0"/>
            <a:t>What ties your service record together? How does this relate to your overall values or philosophy?</a:t>
          </a:r>
        </a:p>
        <a:p>
          <a:r>
            <a:rPr lang="en-US" b="0" dirty="0"/>
            <a:t>What is the value and impact of your service?</a:t>
          </a:r>
        </a:p>
        <a:p>
          <a:pPr rtl="0"/>
          <a:r>
            <a:rPr lang="en-US" b="0" dirty="0"/>
            <a:t>Top achievements, including breadth and depth of service</a:t>
          </a:r>
          <a:r>
            <a:rPr lang="en-US" b="0" dirty="0">
              <a:latin typeface="Calibri Light" panose="020F0302020204030204"/>
            </a:rPr>
            <a:t> </a:t>
          </a:r>
          <a:r>
            <a:rPr lang="en-US" b="0" dirty="0"/>
            <a:t> as well as elected and appointed roles.</a:t>
          </a:r>
        </a:p>
      </dgm:t>
    </dgm:pt>
    <dgm:pt modelId="{DD6DC01A-FBBA-F541-A78F-D3F8655702DD}" type="parTrans" cxnId="{575D97BD-2785-9541-9D29-A56072D0F8B3}">
      <dgm:prSet/>
      <dgm:spPr/>
      <dgm:t>
        <a:bodyPr/>
        <a:lstStyle/>
        <a:p>
          <a:endParaRPr lang="en-US"/>
        </a:p>
      </dgm:t>
    </dgm:pt>
    <dgm:pt modelId="{87484B39-2C94-BB44-ABD7-BC3C1B965713}" type="sibTrans" cxnId="{575D97BD-2785-9541-9D29-A56072D0F8B3}">
      <dgm:prSet/>
      <dgm:spPr/>
      <dgm:t>
        <a:bodyPr/>
        <a:lstStyle/>
        <a:p>
          <a:endParaRPr lang="en-US"/>
        </a:p>
      </dgm:t>
    </dgm:pt>
    <dgm:pt modelId="{BEEE9F09-E868-FD4C-AD21-5A006A0EF7CA}">
      <dgm:prSet/>
      <dgm:spPr/>
      <dgm:t>
        <a:bodyPr/>
        <a:lstStyle/>
        <a:p>
          <a:r>
            <a:rPr lang="en-US" dirty="0"/>
            <a:t>Briefly tie the sections back to your values or philosophy.</a:t>
          </a:r>
        </a:p>
        <a:p>
          <a:r>
            <a:rPr lang="en-US" dirty="0"/>
            <a:t>Statement about your impact at the university and in the field.</a:t>
          </a:r>
        </a:p>
      </dgm:t>
    </dgm:pt>
    <dgm:pt modelId="{4961562F-77C5-8144-AB6A-9F60DA1EF60E}" type="parTrans" cxnId="{6F1E2F09-B4DE-2F46-BB07-EA467C21547B}">
      <dgm:prSet/>
      <dgm:spPr/>
      <dgm:t>
        <a:bodyPr/>
        <a:lstStyle/>
        <a:p>
          <a:endParaRPr lang="en-US"/>
        </a:p>
      </dgm:t>
    </dgm:pt>
    <dgm:pt modelId="{F91F8F2E-DEF6-6544-B801-9327784FE8FA}" type="sibTrans" cxnId="{6F1E2F09-B4DE-2F46-BB07-EA467C21547B}">
      <dgm:prSet/>
      <dgm:spPr/>
      <dgm:t>
        <a:bodyPr/>
        <a:lstStyle/>
        <a:p>
          <a:endParaRPr lang="en-US"/>
        </a:p>
      </dgm:t>
    </dgm:pt>
    <dgm:pt modelId="{0F07A5EC-9452-F048-A469-B01882935878}" type="pres">
      <dgm:prSet presAssocID="{0E95A85D-6F70-45FC-AA56-9E545425F708}" presName="vert0" presStyleCnt="0">
        <dgm:presLayoutVars>
          <dgm:dir/>
          <dgm:animOne val="branch"/>
          <dgm:animLvl val="lvl"/>
        </dgm:presLayoutVars>
      </dgm:prSet>
      <dgm:spPr/>
    </dgm:pt>
    <dgm:pt modelId="{44CCE826-2FDB-AB46-9C17-98B39AECD4CF}" type="pres">
      <dgm:prSet presAssocID="{625D0E43-8BCB-4D9D-AC14-842FA4EAE1BC}" presName="thickLine" presStyleLbl="alignNode1" presStyleIdx="0" presStyleCnt="5"/>
      <dgm:spPr/>
    </dgm:pt>
    <dgm:pt modelId="{B9E93075-578C-3D4D-B3C1-400BABF24A53}" type="pres">
      <dgm:prSet presAssocID="{625D0E43-8BCB-4D9D-AC14-842FA4EAE1BC}" presName="horz1" presStyleCnt="0"/>
      <dgm:spPr/>
    </dgm:pt>
    <dgm:pt modelId="{271FA213-2A32-2540-BB24-ADBEC6E20B66}" type="pres">
      <dgm:prSet presAssocID="{625D0E43-8BCB-4D9D-AC14-842FA4EAE1BC}" presName="tx1" presStyleLbl="revTx" presStyleIdx="0" presStyleCnt="10"/>
      <dgm:spPr/>
    </dgm:pt>
    <dgm:pt modelId="{AEA94BFC-5FB0-4548-9D95-3B4024A8AFCA}" type="pres">
      <dgm:prSet presAssocID="{625D0E43-8BCB-4D9D-AC14-842FA4EAE1BC}" presName="vert1" presStyleCnt="0"/>
      <dgm:spPr/>
    </dgm:pt>
    <dgm:pt modelId="{215A39D4-36BB-C041-B6A9-52147B81393B}" type="pres">
      <dgm:prSet presAssocID="{53A98D39-8C58-CB4A-8900-F175B4E51A07}" presName="vertSpace2a" presStyleCnt="0"/>
      <dgm:spPr/>
    </dgm:pt>
    <dgm:pt modelId="{28DF1276-8C0C-EA4B-AFF0-69ABE56D673D}" type="pres">
      <dgm:prSet presAssocID="{53A98D39-8C58-CB4A-8900-F175B4E51A07}" presName="horz2" presStyleCnt="0"/>
      <dgm:spPr/>
    </dgm:pt>
    <dgm:pt modelId="{DDEC293B-A951-034A-92F2-2A6549C0E28B}" type="pres">
      <dgm:prSet presAssocID="{53A98D39-8C58-CB4A-8900-F175B4E51A07}" presName="horzSpace2" presStyleCnt="0"/>
      <dgm:spPr/>
    </dgm:pt>
    <dgm:pt modelId="{30A10E8A-8AC9-D142-9FFB-A73890144483}" type="pres">
      <dgm:prSet presAssocID="{53A98D39-8C58-CB4A-8900-F175B4E51A07}" presName="tx2" presStyleLbl="revTx" presStyleIdx="1" presStyleCnt="10"/>
      <dgm:spPr/>
    </dgm:pt>
    <dgm:pt modelId="{8FF972C6-3F4E-7A4C-9EF3-BF74261CEA18}" type="pres">
      <dgm:prSet presAssocID="{53A98D39-8C58-CB4A-8900-F175B4E51A07}" presName="vert2" presStyleCnt="0"/>
      <dgm:spPr/>
    </dgm:pt>
    <dgm:pt modelId="{648330C3-0947-314E-BC17-2CCDB3D1C3ED}" type="pres">
      <dgm:prSet presAssocID="{53A98D39-8C58-CB4A-8900-F175B4E51A07}" presName="thinLine2b" presStyleLbl="callout" presStyleIdx="0" presStyleCnt="5"/>
      <dgm:spPr/>
    </dgm:pt>
    <dgm:pt modelId="{4AA2C7C7-0649-5A4D-A696-3E3ECD06ADF9}" type="pres">
      <dgm:prSet presAssocID="{53A98D39-8C58-CB4A-8900-F175B4E51A07}" presName="vertSpace2b" presStyleCnt="0"/>
      <dgm:spPr/>
    </dgm:pt>
    <dgm:pt modelId="{B82A839A-3712-404A-99B3-F1B54D44300F}" type="pres">
      <dgm:prSet presAssocID="{FAC4051D-A02C-460A-823B-8ABFC7964180}" presName="thickLine" presStyleLbl="alignNode1" presStyleIdx="1" presStyleCnt="5"/>
      <dgm:spPr/>
    </dgm:pt>
    <dgm:pt modelId="{BDF6BCC2-07B3-3646-8361-1B9D653A7CDC}" type="pres">
      <dgm:prSet presAssocID="{FAC4051D-A02C-460A-823B-8ABFC7964180}" presName="horz1" presStyleCnt="0"/>
      <dgm:spPr/>
    </dgm:pt>
    <dgm:pt modelId="{DDEAF45C-F88B-0E4F-B5F8-DEB82A524C40}" type="pres">
      <dgm:prSet presAssocID="{FAC4051D-A02C-460A-823B-8ABFC7964180}" presName="tx1" presStyleLbl="revTx" presStyleIdx="2" presStyleCnt="10"/>
      <dgm:spPr/>
    </dgm:pt>
    <dgm:pt modelId="{6F1E8420-3D52-AC4C-9ACA-B641E2CE8B53}" type="pres">
      <dgm:prSet presAssocID="{FAC4051D-A02C-460A-823B-8ABFC7964180}" presName="vert1" presStyleCnt="0"/>
      <dgm:spPr/>
    </dgm:pt>
    <dgm:pt modelId="{7C26F198-596F-F049-8787-53E93423EFB4}" type="pres">
      <dgm:prSet presAssocID="{48B040A3-6074-B548-B749-29442F22629B}" presName="vertSpace2a" presStyleCnt="0"/>
      <dgm:spPr/>
    </dgm:pt>
    <dgm:pt modelId="{824DE7F3-D538-0E42-A5AD-B2E82179E83E}" type="pres">
      <dgm:prSet presAssocID="{48B040A3-6074-B548-B749-29442F22629B}" presName="horz2" presStyleCnt="0"/>
      <dgm:spPr/>
    </dgm:pt>
    <dgm:pt modelId="{901F78E2-9227-054C-B2AD-F6169AD8AA6E}" type="pres">
      <dgm:prSet presAssocID="{48B040A3-6074-B548-B749-29442F22629B}" presName="horzSpace2" presStyleCnt="0"/>
      <dgm:spPr/>
    </dgm:pt>
    <dgm:pt modelId="{1A0033BF-3048-504C-A8EF-FB012134C365}" type="pres">
      <dgm:prSet presAssocID="{48B040A3-6074-B548-B749-29442F22629B}" presName="tx2" presStyleLbl="revTx" presStyleIdx="3" presStyleCnt="10"/>
      <dgm:spPr/>
    </dgm:pt>
    <dgm:pt modelId="{792A3D8B-AC9D-5445-8D38-C2F0E2392B9E}" type="pres">
      <dgm:prSet presAssocID="{48B040A3-6074-B548-B749-29442F22629B}" presName="vert2" presStyleCnt="0"/>
      <dgm:spPr/>
    </dgm:pt>
    <dgm:pt modelId="{D9D6FEC0-954B-A24F-A3CC-3953B82C6699}" type="pres">
      <dgm:prSet presAssocID="{48B040A3-6074-B548-B749-29442F22629B}" presName="thinLine2b" presStyleLbl="callout" presStyleIdx="1" presStyleCnt="5"/>
      <dgm:spPr/>
    </dgm:pt>
    <dgm:pt modelId="{D424A366-5732-6F48-8E60-81E9461864A0}" type="pres">
      <dgm:prSet presAssocID="{48B040A3-6074-B548-B749-29442F22629B}" presName="vertSpace2b" presStyleCnt="0"/>
      <dgm:spPr/>
    </dgm:pt>
    <dgm:pt modelId="{A229BD2D-7FF9-644B-938E-784516A5489C}" type="pres">
      <dgm:prSet presAssocID="{3E6AD05C-7591-4EEF-BB5B-A3BBE0015981}" presName="thickLine" presStyleLbl="alignNode1" presStyleIdx="2" presStyleCnt="5"/>
      <dgm:spPr/>
    </dgm:pt>
    <dgm:pt modelId="{BEC38913-BEC6-7F4B-8C5D-91E7126688F7}" type="pres">
      <dgm:prSet presAssocID="{3E6AD05C-7591-4EEF-BB5B-A3BBE0015981}" presName="horz1" presStyleCnt="0"/>
      <dgm:spPr/>
    </dgm:pt>
    <dgm:pt modelId="{3E33E319-64B0-F54E-898F-B0EA8BCC69C1}" type="pres">
      <dgm:prSet presAssocID="{3E6AD05C-7591-4EEF-BB5B-A3BBE0015981}" presName="tx1" presStyleLbl="revTx" presStyleIdx="4" presStyleCnt="10"/>
      <dgm:spPr/>
    </dgm:pt>
    <dgm:pt modelId="{FBDBB652-D2B9-864C-8B21-4F9C6AC6572E}" type="pres">
      <dgm:prSet presAssocID="{3E6AD05C-7591-4EEF-BB5B-A3BBE0015981}" presName="vert1" presStyleCnt="0"/>
      <dgm:spPr/>
    </dgm:pt>
    <dgm:pt modelId="{D82A9A2A-476C-2B42-98B5-78EF0277CE65}" type="pres">
      <dgm:prSet presAssocID="{64E84F7A-C183-3244-9477-C5FCAD25E075}" presName="vertSpace2a" presStyleCnt="0"/>
      <dgm:spPr/>
    </dgm:pt>
    <dgm:pt modelId="{6BCEE513-CDF8-2745-95B6-974E7202DF2F}" type="pres">
      <dgm:prSet presAssocID="{64E84F7A-C183-3244-9477-C5FCAD25E075}" presName="horz2" presStyleCnt="0"/>
      <dgm:spPr/>
    </dgm:pt>
    <dgm:pt modelId="{EA359BA6-9034-8C4C-A517-9BB19D3A80DD}" type="pres">
      <dgm:prSet presAssocID="{64E84F7A-C183-3244-9477-C5FCAD25E075}" presName="horzSpace2" presStyleCnt="0"/>
      <dgm:spPr/>
    </dgm:pt>
    <dgm:pt modelId="{6D928A75-3E84-014A-B082-12720413D617}" type="pres">
      <dgm:prSet presAssocID="{64E84F7A-C183-3244-9477-C5FCAD25E075}" presName="tx2" presStyleLbl="revTx" presStyleIdx="5" presStyleCnt="10"/>
      <dgm:spPr/>
    </dgm:pt>
    <dgm:pt modelId="{7967D0C4-358A-F54E-A316-D5D5F7895E6F}" type="pres">
      <dgm:prSet presAssocID="{64E84F7A-C183-3244-9477-C5FCAD25E075}" presName="vert2" presStyleCnt="0"/>
      <dgm:spPr/>
    </dgm:pt>
    <dgm:pt modelId="{AFEC6ADE-539F-504E-A6BD-46ED9877FE02}" type="pres">
      <dgm:prSet presAssocID="{64E84F7A-C183-3244-9477-C5FCAD25E075}" presName="thinLine2b" presStyleLbl="callout" presStyleIdx="2" presStyleCnt="5"/>
      <dgm:spPr/>
    </dgm:pt>
    <dgm:pt modelId="{884251B5-2E8A-B545-B1DA-1D6986A367F5}" type="pres">
      <dgm:prSet presAssocID="{64E84F7A-C183-3244-9477-C5FCAD25E075}" presName="vertSpace2b" presStyleCnt="0"/>
      <dgm:spPr/>
    </dgm:pt>
    <dgm:pt modelId="{30FC4783-AB6B-D940-B014-B9C106597296}" type="pres">
      <dgm:prSet presAssocID="{2D01BA74-4E58-406C-A834-044C20A9634F}" presName="thickLine" presStyleLbl="alignNode1" presStyleIdx="3" presStyleCnt="5"/>
      <dgm:spPr/>
    </dgm:pt>
    <dgm:pt modelId="{B502DEFE-C24A-BD40-80F1-45AAAB0947F1}" type="pres">
      <dgm:prSet presAssocID="{2D01BA74-4E58-406C-A834-044C20A9634F}" presName="horz1" presStyleCnt="0"/>
      <dgm:spPr/>
    </dgm:pt>
    <dgm:pt modelId="{3F3D8E66-6E6A-434E-8805-AFBE2917F393}" type="pres">
      <dgm:prSet presAssocID="{2D01BA74-4E58-406C-A834-044C20A9634F}" presName="tx1" presStyleLbl="revTx" presStyleIdx="6" presStyleCnt="10"/>
      <dgm:spPr/>
    </dgm:pt>
    <dgm:pt modelId="{5586F1C4-96DE-6840-B5EA-2A2A5E05EA67}" type="pres">
      <dgm:prSet presAssocID="{2D01BA74-4E58-406C-A834-044C20A9634F}" presName="vert1" presStyleCnt="0"/>
      <dgm:spPr/>
    </dgm:pt>
    <dgm:pt modelId="{912E8FE4-0371-2A44-8812-79B2E5DF741D}" type="pres">
      <dgm:prSet presAssocID="{43280CDC-DE15-134B-87E9-989780A4CF78}" presName="vertSpace2a" presStyleCnt="0"/>
      <dgm:spPr/>
    </dgm:pt>
    <dgm:pt modelId="{4BFE4CF0-4170-5B4C-B7C4-C7D2A70F5A37}" type="pres">
      <dgm:prSet presAssocID="{43280CDC-DE15-134B-87E9-989780A4CF78}" presName="horz2" presStyleCnt="0"/>
      <dgm:spPr/>
    </dgm:pt>
    <dgm:pt modelId="{C19CA241-D113-6445-8DE9-DC0F5C11D457}" type="pres">
      <dgm:prSet presAssocID="{43280CDC-DE15-134B-87E9-989780A4CF78}" presName="horzSpace2" presStyleCnt="0"/>
      <dgm:spPr/>
    </dgm:pt>
    <dgm:pt modelId="{589AC2B8-0977-2B44-AB24-49CA0C2D572D}" type="pres">
      <dgm:prSet presAssocID="{43280CDC-DE15-134B-87E9-989780A4CF78}" presName="tx2" presStyleLbl="revTx" presStyleIdx="7" presStyleCnt="10"/>
      <dgm:spPr/>
    </dgm:pt>
    <dgm:pt modelId="{898B835D-08F0-3B48-966A-C3F6DCC423A0}" type="pres">
      <dgm:prSet presAssocID="{43280CDC-DE15-134B-87E9-989780A4CF78}" presName="vert2" presStyleCnt="0"/>
      <dgm:spPr/>
    </dgm:pt>
    <dgm:pt modelId="{0F3EE548-5A2C-064F-9287-FEE188291292}" type="pres">
      <dgm:prSet presAssocID="{43280CDC-DE15-134B-87E9-989780A4CF78}" presName="thinLine2b" presStyleLbl="callout" presStyleIdx="3" presStyleCnt="5"/>
      <dgm:spPr/>
    </dgm:pt>
    <dgm:pt modelId="{74456ED6-C60D-A34D-9CA6-8EACB54370B9}" type="pres">
      <dgm:prSet presAssocID="{43280CDC-DE15-134B-87E9-989780A4CF78}" presName="vertSpace2b" presStyleCnt="0"/>
      <dgm:spPr/>
    </dgm:pt>
    <dgm:pt modelId="{FA1BB72E-4595-0641-8356-B6275080711C}" type="pres">
      <dgm:prSet presAssocID="{01B1AE6B-30B2-43A4-8837-7662CFF2091B}" presName="thickLine" presStyleLbl="alignNode1" presStyleIdx="4" presStyleCnt="5"/>
      <dgm:spPr/>
    </dgm:pt>
    <dgm:pt modelId="{CE865010-C357-354B-95B3-05DA42BE31B8}" type="pres">
      <dgm:prSet presAssocID="{01B1AE6B-30B2-43A4-8837-7662CFF2091B}" presName="horz1" presStyleCnt="0"/>
      <dgm:spPr/>
    </dgm:pt>
    <dgm:pt modelId="{9A4A5E48-9B05-7F45-A455-EFA12A878E16}" type="pres">
      <dgm:prSet presAssocID="{01B1AE6B-30B2-43A4-8837-7662CFF2091B}" presName="tx1" presStyleLbl="revTx" presStyleIdx="8" presStyleCnt="10"/>
      <dgm:spPr/>
    </dgm:pt>
    <dgm:pt modelId="{29E188EA-6AC4-5B48-B869-7BFBB85C21F4}" type="pres">
      <dgm:prSet presAssocID="{01B1AE6B-30B2-43A4-8837-7662CFF2091B}" presName="vert1" presStyleCnt="0"/>
      <dgm:spPr/>
    </dgm:pt>
    <dgm:pt modelId="{103AE69D-8B2F-644B-B2E1-8E213423548C}" type="pres">
      <dgm:prSet presAssocID="{BEEE9F09-E868-FD4C-AD21-5A006A0EF7CA}" presName="vertSpace2a" presStyleCnt="0"/>
      <dgm:spPr/>
    </dgm:pt>
    <dgm:pt modelId="{2EAC5308-0280-B84F-97DD-EBD3B51DB00F}" type="pres">
      <dgm:prSet presAssocID="{BEEE9F09-E868-FD4C-AD21-5A006A0EF7CA}" presName="horz2" presStyleCnt="0"/>
      <dgm:spPr/>
    </dgm:pt>
    <dgm:pt modelId="{2F7853DF-504C-EE4F-8FF2-2C0DB757C316}" type="pres">
      <dgm:prSet presAssocID="{BEEE9F09-E868-FD4C-AD21-5A006A0EF7CA}" presName="horzSpace2" presStyleCnt="0"/>
      <dgm:spPr/>
    </dgm:pt>
    <dgm:pt modelId="{E159168D-2F75-4A46-B0E6-CD59BE26F0B9}" type="pres">
      <dgm:prSet presAssocID="{BEEE9F09-E868-FD4C-AD21-5A006A0EF7CA}" presName="tx2" presStyleLbl="revTx" presStyleIdx="9" presStyleCnt="10"/>
      <dgm:spPr/>
    </dgm:pt>
    <dgm:pt modelId="{F0C134A2-F553-C44E-A745-935391E3580D}" type="pres">
      <dgm:prSet presAssocID="{BEEE9F09-E868-FD4C-AD21-5A006A0EF7CA}" presName="vert2" presStyleCnt="0"/>
      <dgm:spPr/>
    </dgm:pt>
    <dgm:pt modelId="{C87E93E1-B672-1749-A305-149E3321A67E}" type="pres">
      <dgm:prSet presAssocID="{BEEE9F09-E868-FD4C-AD21-5A006A0EF7CA}" presName="thinLine2b" presStyleLbl="callout" presStyleIdx="4" presStyleCnt="5"/>
      <dgm:spPr/>
    </dgm:pt>
    <dgm:pt modelId="{EFDF5AB3-D046-BD41-A009-9BC6380F62E7}" type="pres">
      <dgm:prSet presAssocID="{BEEE9F09-E868-FD4C-AD21-5A006A0EF7CA}" presName="vertSpace2b" presStyleCnt="0"/>
      <dgm:spPr/>
    </dgm:pt>
  </dgm:ptLst>
  <dgm:cxnLst>
    <dgm:cxn modelId="{F9E95201-49FE-2747-AB26-FF28BF8AD12C}" type="presOf" srcId="{53A98D39-8C58-CB4A-8900-F175B4E51A07}" destId="{30A10E8A-8AC9-D142-9FFB-A73890144483}" srcOrd="0" destOrd="0" presId="urn:microsoft.com/office/officeart/2008/layout/LinedList"/>
    <dgm:cxn modelId="{6F1E2F09-B4DE-2F46-BB07-EA467C21547B}" srcId="{01B1AE6B-30B2-43A4-8837-7662CFF2091B}" destId="{BEEE9F09-E868-FD4C-AD21-5A006A0EF7CA}" srcOrd="0" destOrd="0" parTransId="{4961562F-77C5-8144-AB6A-9F60DA1EF60E}" sibTransId="{F91F8F2E-DEF6-6544-B801-9327784FE8FA}"/>
    <dgm:cxn modelId="{EAE2591A-1077-C042-BF3A-16DE61096A75}" type="presOf" srcId="{48B040A3-6074-B548-B749-29442F22629B}" destId="{1A0033BF-3048-504C-A8EF-FB012134C365}" srcOrd="0" destOrd="0" presId="urn:microsoft.com/office/officeart/2008/layout/LinedList"/>
    <dgm:cxn modelId="{97881E23-53D1-EB46-90B5-EB0C5B58500B}" type="presOf" srcId="{64E84F7A-C183-3244-9477-C5FCAD25E075}" destId="{6D928A75-3E84-014A-B082-12720413D617}" srcOrd="0" destOrd="0" presId="urn:microsoft.com/office/officeart/2008/layout/LinedList"/>
    <dgm:cxn modelId="{A2500D33-4B26-904F-9CFE-3640AAAFD9CF}" type="presOf" srcId="{FAC4051D-A02C-460A-823B-8ABFC7964180}" destId="{DDEAF45C-F88B-0E4F-B5F8-DEB82A524C40}" srcOrd="0" destOrd="0" presId="urn:microsoft.com/office/officeart/2008/layout/LinedList"/>
    <dgm:cxn modelId="{54B38835-EE1C-5F4E-89B7-9C181A11DE86}" srcId="{3E6AD05C-7591-4EEF-BB5B-A3BBE0015981}" destId="{64E84F7A-C183-3244-9477-C5FCAD25E075}" srcOrd="0" destOrd="0" parTransId="{4C9E651C-7E12-9E47-957D-6FE4B27567CD}" sibTransId="{27565608-F6AB-5E4D-AA22-33556F88C299}"/>
    <dgm:cxn modelId="{2F38B348-C5B6-EC46-AA03-D4F5ACCAB58D}" type="presOf" srcId="{01B1AE6B-30B2-43A4-8837-7662CFF2091B}" destId="{9A4A5E48-9B05-7F45-A455-EFA12A878E16}" srcOrd="0" destOrd="0" presId="urn:microsoft.com/office/officeart/2008/layout/LinedList"/>
    <dgm:cxn modelId="{3FC15852-4908-4C56-953D-0CC63C421D4F}" srcId="{0E95A85D-6F70-45FC-AA56-9E545425F708}" destId="{01B1AE6B-30B2-43A4-8837-7662CFF2091B}" srcOrd="4" destOrd="0" parTransId="{7EAC1C16-253B-4912-9403-FBBD4F15C962}" sibTransId="{5A686B2F-BC37-42F3-B8C1-BC67DED61F70}"/>
    <dgm:cxn modelId="{D149C57E-F9C9-BC4A-89DC-9D4004206639}" type="presOf" srcId="{BEEE9F09-E868-FD4C-AD21-5A006A0EF7CA}" destId="{E159168D-2F75-4A46-B0E6-CD59BE26F0B9}" srcOrd="0" destOrd="0" presId="urn:microsoft.com/office/officeart/2008/layout/LinedList"/>
    <dgm:cxn modelId="{52657B81-1BB8-4E6B-A9E2-C4B85660C01A}" srcId="{0E95A85D-6F70-45FC-AA56-9E545425F708}" destId="{FAC4051D-A02C-460A-823B-8ABFC7964180}" srcOrd="1" destOrd="0" parTransId="{B5BECEA8-DB63-4FA7-844A-278D4C578EEA}" sibTransId="{A1ED38D6-1A72-417F-9A41-3AB201806AA6}"/>
    <dgm:cxn modelId="{3E0D768C-13E0-904B-879D-025EC3D33C95}" type="presOf" srcId="{2D01BA74-4E58-406C-A834-044C20A9634F}" destId="{3F3D8E66-6E6A-434E-8805-AFBE2917F393}" srcOrd="0" destOrd="0" presId="urn:microsoft.com/office/officeart/2008/layout/LinedList"/>
    <dgm:cxn modelId="{2CD7309A-37CA-478F-8A44-A781B2E722FC}" srcId="{0E95A85D-6F70-45FC-AA56-9E545425F708}" destId="{3E6AD05C-7591-4EEF-BB5B-A3BBE0015981}" srcOrd="2" destOrd="0" parTransId="{496738A6-83FC-430C-A20A-F5E33D8EB0DF}" sibTransId="{50EBFFF8-850C-4CB2-91F7-651BA879CD22}"/>
    <dgm:cxn modelId="{185181A9-EF6B-8243-97B8-B6AC0F3CB632}" type="presOf" srcId="{43280CDC-DE15-134B-87E9-989780A4CF78}" destId="{589AC2B8-0977-2B44-AB24-49CA0C2D572D}" srcOrd="0" destOrd="0" presId="urn:microsoft.com/office/officeart/2008/layout/LinedList"/>
    <dgm:cxn modelId="{575D97BD-2785-9541-9D29-A56072D0F8B3}" srcId="{2D01BA74-4E58-406C-A834-044C20A9634F}" destId="{43280CDC-DE15-134B-87E9-989780A4CF78}" srcOrd="0" destOrd="0" parTransId="{DD6DC01A-FBBA-F541-A78F-D3F8655702DD}" sibTransId="{87484B39-2C94-BB44-ABD7-BC3C1B965713}"/>
    <dgm:cxn modelId="{530CB0BE-5577-6C42-86AB-A1DC88AB22B2}" srcId="{FAC4051D-A02C-460A-823B-8ABFC7964180}" destId="{48B040A3-6074-B548-B749-29442F22629B}" srcOrd="0" destOrd="0" parTransId="{9995805F-C6FA-914E-BE70-8ECCFF611D00}" sibTransId="{D929FFA9-4EA4-844F-BA0F-59B1C55986AF}"/>
    <dgm:cxn modelId="{AADBF8C0-646C-4D95-A899-0871DA7E4154}" srcId="{0E95A85D-6F70-45FC-AA56-9E545425F708}" destId="{2D01BA74-4E58-406C-A834-044C20A9634F}" srcOrd="3" destOrd="0" parTransId="{E286EA5F-CF0A-46AF-B90C-2ED6B1FD40CE}" sibTransId="{E5E623B3-B980-4F74-8FD8-DB65338B8C1B}"/>
    <dgm:cxn modelId="{A8D647D0-F47B-6E43-B523-10A6FCEF05A9}" type="presOf" srcId="{625D0E43-8BCB-4D9D-AC14-842FA4EAE1BC}" destId="{271FA213-2A32-2540-BB24-ADBEC6E20B66}" srcOrd="0" destOrd="0" presId="urn:microsoft.com/office/officeart/2008/layout/LinedList"/>
    <dgm:cxn modelId="{6FB2E4D0-8D2C-45BB-85F0-D23094B1F6DA}" srcId="{0E95A85D-6F70-45FC-AA56-9E545425F708}" destId="{625D0E43-8BCB-4D9D-AC14-842FA4EAE1BC}" srcOrd="0" destOrd="0" parTransId="{C671EF53-D788-4B9B-9D5A-6F9CDF8EEB9E}" sibTransId="{D15CCA76-36C3-4FD5-A4B1-547685FF3AC3}"/>
    <dgm:cxn modelId="{EF7AB5D5-98D2-8649-A0C8-EA5FE6DE21B3}" type="presOf" srcId="{3E6AD05C-7591-4EEF-BB5B-A3BBE0015981}" destId="{3E33E319-64B0-F54E-898F-B0EA8BCC69C1}" srcOrd="0" destOrd="0" presId="urn:microsoft.com/office/officeart/2008/layout/LinedList"/>
    <dgm:cxn modelId="{3147AAE7-EE18-DD47-AE0D-2AC3F8DA8784}" type="presOf" srcId="{0E95A85D-6F70-45FC-AA56-9E545425F708}" destId="{0F07A5EC-9452-F048-A469-B01882935878}" srcOrd="0" destOrd="0" presId="urn:microsoft.com/office/officeart/2008/layout/LinedList"/>
    <dgm:cxn modelId="{E3E713F9-005A-B64B-B0FC-79B303DEB82E}" srcId="{625D0E43-8BCB-4D9D-AC14-842FA4EAE1BC}" destId="{53A98D39-8C58-CB4A-8900-F175B4E51A07}" srcOrd="0" destOrd="0" parTransId="{8491F0E3-8827-1546-903D-7122950CCE0C}" sibTransId="{4DEE2725-F5CA-3641-8D6F-E977AA3CB2B8}"/>
    <dgm:cxn modelId="{5D3F1E31-C0CC-0247-A785-DD2CFFD333E6}" type="presParOf" srcId="{0F07A5EC-9452-F048-A469-B01882935878}" destId="{44CCE826-2FDB-AB46-9C17-98B39AECD4CF}" srcOrd="0" destOrd="0" presId="urn:microsoft.com/office/officeart/2008/layout/LinedList"/>
    <dgm:cxn modelId="{4F81C182-847C-1A44-8733-67A885D95105}" type="presParOf" srcId="{0F07A5EC-9452-F048-A469-B01882935878}" destId="{B9E93075-578C-3D4D-B3C1-400BABF24A53}" srcOrd="1" destOrd="0" presId="urn:microsoft.com/office/officeart/2008/layout/LinedList"/>
    <dgm:cxn modelId="{75EBD9C1-68F7-564C-B0FD-1276BB80A38D}" type="presParOf" srcId="{B9E93075-578C-3D4D-B3C1-400BABF24A53}" destId="{271FA213-2A32-2540-BB24-ADBEC6E20B66}" srcOrd="0" destOrd="0" presId="urn:microsoft.com/office/officeart/2008/layout/LinedList"/>
    <dgm:cxn modelId="{08D5EC96-BB2F-F94B-B88F-69AA34D9FBCA}" type="presParOf" srcId="{B9E93075-578C-3D4D-B3C1-400BABF24A53}" destId="{AEA94BFC-5FB0-4548-9D95-3B4024A8AFCA}" srcOrd="1" destOrd="0" presId="urn:microsoft.com/office/officeart/2008/layout/LinedList"/>
    <dgm:cxn modelId="{F541F400-486A-F548-BDA6-38F0FAD770D7}" type="presParOf" srcId="{AEA94BFC-5FB0-4548-9D95-3B4024A8AFCA}" destId="{215A39D4-36BB-C041-B6A9-52147B81393B}" srcOrd="0" destOrd="0" presId="urn:microsoft.com/office/officeart/2008/layout/LinedList"/>
    <dgm:cxn modelId="{B28EEB79-05FE-2747-83C5-8976F04CE0E3}" type="presParOf" srcId="{AEA94BFC-5FB0-4548-9D95-3B4024A8AFCA}" destId="{28DF1276-8C0C-EA4B-AFF0-69ABE56D673D}" srcOrd="1" destOrd="0" presId="urn:microsoft.com/office/officeart/2008/layout/LinedList"/>
    <dgm:cxn modelId="{36861305-A590-5C42-AB92-C4E2B3257E96}" type="presParOf" srcId="{28DF1276-8C0C-EA4B-AFF0-69ABE56D673D}" destId="{DDEC293B-A951-034A-92F2-2A6549C0E28B}" srcOrd="0" destOrd="0" presId="urn:microsoft.com/office/officeart/2008/layout/LinedList"/>
    <dgm:cxn modelId="{A2ED7EC1-2B83-764B-B7DF-BA0035850893}" type="presParOf" srcId="{28DF1276-8C0C-EA4B-AFF0-69ABE56D673D}" destId="{30A10E8A-8AC9-D142-9FFB-A73890144483}" srcOrd="1" destOrd="0" presId="urn:microsoft.com/office/officeart/2008/layout/LinedList"/>
    <dgm:cxn modelId="{B497436D-EC1C-CC4A-82C6-193856B644F9}" type="presParOf" srcId="{28DF1276-8C0C-EA4B-AFF0-69ABE56D673D}" destId="{8FF972C6-3F4E-7A4C-9EF3-BF74261CEA18}" srcOrd="2" destOrd="0" presId="urn:microsoft.com/office/officeart/2008/layout/LinedList"/>
    <dgm:cxn modelId="{EE82564E-6C6B-4D46-9A85-9121D1747353}" type="presParOf" srcId="{AEA94BFC-5FB0-4548-9D95-3B4024A8AFCA}" destId="{648330C3-0947-314E-BC17-2CCDB3D1C3ED}" srcOrd="2" destOrd="0" presId="urn:microsoft.com/office/officeart/2008/layout/LinedList"/>
    <dgm:cxn modelId="{17552D18-AF63-DE42-84EF-CAF92363C321}" type="presParOf" srcId="{AEA94BFC-5FB0-4548-9D95-3B4024A8AFCA}" destId="{4AA2C7C7-0649-5A4D-A696-3E3ECD06ADF9}" srcOrd="3" destOrd="0" presId="urn:microsoft.com/office/officeart/2008/layout/LinedList"/>
    <dgm:cxn modelId="{2DA00820-D469-5040-B3BE-20251D8CBB31}" type="presParOf" srcId="{0F07A5EC-9452-F048-A469-B01882935878}" destId="{B82A839A-3712-404A-99B3-F1B54D44300F}" srcOrd="2" destOrd="0" presId="urn:microsoft.com/office/officeart/2008/layout/LinedList"/>
    <dgm:cxn modelId="{3255FC54-A3D2-7840-BDF5-6073FBB1163F}" type="presParOf" srcId="{0F07A5EC-9452-F048-A469-B01882935878}" destId="{BDF6BCC2-07B3-3646-8361-1B9D653A7CDC}" srcOrd="3" destOrd="0" presId="urn:microsoft.com/office/officeart/2008/layout/LinedList"/>
    <dgm:cxn modelId="{A44C3CA2-4F3B-784A-95B1-585A9351272D}" type="presParOf" srcId="{BDF6BCC2-07B3-3646-8361-1B9D653A7CDC}" destId="{DDEAF45C-F88B-0E4F-B5F8-DEB82A524C40}" srcOrd="0" destOrd="0" presId="urn:microsoft.com/office/officeart/2008/layout/LinedList"/>
    <dgm:cxn modelId="{49CCA98F-17E5-5843-8687-9445DF72054E}" type="presParOf" srcId="{BDF6BCC2-07B3-3646-8361-1B9D653A7CDC}" destId="{6F1E8420-3D52-AC4C-9ACA-B641E2CE8B53}" srcOrd="1" destOrd="0" presId="urn:microsoft.com/office/officeart/2008/layout/LinedList"/>
    <dgm:cxn modelId="{570B894F-F674-C442-8B4F-400519E11797}" type="presParOf" srcId="{6F1E8420-3D52-AC4C-9ACA-B641E2CE8B53}" destId="{7C26F198-596F-F049-8787-53E93423EFB4}" srcOrd="0" destOrd="0" presId="urn:microsoft.com/office/officeart/2008/layout/LinedList"/>
    <dgm:cxn modelId="{475A2224-8FA3-E04C-BF1D-8D0971C0A3E3}" type="presParOf" srcId="{6F1E8420-3D52-AC4C-9ACA-B641E2CE8B53}" destId="{824DE7F3-D538-0E42-A5AD-B2E82179E83E}" srcOrd="1" destOrd="0" presId="urn:microsoft.com/office/officeart/2008/layout/LinedList"/>
    <dgm:cxn modelId="{ADEB3C91-69E9-1F42-A7E4-791A0263D636}" type="presParOf" srcId="{824DE7F3-D538-0E42-A5AD-B2E82179E83E}" destId="{901F78E2-9227-054C-B2AD-F6169AD8AA6E}" srcOrd="0" destOrd="0" presId="urn:microsoft.com/office/officeart/2008/layout/LinedList"/>
    <dgm:cxn modelId="{A586B4B5-243D-3248-A86A-B83AC195DAA7}" type="presParOf" srcId="{824DE7F3-D538-0E42-A5AD-B2E82179E83E}" destId="{1A0033BF-3048-504C-A8EF-FB012134C365}" srcOrd="1" destOrd="0" presId="urn:microsoft.com/office/officeart/2008/layout/LinedList"/>
    <dgm:cxn modelId="{AAB3A4B2-51BD-C24B-A2F1-BB627E112FF5}" type="presParOf" srcId="{824DE7F3-D538-0E42-A5AD-B2E82179E83E}" destId="{792A3D8B-AC9D-5445-8D38-C2F0E2392B9E}" srcOrd="2" destOrd="0" presId="urn:microsoft.com/office/officeart/2008/layout/LinedList"/>
    <dgm:cxn modelId="{228DA1CC-0803-BF47-BA67-7EE708DB7AB1}" type="presParOf" srcId="{6F1E8420-3D52-AC4C-9ACA-B641E2CE8B53}" destId="{D9D6FEC0-954B-A24F-A3CC-3953B82C6699}" srcOrd="2" destOrd="0" presId="urn:microsoft.com/office/officeart/2008/layout/LinedList"/>
    <dgm:cxn modelId="{B9F4E24C-1AE9-FD47-86FE-3CD2827BF0B5}" type="presParOf" srcId="{6F1E8420-3D52-AC4C-9ACA-B641E2CE8B53}" destId="{D424A366-5732-6F48-8E60-81E9461864A0}" srcOrd="3" destOrd="0" presId="urn:microsoft.com/office/officeart/2008/layout/LinedList"/>
    <dgm:cxn modelId="{C06F70EC-43DE-A747-8520-33765CC8FA71}" type="presParOf" srcId="{0F07A5EC-9452-F048-A469-B01882935878}" destId="{A229BD2D-7FF9-644B-938E-784516A5489C}" srcOrd="4" destOrd="0" presId="urn:microsoft.com/office/officeart/2008/layout/LinedList"/>
    <dgm:cxn modelId="{B1A1D1BE-A00C-544F-AEFA-EE9366BD1B9D}" type="presParOf" srcId="{0F07A5EC-9452-F048-A469-B01882935878}" destId="{BEC38913-BEC6-7F4B-8C5D-91E7126688F7}" srcOrd="5" destOrd="0" presId="urn:microsoft.com/office/officeart/2008/layout/LinedList"/>
    <dgm:cxn modelId="{41413938-515A-2548-A588-C49759985BF7}" type="presParOf" srcId="{BEC38913-BEC6-7F4B-8C5D-91E7126688F7}" destId="{3E33E319-64B0-F54E-898F-B0EA8BCC69C1}" srcOrd="0" destOrd="0" presId="urn:microsoft.com/office/officeart/2008/layout/LinedList"/>
    <dgm:cxn modelId="{61D7AB62-457F-7B47-A02A-5AD92A290021}" type="presParOf" srcId="{BEC38913-BEC6-7F4B-8C5D-91E7126688F7}" destId="{FBDBB652-D2B9-864C-8B21-4F9C6AC6572E}" srcOrd="1" destOrd="0" presId="urn:microsoft.com/office/officeart/2008/layout/LinedList"/>
    <dgm:cxn modelId="{C6BE578E-C5C2-6C4C-8DA6-EDCB323FEF89}" type="presParOf" srcId="{FBDBB652-D2B9-864C-8B21-4F9C6AC6572E}" destId="{D82A9A2A-476C-2B42-98B5-78EF0277CE65}" srcOrd="0" destOrd="0" presId="urn:microsoft.com/office/officeart/2008/layout/LinedList"/>
    <dgm:cxn modelId="{5D431490-4917-F742-B5A2-4153B0E7D7E3}" type="presParOf" srcId="{FBDBB652-D2B9-864C-8B21-4F9C6AC6572E}" destId="{6BCEE513-CDF8-2745-95B6-974E7202DF2F}" srcOrd="1" destOrd="0" presId="urn:microsoft.com/office/officeart/2008/layout/LinedList"/>
    <dgm:cxn modelId="{96658F8C-65A0-A148-A93F-73D5D5801467}" type="presParOf" srcId="{6BCEE513-CDF8-2745-95B6-974E7202DF2F}" destId="{EA359BA6-9034-8C4C-A517-9BB19D3A80DD}" srcOrd="0" destOrd="0" presId="urn:microsoft.com/office/officeart/2008/layout/LinedList"/>
    <dgm:cxn modelId="{CD951295-B2A2-0C4C-9443-00F715300CAF}" type="presParOf" srcId="{6BCEE513-CDF8-2745-95B6-974E7202DF2F}" destId="{6D928A75-3E84-014A-B082-12720413D617}" srcOrd="1" destOrd="0" presId="urn:microsoft.com/office/officeart/2008/layout/LinedList"/>
    <dgm:cxn modelId="{E572C184-367B-5540-B886-C7A40E1748BA}" type="presParOf" srcId="{6BCEE513-CDF8-2745-95B6-974E7202DF2F}" destId="{7967D0C4-358A-F54E-A316-D5D5F7895E6F}" srcOrd="2" destOrd="0" presId="urn:microsoft.com/office/officeart/2008/layout/LinedList"/>
    <dgm:cxn modelId="{5BC5A9B7-0227-1341-BD2E-3C6FD8E53386}" type="presParOf" srcId="{FBDBB652-D2B9-864C-8B21-4F9C6AC6572E}" destId="{AFEC6ADE-539F-504E-A6BD-46ED9877FE02}" srcOrd="2" destOrd="0" presId="urn:microsoft.com/office/officeart/2008/layout/LinedList"/>
    <dgm:cxn modelId="{DA2E453B-BCE5-AC41-97B9-D67BF2B3C8FC}" type="presParOf" srcId="{FBDBB652-D2B9-864C-8B21-4F9C6AC6572E}" destId="{884251B5-2E8A-B545-B1DA-1D6986A367F5}" srcOrd="3" destOrd="0" presId="urn:microsoft.com/office/officeart/2008/layout/LinedList"/>
    <dgm:cxn modelId="{80CD0EA2-192B-6F41-9EEE-2427895C113A}" type="presParOf" srcId="{0F07A5EC-9452-F048-A469-B01882935878}" destId="{30FC4783-AB6B-D940-B014-B9C106597296}" srcOrd="6" destOrd="0" presId="urn:microsoft.com/office/officeart/2008/layout/LinedList"/>
    <dgm:cxn modelId="{1D822AE1-57F2-D247-BCD9-097979EA7597}" type="presParOf" srcId="{0F07A5EC-9452-F048-A469-B01882935878}" destId="{B502DEFE-C24A-BD40-80F1-45AAAB0947F1}" srcOrd="7" destOrd="0" presId="urn:microsoft.com/office/officeart/2008/layout/LinedList"/>
    <dgm:cxn modelId="{96B6ACFD-3B42-ED46-9A0C-5374C7A7A8C8}" type="presParOf" srcId="{B502DEFE-C24A-BD40-80F1-45AAAB0947F1}" destId="{3F3D8E66-6E6A-434E-8805-AFBE2917F393}" srcOrd="0" destOrd="0" presId="urn:microsoft.com/office/officeart/2008/layout/LinedList"/>
    <dgm:cxn modelId="{F77AA0F6-A480-3E4E-BB9A-66E49AE5A1EA}" type="presParOf" srcId="{B502DEFE-C24A-BD40-80F1-45AAAB0947F1}" destId="{5586F1C4-96DE-6840-B5EA-2A2A5E05EA67}" srcOrd="1" destOrd="0" presId="urn:microsoft.com/office/officeart/2008/layout/LinedList"/>
    <dgm:cxn modelId="{98931937-FFA6-5642-AB55-27AD1EE55B0E}" type="presParOf" srcId="{5586F1C4-96DE-6840-B5EA-2A2A5E05EA67}" destId="{912E8FE4-0371-2A44-8812-79B2E5DF741D}" srcOrd="0" destOrd="0" presId="urn:microsoft.com/office/officeart/2008/layout/LinedList"/>
    <dgm:cxn modelId="{D4C1BAF9-4027-B64F-A5B9-549BADDA35FA}" type="presParOf" srcId="{5586F1C4-96DE-6840-B5EA-2A2A5E05EA67}" destId="{4BFE4CF0-4170-5B4C-B7C4-C7D2A70F5A37}" srcOrd="1" destOrd="0" presId="urn:microsoft.com/office/officeart/2008/layout/LinedList"/>
    <dgm:cxn modelId="{75B5F796-1315-5D46-BC90-64A29E4FFD87}" type="presParOf" srcId="{4BFE4CF0-4170-5B4C-B7C4-C7D2A70F5A37}" destId="{C19CA241-D113-6445-8DE9-DC0F5C11D457}" srcOrd="0" destOrd="0" presId="urn:microsoft.com/office/officeart/2008/layout/LinedList"/>
    <dgm:cxn modelId="{10AC34D4-C1A7-0C4F-AE6F-F13BB8BB50B6}" type="presParOf" srcId="{4BFE4CF0-4170-5B4C-B7C4-C7D2A70F5A37}" destId="{589AC2B8-0977-2B44-AB24-49CA0C2D572D}" srcOrd="1" destOrd="0" presId="urn:microsoft.com/office/officeart/2008/layout/LinedList"/>
    <dgm:cxn modelId="{DC72E0F9-9E4E-F744-96FF-EF00E68EA912}" type="presParOf" srcId="{4BFE4CF0-4170-5B4C-B7C4-C7D2A70F5A37}" destId="{898B835D-08F0-3B48-966A-C3F6DCC423A0}" srcOrd="2" destOrd="0" presId="urn:microsoft.com/office/officeart/2008/layout/LinedList"/>
    <dgm:cxn modelId="{B85F4A7B-E464-1944-B783-E578E8F5A6A3}" type="presParOf" srcId="{5586F1C4-96DE-6840-B5EA-2A2A5E05EA67}" destId="{0F3EE548-5A2C-064F-9287-FEE188291292}" srcOrd="2" destOrd="0" presId="urn:microsoft.com/office/officeart/2008/layout/LinedList"/>
    <dgm:cxn modelId="{43F24FE6-F68B-FC44-87F8-02BCBE80744F}" type="presParOf" srcId="{5586F1C4-96DE-6840-B5EA-2A2A5E05EA67}" destId="{74456ED6-C60D-A34D-9CA6-8EACB54370B9}" srcOrd="3" destOrd="0" presId="urn:microsoft.com/office/officeart/2008/layout/LinedList"/>
    <dgm:cxn modelId="{4C70F699-431B-DC4D-AD52-56A0F7C836A3}" type="presParOf" srcId="{0F07A5EC-9452-F048-A469-B01882935878}" destId="{FA1BB72E-4595-0641-8356-B6275080711C}" srcOrd="8" destOrd="0" presId="urn:microsoft.com/office/officeart/2008/layout/LinedList"/>
    <dgm:cxn modelId="{1CC03A38-C481-5E49-9A98-2DC5E3009DD3}" type="presParOf" srcId="{0F07A5EC-9452-F048-A469-B01882935878}" destId="{CE865010-C357-354B-95B3-05DA42BE31B8}" srcOrd="9" destOrd="0" presId="urn:microsoft.com/office/officeart/2008/layout/LinedList"/>
    <dgm:cxn modelId="{8BBF789B-60A7-F14E-AB78-1C2D4F1D30A6}" type="presParOf" srcId="{CE865010-C357-354B-95B3-05DA42BE31B8}" destId="{9A4A5E48-9B05-7F45-A455-EFA12A878E16}" srcOrd="0" destOrd="0" presId="urn:microsoft.com/office/officeart/2008/layout/LinedList"/>
    <dgm:cxn modelId="{B233C4F5-4F2E-E143-AA36-B4677CA660BA}" type="presParOf" srcId="{CE865010-C357-354B-95B3-05DA42BE31B8}" destId="{29E188EA-6AC4-5B48-B869-7BFBB85C21F4}" srcOrd="1" destOrd="0" presId="urn:microsoft.com/office/officeart/2008/layout/LinedList"/>
    <dgm:cxn modelId="{9649D2AB-A4BC-7A40-8AD0-EA0E6EABD68C}" type="presParOf" srcId="{29E188EA-6AC4-5B48-B869-7BFBB85C21F4}" destId="{103AE69D-8B2F-644B-B2E1-8E213423548C}" srcOrd="0" destOrd="0" presId="urn:microsoft.com/office/officeart/2008/layout/LinedList"/>
    <dgm:cxn modelId="{AEFABBBE-28F0-994D-939C-2C5A6E318AD8}" type="presParOf" srcId="{29E188EA-6AC4-5B48-B869-7BFBB85C21F4}" destId="{2EAC5308-0280-B84F-97DD-EBD3B51DB00F}" srcOrd="1" destOrd="0" presId="urn:microsoft.com/office/officeart/2008/layout/LinedList"/>
    <dgm:cxn modelId="{408272CD-DC36-534D-AF3F-209A498C43F5}" type="presParOf" srcId="{2EAC5308-0280-B84F-97DD-EBD3B51DB00F}" destId="{2F7853DF-504C-EE4F-8FF2-2C0DB757C316}" srcOrd="0" destOrd="0" presId="urn:microsoft.com/office/officeart/2008/layout/LinedList"/>
    <dgm:cxn modelId="{E1B6D6AD-683F-4648-A457-19FD56ECFA41}" type="presParOf" srcId="{2EAC5308-0280-B84F-97DD-EBD3B51DB00F}" destId="{E159168D-2F75-4A46-B0E6-CD59BE26F0B9}" srcOrd="1" destOrd="0" presId="urn:microsoft.com/office/officeart/2008/layout/LinedList"/>
    <dgm:cxn modelId="{14ED85F8-08AF-0F4C-A911-34E2D5E05AA9}" type="presParOf" srcId="{2EAC5308-0280-B84F-97DD-EBD3B51DB00F}" destId="{F0C134A2-F553-C44E-A745-935391E3580D}" srcOrd="2" destOrd="0" presId="urn:microsoft.com/office/officeart/2008/layout/LinedList"/>
    <dgm:cxn modelId="{F09C1CEF-BE33-7D4C-A13C-370065843F4A}" type="presParOf" srcId="{29E188EA-6AC4-5B48-B869-7BFBB85C21F4}" destId="{C87E93E1-B672-1749-A305-149E3321A67E}" srcOrd="2" destOrd="0" presId="urn:microsoft.com/office/officeart/2008/layout/LinedList"/>
    <dgm:cxn modelId="{F6690FF8-4561-E74D-B239-D97B15D86058}" type="presParOf" srcId="{29E188EA-6AC4-5B48-B869-7BFBB85C21F4}" destId="{EFDF5AB3-D046-BD41-A009-9BC6380F62E7}"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5DD69-AA9C-41D6-93D4-D2E5D409DF0F}">
      <dsp:nvSpPr>
        <dsp:cNvPr id="0" name=""/>
        <dsp:cNvSpPr/>
      </dsp:nvSpPr>
      <dsp:spPr>
        <a:xfrm>
          <a:off x="0" y="250232"/>
          <a:ext cx="5313159" cy="88744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Administrative Guidelines</a:t>
          </a:r>
        </a:p>
      </dsp:txBody>
      <dsp:txXfrm>
        <a:off x="43321" y="293553"/>
        <a:ext cx="5226517" cy="800803"/>
      </dsp:txXfrm>
    </dsp:sp>
    <dsp:sp modelId="{F3BC8210-62BC-4E13-B258-3EBAC6371E74}">
      <dsp:nvSpPr>
        <dsp:cNvPr id="0" name=""/>
        <dsp:cNvSpPr/>
      </dsp:nvSpPr>
      <dsp:spPr>
        <a:xfrm>
          <a:off x="0" y="1244237"/>
          <a:ext cx="5313159" cy="887445"/>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Possible Structure</a:t>
          </a:r>
        </a:p>
      </dsp:txBody>
      <dsp:txXfrm>
        <a:off x="43321" y="1287558"/>
        <a:ext cx="5226517" cy="800803"/>
      </dsp:txXfrm>
    </dsp:sp>
    <dsp:sp modelId="{F9C66CE8-2715-CF47-9B14-3FCAE1FA8AAD}">
      <dsp:nvSpPr>
        <dsp:cNvPr id="0" name=""/>
        <dsp:cNvSpPr/>
      </dsp:nvSpPr>
      <dsp:spPr>
        <a:xfrm>
          <a:off x="0" y="2238242"/>
          <a:ext cx="5313159" cy="88744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Panel of Experts</a:t>
          </a:r>
        </a:p>
      </dsp:txBody>
      <dsp:txXfrm>
        <a:off x="43321" y="2281563"/>
        <a:ext cx="5226517" cy="800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133D9-1A1C-854E-BE47-332A2246AFED}">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B140F-DE80-7D4D-8650-3F85D8C7ED22}">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 narrative statement </a:t>
          </a:r>
          <a:r>
            <a:rPr lang="en-US" sz="2700" b="1" kern="1200">
              <a:solidFill>
                <a:schemeClr val="accent1">
                  <a:lumMod val="75000"/>
                </a:schemeClr>
              </a:solidFill>
            </a:rPr>
            <a:t>indicates a candidate’s sense of their </a:t>
          </a:r>
          <a:r>
            <a:rPr lang="en-US" sz="2700" kern="1200"/>
            <a:t>scholarship of teaching and learning; scholarship of research and creative accomplishments; and service and the scholarship of service to the University, society, and the profession. </a:t>
          </a:r>
        </a:p>
      </dsp:txBody>
      <dsp:txXfrm>
        <a:off x="0" y="0"/>
        <a:ext cx="6492875" cy="2552700"/>
      </dsp:txXfrm>
    </dsp:sp>
    <dsp:sp modelId="{4811D966-A716-6B4E-9F5D-7FCC5D90D790}">
      <dsp:nvSpPr>
        <dsp:cNvPr id="0" name=""/>
        <dsp:cNvSpPr/>
      </dsp:nvSpPr>
      <dsp:spPr>
        <a:xfrm>
          <a:off x="0" y="255270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83B33-B465-B349-913F-BEAAD19AC460}">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purpose of this statement is not so much to call attention to achievements that are listed elsewhere in the dossier as it is to </a:t>
          </a:r>
          <a:r>
            <a:rPr lang="en-US" sz="2700" b="1" kern="1200">
              <a:solidFill>
                <a:schemeClr val="accent1">
                  <a:lumMod val="75000"/>
                </a:schemeClr>
              </a:solidFill>
            </a:rPr>
            <a:t>afford candidates the opportunity to place their work and activities in the context of their overall goals and agendas</a:t>
          </a:r>
          <a:r>
            <a:rPr lang="en-US" sz="2700" kern="1200"/>
            <a:t>. </a:t>
          </a:r>
        </a:p>
      </dsp:txBody>
      <dsp:txXfrm>
        <a:off x="0" y="2552700"/>
        <a:ext cx="6492875" cy="2552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CE826-2FDB-AB46-9C17-98B39AECD4CF}">
      <dsp:nvSpPr>
        <dsp:cNvPr id="0" name=""/>
        <dsp:cNvSpPr/>
      </dsp:nvSpPr>
      <dsp:spPr>
        <a:xfrm>
          <a:off x="0" y="818"/>
          <a:ext cx="810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1FA213-2A32-2540-BB24-ADBEC6E20B66}">
      <dsp:nvSpPr>
        <dsp:cNvPr id="0" name=""/>
        <dsp:cNvSpPr/>
      </dsp:nvSpPr>
      <dsp:spPr>
        <a:xfrm>
          <a:off x="0" y="818"/>
          <a:ext cx="1620535" cy="1340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Introduction</a:t>
          </a:r>
          <a:endParaRPr lang="en-US" sz="1500" kern="1200" dirty="0"/>
        </a:p>
      </dsp:txBody>
      <dsp:txXfrm>
        <a:off x="0" y="818"/>
        <a:ext cx="1620535" cy="1340792"/>
      </dsp:txXfrm>
    </dsp:sp>
    <dsp:sp modelId="{30A10E8A-8AC9-D142-9FFB-A73890144483}">
      <dsp:nvSpPr>
        <dsp:cNvPr id="0" name=""/>
        <dsp:cNvSpPr/>
      </dsp:nvSpPr>
      <dsp:spPr>
        <a:xfrm>
          <a:off x="1742075" y="61704"/>
          <a:ext cx="6360599" cy="1217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What is of value to you?</a:t>
          </a:r>
        </a:p>
        <a:p>
          <a:pPr marL="0" lvl="0" indent="0" algn="l" defTabSz="577850" rtl="0">
            <a:lnSpc>
              <a:spcPct val="90000"/>
            </a:lnSpc>
            <a:spcBef>
              <a:spcPct val="0"/>
            </a:spcBef>
            <a:spcAft>
              <a:spcPct val="35000"/>
            </a:spcAft>
            <a:buNone/>
          </a:pPr>
          <a:r>
            <a:rPr lang="en-US" sz="1300" kern="1200" dirty="0"/>
            <a:t>What </a:t>
          </a:r>
          <a:r>
            <a:rPr lang="en-US" sz="1300" kern="1200" dirty="0">
              <a:latin typeface="Calibri Light" panose="020F0302020204030204"/>
            </a:rPr>
            <a:t>topics will</a:t>
          </a:r>
          <a:r>
            <a:rPr lang="en-US" sz="1300" kern="1200" dirty="0"/>
            <a:t> weave the story of your narrative together?</a:t>
          </a:r>
        </a:p>
        <a:p>
          <a:pPr marL="0" lvl="0" indent="0" algn="l" defTabSz="577850">
            <a:lnSpc>
              <a:spcPct val="90000"/>
            </a:lnSpc>
            <a:spcBef>
              <a:spcPct val="0"/>
            </a:spcBef>
            <a:spcAft>
              <a:spcPct val="35000"/>
            </a:spcAft>
            <a:buNone/>
          </a:pPr>
          <a:r>
            <a:rPr lang="en-US" sz="1300" kern="1200" dirty="0"/>
            <a:t>What is the overarching philosophy that guides your work?</a:t>
          </a:r>
        </a:p>
        <a:p>
          <a:pPr marL="0" lvl="0" indent="0" algn="l" defTabSz="577850">
            <a:lnSpc>
              <a:spcPct val="90000"/>
            </a:lnSpc>
            <a:spcBef>
              <a:spcPct val="0"/>
            </a:spcBef>
            <a:spcAft>
              <a:spcPct val="35000"/>
            </a:spcAft>
            <a:buNone/>
          </a:pPr>
          <a:endParaRPr lang="en-US" sz="1300" kern="1200"/>
        </a:p>
      </dsp:txBody>
      <dsp:txXfrm>
        <a:off x="1742075" y="61704"/>
        <a:ext cx="6360599" cy="1217712"/>
      </dsp:txXfrm>
    </dsp:sp>
    <dsp:sp modelId="{648330C3-0947-314E-BC17-2CCDB3D1C3ED}">
      <dsp:nvSpPr>
        <dsp:cNvPr id="0" name=""/>
        <dsp:cNvSpPr/>
      </dsp:nvSpPr>
      <dsp:spPr>
        <a:xfrm>
          <a:off x="1620534" y="1279416"/>
          <a:ext cx="64821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2A839A-3712-404A-99B3-F1B54D44300F}">
      <dsp:nvSpPr>
        <dsp:cNvPr id="0" name=""/>
        <dsp:cNvSpPr/>
      </dsp:nvSpPr>
      <dsp:spPr>
        <a:xfrm>
          <a:off x="0" y="1341611"/>
          <a:ext cx="810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AF45C-F88B-0E4F-B5F8-DEB82A524C40}">
      <dsp:nvSpPr>
        <dsp:cNvPr id="0" name=""/>
        <dsp:cNvSpPr/>
      </dsp:nvSpPr>
      <dsp:spPr>
        <a:xfrm>
          <a:off x="0" y="1341611"/>
          <a:ext cx="1620535" cy="1340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The Scholarship of Teaching and Learning </a:t>
          </a:r>
          <a:endParaRPr lang="en-US" sz="1500" kern="1200" dirty="0"/>
        </a:p>
      </dsp:txBody>
      <dsp:txXfrm>
        <a:off x="0" y="1341611"/>
        <a:ext cx="1620535" cy="1340792"/>
      </dsp:txXfrm>
    </dsp:sp>
    <dsp:sp modelId="{1A0033BF-3048-504C-A8EF-FB012134C365}">
      <dsp:nvSpPr>
        <dsp:cNvPr id="0" name=""/>
        <dsp:cNvSpPr/>
      </dsp:nvSpPr>
      <dsp:spPr>
        <a:xfrm>
          <a:off x="1742075" y="1402496"/>
          <a:ext cx="6360599" cy="1217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What is your teaching philosophy?</a:t>
          </a:r>
        </a:p>
        <a:p>
          <a:pPr marL="0" lvl="0" indent="0" algn="l" defTabSz="577850">
            <a:lnSpc>
              <a:spcPct val="90000"/>
            </a:lnSpc>
            <a:spcBef>
              <a:spcPct val="0"/>
            </a:spcBef>
            <a:spcAft>
              <a:spcPct val="35000"/>
            </a:spcAft>
            <a:buNone/>
          </a:pPr>
          <a:r>
            <a:rPr lang="en-US" sz="1300" kern="1200" dirty="0"/>
            <a:t>How do your accomplishments reflect that philosophy?</a:t>
          </a:r>
        </a:p>
        <a:p>
          <a:pPr marL="0" lvl="0" indent="0" algn="l" defTabSz="577850">
            <a:lnSpc>
              <a:spcPct val="90000"/>
            </a:lnSpc>
            <a:spcBef>
              <a:spcPct val="0"/>
            </a:spcBef>
            <a:spcAft>
              <a:spcPct val="35000"/>
            </a:spcAft>
            <a:buNone/>
          </a:pPr>
          <a:r>
            <a:rPr lang="en-US" sz="1300" kern="1200" dirty="0"/>
            <a:t>Top achievements? Growth. Future plans.</a:t>
          </a:r>
        </a:p>
        <a:p>
          <a:pPr marL="0" lvl="0" indent="0" algn="l" defTabSz="577850">
            <a:lnSpc>
              <a:spcPct val="90000"/>
            </a:lnSpc>
            <a:spcBef>
              <a:spcPct val="0"/>
            </a:spcBef>
            <a:spcAft>
              <a:spcPct val="35000"/>
            </a:spcAft>
            <a:buNone/>
          </a:pPr>
          <a:endParaRPr lang="en-US" sz="1300" kern="1200"/>
        </a:p>
      </dsp:txBody>
      <dsp:txXfrm>
        <a:off x="1742075" y="1402496"/>
        <a:ext cx="6360599" cy="1217712"/>
      </dsp:txXfrm>
    </dsp:sp>
    <dsp:sp modelId="{D9D6FEC0-954B-A24F-A3CC-3953B82C6699}">
      <dsp:nvSpPr>
        <dsp:cNvPr id="0" name=""/>
        <dsp:cNvSpPr/>
      </dsp:nvSpPr>
      <dsp:spPr>
        <a:xfrm>
          <a:off x="1620534" y="2620208"/>
          <a:ext cx="64821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29BD2D-7FF9-644B-938E-784516A5489C}">
      <dsp:nvSpPr>
        <dsp:cNvPr id="0" name=""/>
        <dsp:cNvSpPr/>
      </dsp:nvSpPr>
      <dsp:spPr>
        <a:xfrm>
          <a:off x="0" y="2682403"/>
          <a:ext cx="810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33E319-64B0-F54E-898F-B0EA8BCC69C1}">
      <dsp:nvSpPr>
        <dsp:cNvPr id="0" name=""/>
        <dsp:cNvSpPr/>
      </dsp:nvSpPr>
      <dsp:spPr>
        <a:xfrm>
          <a:off x="0" y="2682403"/>
          <a:ext cx="1620535" cy="1340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The Scholarship of Research and Creative Accomplishments </a:t>
          </a:r>
          <a:endParaRPr lang="en-US" sz="1500" kern="1200" dirty="0"/>
        </a:p>
      </dsp:txBody>
      <dsp:txXfrm>
        <a:off x="0" y="2682403"/>
        <a:ext cx="1620535" cy="1340792"/>
      </dsp:txXfrm>
    </dsp:sp>
    <dsp:sp modelId="{6D928A75-3E84-014A-B082-12720413D617}">
      <dsp:nvSpPr>
        <dsp:cNvPr id="0" name=""/>
        <dsp:cNvSpPr/>
      </dsp:nvSpPr>
      <dsp:spPr>
        <a:xfrm>
          <a:off x="1742075" y="2743289"/>
          <a:ext cx="6360599" cy="1217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What is your research about? (non-technical jargon)</a:t>
          </a:r>
        </a:p>
        <a:p>
          <a:pPr marL="0" lvl="0" indent="0" algn="l" defTabSz="577850">
            <a:lnSpc>
              <a:spcPct val="90000"/>
            </a:lnSpc>
            <a:spcBef>
              <a:spcPct val="0"/>
            </a:spcBef>
            <a:spcAft>
              <a:spcPct val="35000"/>
            </a:spcAft>
            <a:buNone/>
          </a:pPr>
          <a:r>
            <a:rPr lang="en-US" sz="1300" kern="1200" dirty="0"/>
            <a:t>What is its value and impact?</a:t>
          </a:r>
        </a:p>
        <a:p>
          <a:pPr marL="0" lvl="0" indent="0" algn="l" defTabSz="577850">
            <a:lnSpc>
              <a:spcPct val="90000"/>
            </a:lnSpc>
            <a:spcBef>
              <a:spcPct val="0"/>
            </a:spcBef>
            <a:spcAft>
              <a:spcPct val="35000"/>
            </a:spcAft>
            <a:buNone/>
          </a:pPr>
          <a:r>
            <a:rPr lang="en-US" sz="1300" kern="1200" dirty="0"/>
            <a:t>Top achievements? Growth. Future plans.</a:t>
          </a:r>
        </a:p>
        <a:p>
          <a:pPr marL="0" lvl="0" indent="0" algn="l" defTabSz="577850">
            <a:lnSpc>
              <a:spcPct val="90000"/>
            </a:lnSpc>
            <a:spcBef>
              <a:spcPct val="0"/>
            </a:spcBef>
            <a:spcAft>
              <a:spcPct val="35000"/>
            </a:spcAft>
            <a:buNone/>
          </a:pPr>
          <a:endParaRPr lang="en-US" sz="1300" kern="1200"/>
        </a:p>
      </dsp:txBody>
      <dsp:txXfrm>
        <a:off x="1742075" y="2743289"/>
        <a:ext cx="6360599" cy="1217712"/>
      </dsp:txXfrm>
    </dsp:sp>
    <dsp:sp modelId="{AFEC6ADE-539F-504E-A6BD-46ED9877FE02}">
      <dsp:nvSpPr>
        <dsp:cNvPr id="0" name=""/>
        <dsp:cNvSpPr/>
      </dsp:nvSpPr>
      <dsp:spPr>
        <a:xfrm>
          <a:off x="1620534" y="3961001"/>
          <a:ext cx="64821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FC4783-AB6B-D940-B014-B9C106597296}">
      <dsp:nvSpPr>
        <dsp:cNvPr id="0" name=""/>
        <dsp:cNvSpPr/>
      </dsp:nvSpPr>
      <dsp:spPr>
        <a:xfrm>
          <a:off x="0" y="4023196"/>
          <a:ext cx="810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3D8E66-6E6A-434E-8805-AFBE2917F393}">
      <dsp:nvSpPr>
        <dsp:cNvPr id="0" name=""/>
        <dsp:cNvSpPr/>
      </dsp:nvSpPr>
      <dsp:spPr>
        <a:xfrm>
          <a:off x="0" y="4023196"/>
          <a:ext cx="1620535" cy="1340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Service and the Scholarship of Service to the University, Society, and the Profession</a:t>
          </a:r>
          <a:endParaRPr lang="en-US" sz="1500" kern="1200" dirty="0"/>
        </a:p>
      </dsp:txBody>
      <dsp:txXfrm>
        <a:off x="0" y="4023196"/>
        <a:ext cx="1620535" cy="1340792"/>
      </dsp:txXfrm>
    </dsp:sp>
    <dsp:sp modelId="{589AC2B8-0977-2B44-AB24-49CA0C2D572D}">
      <dsp:nvSpPr>
        <dsp:cNvPr id="0" name=""/>
        <dsp:cNvSpPr/>
      </dsp:nvSpPr>
      <dsp:spPr>
        <a:xfrm>
          <a:off x="1742075" y="4084081"/>
          <a:ext cx="6360599" cy="1217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kern="1200" dirty="0"/>
            <a:t>What ties your service record together? How does this relate to your overall values or philosophy?</a:t>
          </a:r>
        </a:p>
        <a:p>
          <a:pPr marL="0" lvl="0" indent="0" algn="l" defTabSz="577850">
            <a:lnSpc>
              <a:spcPct val="90000"/>
            </a:lnSpc>
            <a:spcBef>
              <a:spcPct val="0"/>
            </a:spcBef>
            <a:spcAft>
              <a:spcPct val="35000"/>
            </a:spcAft>
            <a:buNone/>
          </a:pPr>
          <a:r>
            <a:rPr lang="en-US" sz="1300" b="0" kern="1200" dirty="0"/>
            <a:t>What is the value and impact of your service?</a:t>
          </a:r>
        </a:p>
        <a:p>
          <a:pPr marL="0" lvl="0" indent="0" algn="l" defTabSz="577850" rtl="0">
            <a:lnSpc>
              <a:spcPct val="90000"/>
            </a:lnSpc>
            <a:spcBef>
              <a:spcPct val="0"/>
            </a:spcBef>
            <a:spcAft>
              <a:spcPct val="35000"/>
            </a:spcAft>
            <a:buNone/>
          </a:pPr>
          <a:r>
            <a:rPr lang="en-US" sz="1300" b="0" kern="1200" dirty="0"/>
            <a:t>Top achievements, including breadth and depth of service</a:t>
          </a:r>
          <a:r>
            <a:rPr lang="en-US" sz="1300" b="0" kern="1200" dirty="0">
              <a:latin typeface="Calibri Light" panose="020F0302020204030204"/>
            </a:rPr>
            <a:t> </a:t>
          </a:r>
          <a:r>
            <a:rPr lang="en-US" sz="1300" b="0" kern="1200" dirty="0"/>
            <a:t> as well as elected and appointed roles.</a:t>
          </a:r>
        </a:p>
      </dsp:txBody>
      <dsp:txXfrm>
        <a:off x="1742075" y="4084081"/>
        <a:ext cx="6360599" cy="1217712"/>
      </dsp:txXfrm>
    </dsp:sp>
    <dsp:sp modelId="{0F3EE548-5A2C-064F-9287-FEE188291292}">
      <dsp:nvSpPr>
        <dsp:cNvPr id="0" name=""/>
        <dsp:cNvSpPr/>
      </dsp:nvSpPr>
      <dsp:spPr>
        <a:xfrm>
          <a:off x="1620534" y="5301793"/>
          <a:ext cx="64821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1BB72E-4595-0641-8356-B6275080711C}">
      <dsp:nvSpPr>
        <dsp:cNvPr id="0" name=""/>
        <dsp:cNvSpPr/>
      </dsp:nvSpPr>
      <dsp:spPr>
        <a:xfrm>
          <a:off x="0" y="5363988"/>
          <a:ext cx="810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4A5E48-9B05-7F45-A455-EFA12A878E16}">
      <dsp:nvSpPr>
        <dsp:cNvPr id="0" name=""/>
        <dsp:cNvSpPr/>
      </dsp:nvSpPr>
      <dsp:spPr>
        <a:xfrm>
          <a:off x="0" y="5363988"/>
          <a:ext cx="1620535" cy="1340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Conclusion</a:t>
          </a:r>
          <a:endParaRPr lang="en-US" sz="1500" kern="1200" dirty="0"/>
        </a:p>
      </dsp:txBody>
      <dsp:txXfrm>
        <a:off x="0" y="5363988"/>
        <a:ext cx="1620535" cy="1340792"/>
      </dsp:txXfrm>
    </dsp:sp>
    <dsp:sp modelId="{E159168D-2F75-4A46-B0E6-CD59BE26F0B9}">
      <dsp:nvSpPr>
        <dsp:cNvPr id="0" name=""/>
        <dsp:cNvSpPr/>
      </dsp:nvSpPr>
      <dsp:spPr>
        <a:xfrm>
          <a:off x="1742075" y="5424874"/>
          <a:ext cx="6360599" cy="1217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Briefly tie the sections back to your values or philosophy.</a:t>
          </a:r>
        </a:p>
        <a:p>
          <a:pPr marL="0" lvl="0" indent="0" algn="l" defTabSz="577850">
            <a:lnSpc>
              <a:spcPct val="90000"/>
            </a:lnSpc>
            <a:spcBef>
              <a:spcPct val="0"/>
            </a:spcBef>
            <a:spcAft>
              <a:spcPct val="35000"/>
            </a:spcAft>
            <a:buNone/>
          </a:pPr>
          <a:r>
            <a:rPr lang="en-US" sz="1300" kern="1200" dirty="0"/>
            <a:t>Statement about your impact at the university and in the field.</a:t>
          </a:r>
        </a:p>
      </dsp:txBody>
      <dsp:txXfrm>
        <a:off x="1742075" y="5424874"/>
        <a:ext cx="6360599" cy="1217712"/>
      </dsp:txXfrm>
    </dsp:sp>
    <dsp:sp modelId="{C87E93E1-B672-1749-A305-149E3321A67E}">
      <dsp:nvSpPr>
        <dsp:cNvPr id="0" name=""/>
        <dsp:cNvSpPr/>
      </dsp:nvSpPr>
      <dsp:spPr>
        <a:xfrm>
          <a:off x="1620534" y="6642586"/>
          <a:ext cx="64821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586E9-C869-5E46-841E-854B6F357992}"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4B73A-178C-E045-B0B9-4DD7BBAF7AF3}" type="slidenum">
              <a:rPr lang="en-US" smtClean="0"/>
              <a:t>‹#›</a:t>
            </a:fld>
            <a:endParaRPr lang="en-US"/>
          </a:p>
        </p:txBody>
      </p:sp>
    </p:spTree>
    <p:extLst>
      <p:ext uri="{BB962C8B-B14F-4D97-AF65-F5344CB8AC3E}">
        <p14:creationId xmlns:p14="http://schemas.microsoft.com/office/powerpoint/2010/main" val="1562392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E4B73A-178C-E045-B0B9-4DD7BBAF7AF3}" type="slidenum">
              <a:rPr lang="en-US" smtClean="0"/>
              <a:t>1</a:t>
            </a:fld>
            <a:endParaRPr lang="en-US"/>
          </a:p>
        </p:txBody>
      </p:sp>
    </p:spTree>
    <p:extLst>
      <p:ext uri="{BB962C8B-B14F-4D97-AF65-F5344CB8AC3E}">
        <p14:creationId xmlns:p14="http://schemas.microsoft.com/office/powerpoint/2010/main" val="41205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E4B73A-178C-E045-B0B9-4DD7BBAF7AF3}" type="slidenum">
              <a:rPr lang="en-US" smtClean="0"/>
              <a:t>13</a:t>
            </a:fld>
            <a:endParaRPr lang="en-US"/>
          </a:p>
        </p:txBody>
      </p:sp>
    </p:spTree>
    <p:extLst>
      <p:ext uri="{BB962C8B-B14F-4D97-AF65-F5344CB8AC3E}">
        <p14:creationId xmlns:p14="http://schemas.microsoft.com/office/powerpoint/2010/main" val="3802117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E4B73A-178C-E045-B0B9-4DD7BBAF7AF3}" type="slidenum">
              <a:rPr lang="en-US" smtClean="0"/>
              <a:t>14</a:t>
            </a:fld>
            <a:endParaRPr lang="en-US"/>
          </a:p>
        </p:txBody>
      </p:sp>
    </p:spTree>
    <p:extLst>
      <p:ext uri="{BB962C8B-B14F-4D97-AF65-F5344CB8AC3E}">
        <p14:creationId xmlns:p14="http://schemas.microsoft.com/office/powerpoint/2010/main" val="278615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E4B73A-178C-E045-B0B9-4DD7BBAF7AF3}" type="slidenum">
              <a:rPr lang="en-US" smtClean="0"/>
              <a:t>18</a:t>
            </a:fld>
            <a:endParaRPr lang="en-US"/>
          </a:p>
        </p:txBody>
      </p:sp>
    </p:spTree>
    <p:extLst>
      <p:ext uri="{BB962C8B-B14F-4D97-AF65-F5344CB8AC3E}">
        <p14:creationId xmlns:p14="http://schemas.microsoft.com/office/powerpoint/2010/main" val="191013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NEEDED</a:t>
            </a:r>
          </a:p>
        </p:txBody>
      </p:sp>
      <p:sp>
        <p:nvSpPr>
          <p:cNvPr id="4" name="Slide Number Placeholder 3"/>
          <p:cNvSpPr>
            <a:spLocks noGrp="1"/>
          </p:cNvSpPr>
          <p:nvPr>
            <p:ph type="sldNum" sz="quarter" idx="5"/>
          </p:nvPr>
        </p:nvSpPr>
        <p:spPr/>
        <p:txBody>
          <a:bodyPr/>
          <a:lstStyle/>
          <a:p>
            <a:fld id="{B3E4B73A-178C-E045-B0B9-4DD7BBAF7AF3}" type="slidenum">
              <a:rPr lang="en-US" smtClean="0"/>
              <a:t>20</a:t>
            </a:fld>
            <a:endParaRPr lang="en-US"/>
          </a:p>
        </p:txBody>
      </p:sp>
    </p:spTree>
    <p:extLst>
      <p:ext uri="{BB962C8B-B14F-4D97-AF65-F5344CB8AC3E}">
        <p14:creationId xmlns:p14="http://schemas.microsoft.com/office/powerpoint/2010/main" val="295557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NEEDED</a:t>
            </a:r>
          </a:p>
        </p:txBody>
      </p:sp>
      <p:sp>
        <p:nvSpPr>
          <p:cNvPr id="4" name="Slide Number Placeholder 3"/>
          <p:cNvSpPr>
            <a:spLocks noGrp="1"/>
          </p:cNvSpPr>
          <p:nvPr>
            <p:ph type="sldNum" sz="quarter" idx="5"/>
          </p:nvPr>
        </p:nvSpPr>
        <p:spPr/>
        <p:txBody>
          <a:bodyPr/>
          <a:lstStyle/>
          <a:p>
            <a:fld id="{B3E4B73A-178C-E045-B0B9-4DD7BBAF7AF3}" type="slidenum">
              <a:rPr lang="en-US" smtClean="0"/>
              <a:t>21</a:t>
            </a:fld>
            <a:endParaRPr lang="en-US"/>
          </a:p>
        </p:txBody>
      </p:sp>
    </p:spTree>
    <p:extLst>
      <p:ext uri="{BB962C8B-B14F-4D97-AF65-F5344CB8AC3E}">
        <p14:creationId xmlns:p14="http://schemas.microsoft.com/office/powerpoint/2010/main" val="1778688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NEEDED</a:t>
            </a:r>
          </a:p>
        </p:txBody>
      </p:sp>
      <p:sp>
        <p:nvSpPr>
          <p:cNvPr id="4" name="Slide Number Placeholder 3"/>
          <p:cNvSpPr>
            <a:spLocks noGrp="1"/>
          </p:cNvSpPr>
          <p:nvPr>
            <p:ph type="sldNum" sz="quarter" idx="5"/>
          </p:nvPr>
        </p:nvSpPr>
        <p:spPr/>
        <p:txBody>
          <a:bodyPr/>
          <a:lstStyle/>
          <a:p>
            <a:fld id="{B3E4B73A-178C-E045-B0B9-4DD7BBAF7AF3}" type="slidenum">
              <a:rPr lang="en-US" smtClean="0"/>
              <a:t>22</a:t>
            </a:fld>
            <a:endParaRPr lang="en-US"/>
          </a:p>
        </p:txBody>
      </p:sp>
    </p:spTree>
    <p:extLst>
      <p:ext uri="{BB962C8B-B14F-4D97-AF65-F5344CB8AC3E}">
        <p14:creationId xmlns:p14="http://schemas.microsoft.com/office/powerpoint/2010/main" val="1445231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D1909-F00A-3F4D-97E8-1F56CAE2BAA6}" type="slidenum">
              <a:rPr lang="en-US" smtClean="0"/>
              <a:t>2</a:t>
            </a:fld>
            <a:endParaRPr lang="en-US"/>
          </a:p>
        </p:txBody>
      </p:sp>
    </p:spTree>
    <p:extLst>
      <p:ext uri="{BB962C8B-B14F-4D97-AF65-F5344CB8AC3E}">
        <p14:creationId xmlns:p14="http://schemas.microsoft.com/office/powerpoint/2010/main" val="97824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D1909-F00A-3F4D-97E8-1F56CAE2BAA6}" type="slidenum">
              <a:rPr lang="en-US" smtClean="0"/>
              <a:t>3</a:t>
            </a:fld>
            <a:endParaRPr lang="en-US"/>
          </a:p>
        </p:txBody>
      </p:sp>
    </p:spTree>
    <p:extLst>
      <p:ext uri="{BB962C8B-B14F-4D97-AF65-F5344CB8AC3E}">
        <p14:creationId xmlns:p14="http://schemas.microsoft.com/office/powerpoint/2010/main" val="208485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https://</a:t>
            </a:r>
            <a:r>
              <a:rPr lang="en-US" err="1"/>
              <a:t>vpfa.psu.edu</a:t>
            </a:r>
            <a:r>
              <a:rPr lang="en-US"/>
              <a:t>/files/2022/02/2021-2022-Administrative-Guidelines-FINAL-UPDATED-2.17.22.pdf DROP IN CHAT</a:t>
            </a:r>
            <a:br>
              <a:rPr lang="en-US"/>
            </a:br>
            <a:br>
              <a:rPr lang="en-US"/>
            </a:br>
            <a:endParaRPr lang="en-US"/>
          </a:p>
          <a:p>
            <a:pPr marL="0" indent="0">
              <a:buNone/>
            </a:pPr>
            <a:endParaRPr lang="en-US"/>
          </a:p>
          <a:p>
            <a:pPr marL="0" indent="0">
              <a:buNone/>
            </a:pPr>
            <a:r>
              <a:rPr lang="en-US"/>
              <a:t>AC23:</a:t>
            </a:r>
          </a:p>
          <a:p>
            <a:pPr marL="0" indent="0">
              <a:buNone/>
            </a:pPr>
            <a:r>
              <a:rPr lang="en-US"/>
              <a:t>Candidates may include either a narrative statement at the front of the dossier that indicates their sense of their scholarship of teaching and learning, scholarship of research and creative accomplishments, and service and the scholarship of service to the University, society, and the profession, or separate statements in the relevant sections of the dossier describing the same items.</a:t>
            </a:r>
          </a:p>
          <a:p>
            <a:endParaRPr lang="en-US"/>
          </a:p>
        </p:txBody>
      </p:sp>
      <p:sp>
        <p:nvSpPr>
          <p:cNvPr id="4" name="Slide Number Placeholder 3"/>
          <p:cNvSpPr>
            <a:spLocks noGrp="1"/>
          </p:cNvSpPr>
          <p:nvPr>
            <p:ph type="sldNum" sz="quarter" idx="5"/>
          </p:nvPr>
        </p:nvSpPr>
        <p:spPr/>
        <p:txBody>
          <a:bodyPr/>
          <a:lstStyle/>
          <a:p>
            <a:fld id="{B3E4B73A-178C-E045-B0B9-4DD7BBAF7AF3}" type="slidenum">
              <a:rPr lang="en-US" smtClean="0"/>
              <a:t>5</a:t>
            </a:fld>
            <a:endParaRPr lang="en-US"/>
          </a:p>
        </p:txBody>
      </p:sp>
    </p:spTree>
    <p:extLst>
      <p:ext uri="{BB962C8B-B14F-4D97-AF65-F5344CB8AC3E}">
        <p14:creationId xmlns:p14="http://schemas.microsoft.com/office/powerpoint/2010/main" val="112702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write a narrative statement, what role does it play?</a:t>
            </a:r>
          </a:p>
        </p:txBody>
      </p:sp>
      <p:sp>
        <p:nvSpPr>
          <p:cNvPr id="4" name="Slide Number Placeholder 3"/>
          <p:cNvSpPr>
            <a:spLocks noGrp="1"/>
          </p:cNvSpPr>
          <p:nvPr>
            <p:ph type="sldNum" sz="quarter" idx="5"/>
          </p:nvPr>
        </p:nvSpPr>
        <p:spPr/>
        <p:txBody>
          <a:bodyPr/>
          <a:lstStyle/>
          <a:p>
            <a:fld id="{B3E4B73A-178C-E045-B0B9-4DD7BBAF7AF3}" type="slidenum">
              <a:rPr lang="en-US" smtClean="0"/>
              <a:t>6</a:t>
            </a:fld>
            <a:endParaRPr lang="en-US"/>
          </a:p>
        </p:txBody>
      </p:sp>
    </p:spTree>
    <p:extLst>
      <p:ext uri="{BB962C8B-B14F-4D97-AF65-F5344CB8AC3E}">
        <p14:creationId xmlns:p14="http://schemas.microsoft.com/office/powerpoint/2010/main" val="30762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E4B73A-178C-E045-B0B9-4DD7BBAF7AF3}" type="slidenum">
              <a:rPr lang="en-US" smtClean="0"/>
              <a:t>8</a:t>
            </a:fld>
            <a:endParaRPr lang="en-US"/>
          </a:p>
        </p:txBody>
      </p:sp>
    </p:spTree>
    <p:extLst>
      <p:ext uri="{BB962C8B-B14F-4D97-AF65-F5344CB8AC3E}">
        <p14:creationId xmlns:p14="http://schemas.microsoft.com/office/powerpoint/2010/main" val="306821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a:solidFill>
                  <a:schemeClr val="accent1"/>
                </a:solidFill>
              </a:rPr>
              <a:t>https://</a:t>
            </a:r>
            <a:r>
              <a:rPr lang="en-US" sz="1600" err="1">
                <a:solidFill>
                  <a:schemeClr val="accent1"/>
                </a:solidFill>
              </a:rPr>
              <a:t>www.vpfa.psu.edu</a:t>
            </a:r>
            <a:r>
              <a:rPr lang="en-US" sz="1600">
                <a:solidFill>
                  <a:schemeClr val="accent1"/>
                </a:solidFill>
              </a:rPr>
              <a:t>/files/2021/05/GUIDANCE-ON-PROMOTION-AND-TENURE-NARRATIVES-UPDATED-FINAL-4.12.21.pdf</a:t>
            </a:r>
          </a:p>
          <a:p>
            <a:endParaRPr lang="en-US"/>
          </a:p>
        </p:txBody>
      </p:sp>
      <p:sp>
        <p:nvSpPr>
          <p:cNvPr id="4" name="Slide Number Placeholder 3"/>
          <p:cNvSpPr>
            <a:spLocks noGrp="1"/>
          </p:cNvSpPr>
          <p:nvPr>
            <p:ph type="sldNum" sz="quarter" idx="5"/>
          </p:nvPr>
        </p:nvSpPr>
        <p:spPr/>
        <p:txBody>
          <a:bodyPr/>
          <a:lstStyle/>
          <a:p>
            <a:fld id="{2F4D1909-F00A-3F4D-97E8-1F56CAE2BAA6}" type="slidenum">
              <a:rPr lang="en-US" smtClean="0"/>
              <a:t>9</a:t>
            </a:fld>
            <a:endParaRPr lang="en-US"/>
          </a:p>
        </p:txBody>
      </p:sp>
    </p:spTree>
    <p:extLst>
      <p:ext uri="{BB962C8B-B14F-4D97-AF65-F5344CB8AC3E}">
        <p14:creationId xmlns:p14="http://schemas.microsoft.com/office/powerpoint/2010/main" val="267068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E4B73A-178C-E045-B0B9-4DD7BBAF7AF3}" type="slidenum">
              <a:rPr lang="en-US" smtClean="0"/>
              <a:t>10</a:t>
            </a:fld>
            <a:endParaRPr lang="en-US"/>
          </a:p>
        </p:txBody>
      </p:sp>
    </p:spTree>
    <p:extLst>
      <p:ext uri="{BB962C8B-B14F-4D97-AF65-F5344CB8AC3E}">
        <p14:creationId xmlns:p14="http://schemas.microsoft.com/office/powerpoint/2010/main" val="172496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D1909-F00A-3F4D-97E8-1F56CAE2BAA6}" type="slidenum">
              <a:rPr lang="en-US" smtClean="0"/>
              <a:t>12</a:t>
            </a:fld>
            <a:endParaRPr lang="en-US"/>
          </a:p>
        </p:txBody>
      </p:sp>
    </p:spTree>
    <p:extLst>
      <p:ext uri="{BB962C8B-B14F-4D97-AF65-F5344CB8AC3E}">
        <p14:creationId xmlns:p14="http://schemas.microsoft.com/office/powerpoint/2010/main" val="327830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BA06-2DC2-734E-8709-DF447E0B38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899326-7720-9B40-8F69-B6F1459422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2CAEB1-6494-7E46-AA0A-A5F354821E5A}"/>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5" name="Footer Placeholder 4">
            <a:extLst>
              <a:ext uri="{FF2B5EF4-FFF2-40B4-BE49-F238E27FC236}">
                <a16:creationId xmlns:a16="http://schemas.microsoft.com/office/drawing/2014/main" id="{61693CD1-7AFE-6C4A-AB4D-2EF133E22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7ED3E-B1AC-9B45-AC6E-B4FF99BA8EAE}"/>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3475340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150C-303D-EA48-A637-95E446FC7C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402D28-87B8-F948-89B4-4AF1CFD95A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BA640-6C88-B04E-9774-3A16D70B3276}"/>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5" name="Footer Placeholder 4">
            <a:extLst>
              <a:ext uri="{FF2B5EF4-FFF2-40B4-BE49-F238E27FC236}">
                <a16:creationId xmlns:a16="http://schemas.microsoft.com/office/drawing/2014/main" id="{9C787B5A-2447-994F-A634-850E143D3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57992-FE4F-7947-82A9-84C944C4C307}"/>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936995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E6EE9-838D-1E4E-9DB9-7177E21677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DE6679-CFE9-8243-B5E4-96264B46F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31335-9A4E-C140-849D-6D908C4925EE}"/>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5" name="Footer Placeholder 4">
            <a:extLst>
              <a:ext uri="{FF2B5EF4-FFF2-40B4-BE49-F238E27FC236}">
                <a16:creationId xmlns:a16="http://schemas.microsoft.com/office/drawing/2014/main" id="{8118CFE9-1814-2A49-9A96-034E6E37D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CFC06-0E63-3943-8B5B-37F93EBC40E4}"/>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124997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84F8-6147-3F46-9020-12085E166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57E2D-36D4-6346-8C67-D603F5113C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8CFC4-6071-2A4E-82D9-3DA2B3C73A48}"/>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5" name="Footer Placeholder 4">
            <a:extLst>
              <a:ext uri="{FF2B5EF4-FFF2-40B4-BE49-F238E27FC236}">
                <a16:creationId xmlns:a16="http://schemas.microsoft.com/office/drawing/2014/main" id="{A794BD84-31FA-0246-8F5A-01E0F9C56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3ABF5-032C-B74B-9ADC-86EDB92B62A6}"/>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328782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D3C2D-B0C9-9448-9DEB-3DF20ED179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A308C0-7600-4346-A227-97DD93218B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8901F4-ACA4-9F48-99D4-3351628FB351}"/>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5" name="Footer Placeholder 4">
            <a:extLst>
              <a:ext uri="{FF2B5EF4-FFF2-40B4-BE49-F238E27FC236}">
                <a16:creationId xmlns:a16="http://schemas.microsoft.com/office/drawing/2014/main" id="{1112F3C4-2242-7C45-87FC-D22941F0B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BE05B-A803-124E-A65E-9DE7D2FC563C}"/>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287562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5CFD-25BD-B048-AD56-7643DE702A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6A2D8-4B53-3B4D-AE63-90E6A01462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C37375-05B8-344D-AAFC-A74142E99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4605E2-8676-3B48-A777-2B0319FE6E73}"/>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6" name="Footer Placeholder 5">
            <a:extLst>
              <a:ext uri="{FF2B5EF4-FFF2-40B4-BE49-F238E27FC236}">
                <a16:creationId xmlns:a16="http://schemas.microsoft.com/office/drawing/2014/main" id="{2B86C62B-34A3-F34A-9CE1-F6207F42A7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DCCC3-FAD7-0747-A6A8-D19F875AD6F2}"/>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429429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1C26-2167-2348-B7A2-169B33A507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967207-67ED-EF4F-B6DF-3BDDFA1712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28FA3-7081-6A45-9F84-1AEB095A20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1A988-A491-7D46-AA90-B59A4E8B32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D11007-7F6E-8D40-849E-85ADFFF910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581BDE-E66C-C04D-9342-B581222BDC66}"/>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8" name="Footer Placeholder 7">
            <a:extLst>
              <a:ext uri="{FF2B5EF4-FFF2-40B4-BE49-F238E27FC236}">
                <a16:creationId xmlns:a16="http://schemas.microsoft.com/office/drawing/2014/main" id="{645E8714-EA41-0A48-AB07-2A0991E986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0E1BA2-D917-1948-ADFD-46B36C4B9F19}"/>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129270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B2BD0-05D7-9F42-AF5D-33E3860024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E6337-BB2D-E740-9673-66326ABC5B69}"/>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4" name="Footer Placeholder 3">
            <a:extLst>
              <a:ext uri="{FF2B5EF4-FFF2-40B4-BE49-F238E27FC236}">
                <a16:creationId xmlns:a16="http://schemas.microsoft.com/office/drawing/2014/main" id="{CB04C683-7E0C-914F-9046-A11878F2C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19B991-0520-C34B-B96E-9D1401EA43D4}"/>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278894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EB6BF6-7462-574F-A853-254352AE312F}"/>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3" name="Footer Placeholder 2">
            <a:extLst>
              <a:ext uri="{FF2B5EF4-FFF2-40B4-BE49-F238E27FC236}">
                <a16:creationId xmlns:a16="http://schemas.microsoft.com/office/drawing/2014/main" id="{1188C386-AF73-3D45-87BC-37F1EB59F9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91CAA-CF24-4F49-8276-CBD6BA92E9A9}"/>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306039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3350-6D5B-4448-8AD1-EE54F5D9F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E47EEF-D9EC-5B4D-8F6C-5EFBF1E243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EE23CD-2584-7E4C-8CF5-671A7693C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43386-E6B8-0345-85A7-D3D0B739FC5D}"/>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6" name="Footer Placeholder 5">
            <a:extLst>
              <a:ext uri="{FF2B5EF4-FFF2-40B4-BE49-F238E27FC236}">
                <a16:creationId xmlns:a16="http://schemas.microsoft.com/office/drawing/2014/main" id="{D2330EAF-28F2-D747-86E3-88214DF8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5B052-6014-6244-B43D-C3E61EAC1A7C}"/>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377167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5222-F2B7-6045-857D-972FA7CA05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3B9C45-FEE2-FA47-AB60-09BF46910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43B322-E788-9A4F-9734-34CC3BF40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349E4-CF14-1149-8CE4-D27F6926C1C5}"/>
              </a:ext>
            </a:extLst>
          </p:cNvPr>
          <p:cNvSpPr>
            <a:spLocks noGrp="1"/>
          </p:cNvSpPr>
          <p:nvPr>
            <p:ph type="dt" sz="half" idx="10"/>
          </p:nvPr>
        </p:nvSpPr>
        <p:spPr/>
        <p:txBody>
          <a:bodyPr/>
          <a:lstStyle/>
          <a:p>
            <a:fld id="{76B2499D-63A2-9449-98F3-923F70828301}" type="datetimeFigureOut">
              <a:rPr lang="en-US" smtClean="0"/>
              <a:t>3/19/2023</a:t>
            </a:fld>
            <a:endParaRPr lang="en-US"/>
          </a:p>
        </p:txBody>
      </p:sp>
      <p:sp>
        <p:nvSpPr>
          <p:cNvPr id="6" name="Footer Placeholder 5">
            <a:extLst>
              <a:ext uri="{FF2B5EF4-FFF2-40B4-BE49-F238E27FC236}">
                <a16:creationId xmlns:a16="http://schemas.microsoft.com/office/drawing/2014/main" id="{55DEEE4E-50CB-1C4D-90EA-2229141AD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7E8F0-B329-D145-963B-82E4FF47B3AC}"/>
              </a:ext>
            </a:extLst>
          </p:cNvPr>
          <p:cNvSpPr>
            <a:spLocks noGrp="1"/>
          </p:cNvSpPr>
          <p:nvPr>
            <p:ph type="sldNum" sz="quarter" idx="12"/>
          </p:nvPr>
        </p:nvSpPr>
        <p:spPr/>
        <p:txBody>
          <a:bodyPr/>
          <a:lstStyle/>
          <a:p>
            <a:fld id="{C91E9E46-F718-B948-8E7C-0B470935E17F}" type="slidenum">
              <a:rPr lang="en-US" smtClean="0"/>
              <a:t>‹#›</a:t>
            </a:fld>
            <a:endParaRPr lang="en-US"/>
          </a:p>
        </p:txBody>
      </p:sp>
    </p:spTree>
    <p:extLst>
      <p:ext uri="{BB962C8B-B14F-4D97-AF65-F5344CB8AC3E}">
        <p14:creationId xmlns:p14="http://schemas.microsoft.com/office/powerpoint/2010/main" val="9987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12FC79-CA34-9F4D-839D-DD9945D762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83A4AB-D703-0C41-A0CB-84CECD8159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4B244-EDAA-D843-AECF-248C41C50A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2499D-63A2-9449-98F3-923F70828301}" type="datetimeFigureOut">
              <a:rPr lang="en-US" smtClean="0"/>
              <a:t>3/19/2023</a:t>
            </a:fld>
            <a:endParaRPr lang="en-US"/>
          </a:p>
        </p:txBody>
      </p:sp>
      <p:sp>
        <p:nvSpPr>
          <p:cNvPr id="5" name="Footer Placeholder 4">
            <a:extLst>
              <a:ext uri="{FF2B5EF4-FFF2-40B4-BE49-F238E27FC236}">
                <a16:creationId xmlns:a16="http://schemas.microsoft.com/office/drawing/2014/main" id="{7D8DE059-6AB2-7A41-A4CF-48B94908C4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B59AC9-49AD-044D-952D-C7DE831BDB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E9E46-F718-B948-8E7C-0B470935E17F}" type="slidenum">
              <a:rPr lang="en-US" smtClean="0"/>
              <a:t>‹#›</a:t>
            </a:fld>
            <a:endParaRPr lang="en-US"/>
          </a:p>
        </p:txBody>
      </p:sp>
    </p:spTree>
    <p:extLst>
      <p:ext uri="{BB962C8B-B14F-4D97-AF65-F5344CB8AC3E}">
        <p14:creationId xmlns:p14="http://schemas.microsoft.com/office/powerpoint/2010/main" val="3794619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7.jpe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codlrc.org/biology/1152/Kirkpatric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image" Target="../media/image2.jpeg"/><Relationship Id="rId4" Type="http://schemas.openxmlformats.org/officeDocument/2006/relationships/hyperlink" Target="https://scherlund.blogspot.com/2019/05/tips-for-teaching-students-what-to.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2.jpeg"/><Relationship Id="rId4" Type="http://schemas.openxmlformats.org/officeDocument/2006/relationships/hyperlink" Target="https://commons.wikimedia.org/wiki/File:Researcher_looks_at_tumor.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75F3A176-6B95-1B45-85D5-45CB0B820D5B}"/>
              </a:ext>
            </a:extLst>
          </p:cNvPr>
          <p:cNvPicPr>
            <a:picLocks noChangeAspect="1"/>
          </p:cNvPicPr>
          <p:nvPr/>
        </p:nvPicPr>
        <p:blipFill>
          <a:blip r:embed="rId3"/>
          <a:stretch>
            <a:fillRect/>
          </a:stretch>
        </p:blipFill>
        <p:spPr>
          <a:xfrm>
            <a:off x="-1" y="9293"/>
            <a:ext cx="12208565" cy="6848707"/>
          </a:xfrm>
          <a:prstGeom prst="rect">
            <a:avLst/>
          </a:prstGeom>
        </p:spPr>
      </p:pic>
    </p:spTree>
    <p:extLst>
      <p:ext uri="{BB962C8B-B14F-4D97-AF65-F5344CB8AC3E}">
        <p14:creationId xmlns:p14="http://schemas.microsoft.com/office/powerpoint/2010/main" val="198034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8C292A-FCCB-B874-E094-95AB03115099}"/>
              </a:ext>
            </a:extLst>
          </p:cNvPr>
          <p:cNvPicPr>
            <a:picLocks noChangeAspect="1"/>
          </p:cNvPicPr>
          <p:nvPr/>
        </p:nvPicPr>
        <p:blipFill rotWithShape="1">
          <a:blip r:embed="rId3">
            <a:alphaModFix amt="50000"/>
          </a:blip>
          <a:srcRect t="1708" b="14022"/>
          <a:stretch/>
        </p:blipFill>
        <p:spPr>
          <a:xfrm>
            <a:off x="20" y="1"/>
            <a:ext cx="12191980" cy="6857999"/>
          </a:xfrm>
          <a:prstGeom prst="rect">
            <a:avLst/>
          </a:prstGeom>
        </p:spPr>
      </p:pic>
      <p:sp>
        <p:nvSpPr>
          <p:cNvPr id="2" name="Title 1">
            <a:extLst>
              <a:ext uri="{FF2B5EF4-FFF2-40B4-BE49-F238E27FC236}">
                <a16:creationId xmlns:a16="http://schemas.microsoft.com/office/drawing/2014/main" id="{514ECC33-F88E-F14E-94AF-DD2978817887}"/>
              </a:ext>
            </a:extLst>
          </p:cNvPr>
          <p:cNvSpPr>
            <a:spLocks noGrp="1"/>
          </p:cNvSpPr>
          <p:nvPr>
            <p:ph type="ctrTitle"/>
          </p:nvPr>
        </p:nvSpPr>
        <p:spPr>
          <a:xfrm>
            <a:off x="1524000" y="1122362"/>
            <a:ext cx="9144000" cy="2900518"/>
          </a:xfrm>
          <a:solidFill>
            <a:schemeClr val="tx1">
              <a:lumMod val="50000"/>
            </a:schemeClr>
          </a:solidFill>
        </p:spPr>
        <p:txBody>
          <a:bodyPr>
            <a:normAutofit/>
          </a:bodyPr>
          <a:lstStyle/>
          <a:p>
            <a:r>
              <a:rPr lang="en-US">
                <a:solidFill>
                  <a:srgbClr val="FFFFFF"/>
                </a:solidFill>
              </a:rPr>
              <a:t>Check local guidelines for timelines of when </a:t>
            </a:r>
            <a:br>
              <a:rPr lang="en-US">
                <a:solidFill>
                  <a:srgbClr val="FFFFFF"/>
                </a:solidFill>
              </a:rPr>
            </a:br>
            <a:r>
              <a:rPr lang="en-US">
                <a:solidFill>
                  <a:srgbClr val="FFFFFF"/>
                </a:solidFill>
              </a:rPr>
              <a:t>materials are due.</a:t>
            </a:r>
          </a:p>
        </p:txBody>
      </p:sp>
      <p:sp>
        <p:nvSpPr>
          <p:cNvPr id="4" name="Subtitle 3">
            <a:extLst>
              <a:ext uri="{FF2B5EF4-FFF2-40B4-BE49-F238E27FC236}">
                <a16:creationId xmlns:a16="http://schemas.microsoft.com/office/drawing/2014/main" id="{00D08E08-C287-BD4D-A49F-96FC9C5470C1}"/>
              </a:ext>
            </a:extLst>
          </p:cNvPr>
          <p:cNvSpPr txBox="1">
            <a:spLocks noGrp="1"/>
          </p:cNvSpPr>
          <p:nvPr>
            <p:ph type="subTitle" idx="1"/>
          </p:nvPr>
        </p:nvSpPr>
        <p:spPr>
          <a:xfrm>
            <a:off x="1524000" y="4159404"/>
            <a:ext cx="9144000" cy="1098395"/>
          </a:xfrm>
          <a:prstGeom prst="rect">
            <a:avLst/>
          </a:prstGeom>
          <a:solidFill>
            <a:schemeClr val="tx1">
              <a:lumMod val="85000"/>
            </a:schemeClr>
          </a:solidFill>
        </p:spPr>
        <p:txBody>
          <a:bodyPr vert="horz" lIns="91440" tIns="45720" rIns="91440" bIns="45720" rtlCol="0" anchor="t">
            <a:normAutofit/>
          </a:bodyPr>
          <a:lstStyle/>
          <a:p>
            <a:r>
              <a:rPr lang="en-US" dirty="0">
                <a:solidFill>
                  <a:schemeClr val="bg2"/>
                </a:solidFill>
              </a:rPr>
              <a:t>The production of the narrative may have a different timeline than the production of the full Dossier. </a:t>
            </a:r>
            <a:endParaRPr lang="en-US">
              <a:solidFill>
                <a:schemeClr val="bg2"/>
              </a:solidFill>
            </a:endParaRPr>
          </a:p>
        </p:txBody>
      </p:sp>
    </p:spTree>
    <p:extLst>
      <p:ext uri="{BB962C8B-B14F-4D97-AF65-F5344CB8AC3E}">
        <p14:creationId xmlns:p14="http://schemas.microsoft.com/office/powerpoint/2010/main" val="29804750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D46AD8-89A0-0E43-9D02-EB0A2B6A09CD}"/>
              </a:ext>
            </a:extLst>
          </p:cNvPr>
          <p:cNvSpPr>
            <a:spLocks noGrp="1"/>
          </p:cNvSpPr>
          <p:nvPr>
            <p:ph type="ctrTitle"/>
          </p:nvPr>
        </p:nvSpPr>
        <p:spPr>
          <a:xfrm>
            <a:off x="795338" y="1566473"/>
            <a:ext cx="10601325" cy="2166723"/>
          </a:xfrm>
        </p:spPr>
        <p:txBody>
          <a:bodyPr>
            <a:normAutofit/>
          </a:bodyPr>
          <a:lstStyle/>
          <a:p>
            <a:r>
              <a:rPr lang="en-US" sz="6600"/>
              <a:t>Possible Structure</a:t>
            </a:r>
          </a:p>
        </p:txBody>
      </p:sp>
      <p:cxnSp>
        <p:nvCxnSpPr>
          <p:cNvPr id="15" name="Straight Connector 14">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97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0BF91E1-537D-46D8-BD95-51299E70A4C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656" r="27077" b="2"/>
          <a:stretch/>
        </p:blipFill>
        <p:spPr>
          <a:xfrm>
            <a:off x="4138607" y="-6"/>
            <a:ext cx="3930876" cy="4005072"/>
          </a:xfrm>
          <a:prstGeom prst="rect">
            <a:avLst/>
          </a:prstGeom>
        </p:spPr>
      </p:pic>
      <p:pic>
        <p:nvPicPr>
          <p:cNvPr id="3" name="Picture 4" descr="Chapter 10: Active Listening in the Classroom | EDUC 1300 ...">
            <a:extLst>
              <a:ext uri="{FF2B5EF4-FFF2-40B4-BE49-F238E27FC236}">
                <a16:creationId xmlns:a16="http://schemas.microsoft.com/office/drawing/2014/main" id="{1230AB4C-CCC3-4A1C-89C6-37525F723DBA}"/>
              </a:ext>
            </a:extLst>
          </p:cNvPr>
          <p:cNvPicPr>
            <a:picLocks noChangeAspect="1"/>
          </p:cNvPicPr>
          <p:nvPr/>
        </p:nvPicPr>
        <p:blipFill rotWithShape="1">
          <a:blip r:embed="rId5"/>
          <a:srcRect l="21344" r="14614" b="-1"/>
          <a:stretch/>
        </p:blipFill>
        <p:spPr>
          <a:xfrm>
            <a:off x="1214" y="7"/>
            <a:ext cx="3930896" cy="4005071"/>
          </a:xfrm>
          <a:prstGeom prst="rect">
            <a:avLst/>
          </a:prstGeom>
        </p:spPr>
      </p:pic>
      <p:pic>
        <p:nvPicPr>
          <p:cNvPr id="8" name="Picture 8" descr="A Group Of People Discussing In A Business Meeting · Free ...">
            <a:extLst>
              <a:ext uri="{FF2B5EF4-FFF2-40B4-BE49-F238E27FC236}">
                <a16:creationId xmlns:a16="http://schemas.microsoft.com/office/drawing/2014/main" id="{11999808-826C-450B-B706-EB67ED3617AC}"/>
              </a:ext>
            </a:extLst>
          </p:cNvPr>
          <p:cNvPicPr>
            <a:picLocks noChangeAspect="1"/>
          </p:cNvPicPr>
          <p:nvPr/>
        </p:nvPicPr>
        <p:blipFill rotWithShape="1">
          <a:blip r:embed="rId6"/>
          <a:srcRect l="37606" r="11111"/>
          <a:stretch/>
        </p:blipFill>
        <p:spPr>
          <a:xfrm>
            <a:off x="8259517" y="-1"/>
            <a:ext cx="3930897" cy="4005072"/>
          </a:xfrm>
          <a:prstGeom prst="rect">
            <a:avLst/>
          </a:prstGeom>
        </p:spPr>
      </p:pic>
      <p:sp>
        <p:nvSpPr>
          <p:cNvPr id="2" name="Rectangle 1">
            <a:extLst>
              <a:ext uri="{FF2B5EF4-FFF2-40B4-BE49-F238E27FC236}">
                <a16:creationId xmlns:a16="http://schemas.microsoft.com/office/drawing/2014/main" id="{5BAE0CCA-96C6-584C-92ED-F256FD2A5088}"/>
              </a:ext>
            </a:extLst>
          </p:cNvPr>
          <p:cNvSpPr/>
          <p:nvPr/>
        </p:nvSpPr>
        <p:spPr>
          <a:xfrm>
            <a:off x="4380713" y="4435052"/>
            <a:ext cx="7577326" cy="1645920"/>
          </a:xfrm>
          <a:prstGeom prst="rect">
            <a:avLst/>
          </a:prstGeom>
        </p:spPr>
        <p:txBody>
          <a:bodyPr vert="horz" lIns="91440" tIns="45720" rIns="91440" bIns="45720" rtlCol="0" anchor="ctr">
            <a:normAutofit/>
          </a:bodyPr>
          <a:lstStyle/>
          <a:p>
            <a:pPr marL="57150" indent="-285750">
              <a:lnSpc>
                <a:spcPct val="90000"/>
              </a:lnSpc>
              <a:spcAft>
                <a:spcPts val="600"/>
              </a:spcAft>
              <a:buFont typeface="Wingdings" panose="020B0604020202020204" pitchFamily="34" charset="0"/>
              <a:buChar char="Ø"/>
            </a:pPr>
            <a:r>
              <a:rPr lang="en-US" sz="1600" b="1" dirty="0"/>
              <a:t>The Scholarship of Teaching and Learning </a:t>
            </a:r>
            <a:br>
              <a:rPr lang="en-US" sz="1600" dirty="0"/>
            </a:br>
            <a:r>
              <a:rPr lang="en-US" sz="1600" dirty="0"/>
              <a:t> </a:t>
            </a:r>
            <a:endParaRPr lang="en-US" sz="1600" dirty="0">
              <a:cs typeface="Calibri"/>
            </a:endParaRPr>
          </a:p>
          <a:p>
            <a:pPr marL="57150" indent="-285750">
              <a:lnSpc>
                <a:spcPct val="90000"/>
              </a:lnSpc>
              <a:spcAft>
                <a:spcPts val="600"/>
              </a:spcAft>
              <a:buFont typeface="Wingdings" panose="020B0604020202020204" pitchFamily="34" charset="0"/>
              <a:buChar char="Ø"/>
            </a:pPr>
            <a:r>
              <a:rPr lang="en-US" sz="1600" b="1" dirty="0"/>
              <a:t>The Scholarship of Research and Creative Accomplishments </a:t>
            </a:r>
            <a:br>
              <a:rPr lang="en-US" sz="1600" dirty="0"/>
            </a:br>
            <a:r>
              <a:rPr lang="en-US" sz="1600" dirty="0"/>
              <a:t> </a:t>
            </a:r>
            <a:endParaRPr lang="en-US" sz="1600" dirty="0">
              <a:cs typeface="Calibri" panose="020F0502020204030204"/>
            </a:endParaRPr>
          </a:p>
          <a:p>
            <a:pPr marL="57150" indent="-285750">
              <a:lnSpc>
                <a:spcPct val="90000"/>
              </a:lnSpc>
              <a:spcAft>
                <a:spcPts val="600"/>
              </a:spcAft>
              <a:buFont typeface="Wingdings" panose="020B0604020202020204" pitchFamily="34" charset="0"/>
              <a:buChar char="Ø"/>
            </a:pPr>
            <a:r>
              <a:rPr lang="en-US" sz="1600" b="1" dirty="0"/>
              <a:t>Service and the Scholarship of Service to the University, Society, and the Profession </a:t>
            </a:r>
            <a:endParaRPr lang="en-US" sz="1600" dirty="0">
              <a:cs typeface="Calibri" panose="020F0502020204030204"/>
            </a:endParaRPr>
          </a:p>
        </p:txBody>
      </p:sp>
      <p:pic>
        <p:nvPicPr>
          <p:cNvPr id="4" name="Picture 3" descr="Text&#10;&#10;Description automatically generated with low confidence">
            <a:extLst>
              <a:ext uri="{FF2B5EF4-FFF2-40B4-BE49-F238E27FC236}">
                <a16:creationId xmlns:a16="http://schemas.microsoft.com/office/drawing/2014/main" id="{BEFE463B-FBAB-654D-A42E-16B8B693AC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1374" y="6058209"/>
            <a:ext cx="1818960" cy="631939"/>
          </a:xfrm>
          <a:prstGeom prst="rect">
            <a:avLst/>
          </a:prstGeom>
        </p:spPr>
      </p:pic>
      <p:sp>
        <p:nvSpPr>
          <p:cNvPr id="6" name="TextBox 5">
            <a:extLst>
              <a:ext uri="{FF2B5EF4-FFF2-40B4-BE49-F238E27FC236}">
                <a16:creationId xmlns:a16="http://schemas.microsoft.com/office/drawing/2014/main" id="{E16790C6-82B4-48AA-9B55-46163ACB9AD4}"/>
              </a:ext>
            </a:extLst>
          </p:cNvPr>
          <p:cNvSpPr txBox="1"/>
          <p:nvPr/>
        </p:nvSpPr>
        <p:spPr>
          <a:xfrm>
            <a:off x="9760082" y="6655488"/>
            <a:ext cx="2201244" cy="200055"/>
          </a:xfrm>
          <a:prstGeom prst="rect">
            <a:avLst/>
          </a:prstGeom>
          <a:noFill/>
        </p:spPr>
        <p:txBody>
          <a:bodyPr wrap="none">
            <a:spAutoFit/>
          </a:bodyPr>
          <a:lstStyle/>
          <a:p>
            <a:pPr algn="r">
              <a:spcAft>
                <a:spcPts val="600"/>
              </a:spcAft>
            </a:pPr>
            <a:r>
              <a:rPr lang="en-US" sz="700">
                <a:solidFill>
                  <a:srgbClr val="4472C4"/>
                </a:solidFill>
                <a:hlinkClick r:id="rId4">
                  <a:extLst>
                    <a:ext uri="{A12FA001-AC4F-418D-AE19-62706E023703}">
                      <ahyp:hlinkClr xmlns:ahyp="http://schemas.microsoft.com/office/drawing/2018/hyperlinkcolor" val="tx"/>
                    </a:ext>
                  </a:extLst>
                </a:hlinkClick>
              </a:rPr>
              <a:t>This Photo</a:t>
            </a:r>
            <a:r>
              <a:rPr lang="en-US" sz="700">
                <a:solidFill>
                  <a:srgbClr val="4472C4"/>
                </a:solidFill>
              </a:rPr>
              <a:t> by Unknown author is licensed under </a:t>
            </a:r>
            <a:r>
              <a:rPr lang="en-US" sz="700">
                <a:solidFill>
                  <a:srgbClr val="4472C4"/>
                </a:solidFill>
                <a:hlinkClick r:id="rId8">
                  <a:extLst>
                    <a:ext uri="{A12FA001-AC4F-418D-AE19-62706E023703}">
                      <ahyp:hlinkClr xmlns:ahyp="http://schemas.microsoft.com/office/drawing/2018/hyperlinkcolor" val="tx"/>
                    </a:ext>
                  </a:extLst>
                </a:hlinkClick>
              </a:rPr>
              <a:t>CC BY</a:t>
            </a:r>
            <a:r>
              <a:rPr lang="en-US" sz="700">
                <a:solidFill>
                  <a:srgbClr val="4472C4"/>
                </a:solidFill>
              </a:rPr>
              <a:t>.</a:t>
            </a:r>
          </a:p>
        </p:txBody>
      </p:sp>
      <p:sp>
        <p:nvSpPr>
          <p:cNvPr id="9" name="TextBox 8">
            <a:extLst>
              <a:ext uri="{FF2B5EF4-FFF2-40B4-BE49-F238E27FC236}">
                <a16:creationId xmlns:a16="http://schemas.microsoft.com/office/drawing/2014/main" id="{11D728EF-52D0-40CC-9AA8-5AF595DEAC79}"/>
              </a:ext>
            </a:extLst>
          </p:cNvPr>
          <p:cNvSpPr txBox="1"/>
          <p:nvPr/>
        </p:nvSpPr>
        <p:spPr>
          <a:xfrm>
            <a:off x="1214" y="4619852"/>
            <a:ext cx="393089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Tenure-line</a:t>
            </a:r>
          </a:p>
          <a:p>
            <a:pPr algn="ctr"/>
            <a:r>
              <a:rPr lang="en-US" sz="3600"/>
              <a:t>Narrative Statement</a:t>
            </a:r>
          </a:p>
        </p:txBody>
      </p:sp>
      <p:sp>
        <p:nvSpPr>
          <p:cNvPr id="7" name="TextBox 6">
            <a:extLst>
              <a:ext uri="{FF2B5EF4-FFF2-40B4-BE49-F238E27FC236}">
                <a16:creationId xmlns:a16="http://schemas.microsoft.com/office/drawing/2014/main" id="{E8A92A89-A085-DCF4-D13E-C4CBA1471DDB}"/>
              </a:ext>
            </a:extLst>
          </p:cNvPr>
          <p:cNvSpPr txBox="1"/>
          <p:nvPr/>
        </p:nvSpPr>
        <p:spPr>
          <a:xfrm>
            <a:off x="10224965" y="4296686"/>
            <a:ext cx="1733073" cy="584775"/>
          </a:xfrm>
          <a:prstGeom prst="rect">
            <a:avLst/>
          </a:prstGeom>
          <a:ln>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a:t>Librarianship</a:t>
            </a:r>
          </a:p>
          <a:p>
            <a:pPr algn="ctr"/>
            <a:r>
              <a:rPr lang="en-US" sz="1600" dirty="0"/>
              <a:t>Clinical Practice</a:t>
            </a:r>
          </a:p>
        </p:txBody>
      </p:sp>
    </p:spTree>
    <p:extLst>
      <p:ext uri="{BB962C8B-B14F-4D97-AF65-F5344CB8AC3E}">
        <p14:creationId xmlns:p14="http://schemas.microsoft.com/office/powerpoint/2010/main" val="3445024525"/>
      </p:ext>
    </p:extLst>
  </p:cSld>
  <p:clrMapOvr>
    <a:masterClrMapping/>
  </p:clrMapOvr>
  <mc:AlternateContent xmlns:mc="http://schemas.openxmlformats.org/markup-compatibility/2006" xmlns:p14="http://schemas.microsoft.com/office/powerpoint/2010/main">
    <mc:Choice Requires="p14">
      <p:transition p14:dur="10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5087-4E0F-AF4B-BF57-6B329443F543}"/>
              </a:ext>
            </a:extLst>
          </p:cNvPr>
          <p:cNvSpPr>
            <a:spLocks noGrp="1"/>
          </p:cNvSpPr>
          <p:nvPr>
            <p:ph type="title"/>
          </p:nvPr>
        </p:nvSpPr>
        <p:spPr>
          <a:xfrm>
            <a:off x="4965430" y="629268"/>
            <a:ext cx="6586491" cy="1286160"/>
          </a:xfrm>
        </p:spPr>
        <p:txBody>
          <a:bodyPr anchor="b">
            <a:normAutofit/>
          </a:bodyPr>
          <a:lstStyle/>
          <a:p>
            <a:r>
              <a:rPr lang="en-US"/>
              <a:t>Non-tenure-line Faculty</a:t>
            </a:r>
          </a:p>
        </p:txBody>
      </p:sp>
      <p:sp>
        <p:nvSpPr>
          <p:cNvPr id="3" name="Content Placeholder 2">
            <a:extLst>
              <a:ext uri="{FF2B5EF4-FFF2-40B4-BE49-F238E27FC236}">
                <a16:creationId xmlns:a16="http://schemas.microsoft.com/office/drawing/2014/main" id="{525A8FAA-6F20-1B46-82CC-CB2EB6310325}"/>
              </a:ext>
            </a:extLst>
          </p:cNvPr>
          <p:cNvSpPr>
            <a:spLocks noGrp="1"/>
          </p:cNvSpPr>
          <p:nvPr>
            <p:ph idx="1"/>
          </p:nvPr>
        </p:nvSpPr>
        <p:spPr>
          <a:xfrm>
            <a:off x="4965430" y="2314807"/>
            <a:ext cx="6586489" cy="3785419"/>
          </a:xfrm>
        </p:spPr>
        <p:txBody>
          <a:bodyPr vert="horz" lIns="91440" tIns="45720" rIns="91440" bIns="45720" rtlCol="0" anchor="t">
            <a:normAutofit lnSpcReduction="10000"/>
          </a:bodyPr>
          <a:lstStyle/>
          <a:p>
            <a:pPr marL="0" indent="0">
              <a:buNone/>
            </a:pPr>
            <a:r>
              <a:rPr lang="en-US" sz="3000" b="1" dirty="0"/>
              <a:t>Check college or campus descriptions for what should be included in the narrative.</a:t>
            </a:r>
          </a:p>
          <a:p>
            <a:pPr marL="0" indent="0">
              <a:buNone/>
            </a:pPr>
            <a:endParaRPr lang="en-US" sz="2000" dirty="0"/>
          </a:p>
          <a:p>
            <a:pPr marL="0" indent="0">
              <a:buNone/>
            </a:pPr>
            <a:r>
              <a:rPr lang="en-US" sz="2000" dirty="0"/>
              <a:t>For example, some colleges or campuses:</a:t>
            </a:r>
            <a:endParaRPr lang="en-US" sz="2000" dirty="0">
              <a:cs typeface="Calibri"/>
            </a:endParaRPr>
          </a:p>
          <a:p>
            <a:r>
              <a:rPr lang="en-US" sz="2000" dirty="0"/>
              <a:t>May ask you for a job description to be included</a:t>
            </a:r>
            <a:endParaRPr lang="en-US" sz="2000" dirty="0">
              <a:cs typeface="Calibri"/>
            </a:endParaRPr>
          </a:p>
          <a:p>
            <a:r>
              <a:rPr lang="en-US" sz="2000" dirty="0"/>
              <a:t>May ask you to describe only one or two sections of the dossier</a:t>
            </a:r>
            <a:endParaRPr lang="en-US" sz="2000" dirty="0">
              <a:cs typeface="Calibri"/>
            </a:endParaRPr>
          </a:p>
          <a:p>
            <a:r>
              <a:rPr lang="en-US" sz="2000" dirty="0"/>
              <a:t>Should assess you on the work you were hired to do or on the work you are currently doing (provided that there is a shared agreement about this work)</a:t>
            </a:r>
          </a:p>
          <a:p>
            <a:endParaRPr lang="en-US" sz="2000" dirty="0"/>
          </a:p>
          <a:p>
            <a:endParaRPr lang="en-US" sz="2000" dirty="0"/>
          </a:p>
          <a:p>
            <a:pPr marL="0" indent="0">
              <a:buNone/>
            </a:pPr>
            <a:endParaRPr lang="en-US" sz="2000" dirty="0"/>
          </a:p>
        </p:txBody>
      </p:sp>
      <p:pic>
        <p:nvPicPr>
          <p:cNvPr id="5" name="Picture 4" descr="Different coloured organisers">
            <a:extLst>
              <a:ext uri="{FF2B5EF4-FFF2-40B4-BE49-F238E27FC236}">
                <a16:creationId xmlns:a16="http://schemas.microsoft.com/office/drawing/2014/main" id="{33EE42DD-98F6-28EC-78B2-E1B22DDBFC6B}"/>
              </a:ext>
            </a:extLst>
          </p:cNvPr>
          <p:cNvPicPr>
            <a:picLocks noChangeAspect="1"/>
          </p:cNvPicPr>
          <p:nvPr/>
        </p:nvPicPr>
        <p:blipFill rotWithShape="1">
          <a:blip r:embed="rId3"/>
          <a:srcRect l="29606" r="29500"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AC64"/>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with low confidence">
            <a:extLst>
              <a:ext uri="{FF2B5EF4-FFF2-40B4-BE49-F238E27FC236}">
                <a16:creationId xmlns:a16="http://schemas.microsoft.com/office/drawing/2014/main" id="{AAD20775-47A9-9C4A-8CA3-5861C1243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1374" y="6058209"/>
            <a:ext cx="1818960" cy="631939"/>
          </a:xfrm>
          <a:prstGeom prst="rect">
            <a:avLst/>
          </a:prstGeom>
        </p:spPr>
      </p:pic>
    </p:spTree>
    <p:extLst>
      <p:ext uri="{BB962C8B-B14F-4D97-AF65-F5344CB8AC3E}">
        <p14:creationId xmlns:p14="http://schemas.microsoft.com/office/powerpoint/2010/main" val="323675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piral staircase">
            <a:extLst>
              <a:ext uri="{FF2B5EF4-FFF2-40B4-BE49-F238E27FC236}">
                <a16:creationId xmlns:a16="http://schemas.microsoft.com/office/drawing/2014/main" id="{EC0F25A0-3E57-204C-A4BE-D79B32C1F23B}"/>
              </a:ext>
            </a:extLst>
          </p:cNvPr>
          <p:cNvPicPr>
            <a:picLocks noChangeAspect="1"/>
          </p:cNvPicPr>
          <p:nvPr/>
        </p:nvPicPr>
        <p:blipFill rotWithShape="1">
          <a:blip r:embed="rId3"/>
          <a:srcRect l="28971" t="697" r="21410" b="-697"/>
          <a:stretch/>
        </p:blipFill>
        <p:spPr>
          <a:xfrm>
            <a:off x="-665018" y="-4"/>
            <a:ext cx="4308763" cy="6954982"/>
          </a:xfrm>
          <a:prstGeom prst="rect">
            <a:avLst/>
          </a:prstGeom>
        </p:spPr>
      </p:pic>
      <p:sp>
        <p:nvSpPr>
          <p:cNvPr id="2" name="Title 1">
            <a:extLst>
              <a:ext uri="{FF2B5EF4-FFF2-40B4-BE49-F238E27FC236}">
                <a16:creationId xmlns:a16="http://schemas.microsoft.com/office/drawing/2014/main" id="{153CC2AD-AFC5-C446-8ECB-03DA8651B854}"/>
              </a:ext>
            </a:extLst>
          </p:cNvPr>
          <p:cNvSpPr>
            <a:spLocks noGrp="1"/>
          </p:cNvSpPr>
          <p:nvPr>
            <p:ph type="title"/>
          </p:nvPr>
        </p:nvSpPr>
        <p:spPr>
          <a:xfrm rot="16200000">
            <a:off x="-2985656" y="2766216"/>
            <a:ext cx="6858002" cy="1325563"/>
          </a:xfrm>
          <a:solidFill>
            <a:schemeClr val="bg2">
              <a:lumMod val="75000"/>
            </a:schemeClr>
          </a:solidFill>
          <a:ln>
            <a:solidFill>
              <a:schemeClr val="accent1"/>
            </a:solidFill>
          </a:ln>
        </p:spPr>
        <p:txBody>
          <a:bodyPr/>
          <a:lstStyle/>
          <a:p>
            <a:pPr algn="ctr"/>
            <a:r>
              <a:rPr lang="en-US" b="1">
                <a:solidFill>
                  <a:schemeClr val="accent1">
                    <a:lumMod val="50000"/>
                  </a:schemeClr>
                </a:solidFill>
              </a:rPr>
              <a:t>Possible overall structure</a:t>
            </a:r>
          </a:p>
        </p:txBody>
      </p:sp>
      <p:graphicFrame>
        <p:nvGraphicFramePr>
          <p:cNvPr id="8" name="Content Placeholder 2">
            <a:extLst>
              <a:ext uri="{FF2B5EF4-FFF2-40B4-BE49-F238E27FC236}">
                <a16:creationId xmlns:a16="http://schemas.microsoft.com/office/drawing/2014/main" id="{47BA2F6E-4950-CB54-23AE-9EF61DE83970}"/>
              </a:ext>
            </a:extLst>
          </p:cNvPr>
          <p:cNvGraphicFramePr>
            <a:graphicFrameLocks noGrp="1"/>
          </p:cNvGraphicFramePr>
          <p:nvPr>
            <p:ph idx="1"/>
            <p:extLst>
              <p:ext uri="{D42A27DB-BD31-4B8C-83A1-F6EECF244321}">
                <p14:modId xmlns:p14="http://schemas.microsoft.com/office/powerpoint/2010/main" val="3722627436"/>
              </p:ext>
            </p:extLst>
          </p:nvPr>
        </p:nvGraphicFramePr>
        <p:xfrm>
          <a:off x="4089326" y="277092"/>
          <a:ext cx="8102675" cy="670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 name="Picture 28" descr="Text&#10;&#10;Description automatically generated with low confidence">
            <a:extLst>
              <a:ext uri="{FF2B5EF4-FFF2-40B4-BE49-F238E27FC236}">
                <a16:creationId xmlns:a16="http://schemas.microsoft.com/office/drawing/2014/main" id="{74172BBF-3082-924A-8143-E48F476293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374" y="6058209"/>
            <a:ext cx="1818960" cy="631939"/>
          </a:xfrm>
          <a:prstGeom prst="rect">
            <a:avLst/>
          </a:prstGeom>
        </p:spPr>
      </p:pic>
    </p:spTree>
    <p:extLst>
      <p:ext uri="{BB962C8B-B14F-4D97-AF65-F5344CB8AC3E}">
        <p14:creationId xmlns:p14="http://schemas.microsoft.com/office/powerpoint/2010/main" val="189366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B063-EADF-1C41-B862-776B2049EE05}"/>
              </a:ext>
            </a:extLst>
          </p:cNvPr>
          <p:cNvSpPr>
            <a:spLocks noGrp="1"/>
          </p:cNvSpPr>
          <p:nvPr>
            <p:ph type="title"/>
          </p:nvPr>
        </p:nvSpPr>
        <p:spPr>
          <a:xfrm>
            <a:off x="4965430" y="629268"/>
            <a:ext cx="6586491" cy="1286160"/>
          </a:xfrm>
        </p:spPr>
        <p:txBody>
          <a:bodyPr anchor="b">
            <a:normAutofit fontScale="90000"/>
          </a:bodyPr>
          <a:lstStyle/>
          <a:p>
            <a:r>
              <a:rPr lang="en-US" sz="3400" b="1"/>
              <a:t>It is not uncommon for one section of the narrative to bleed into another.</a:t>
            </a:r>
          </a:p>
        </p:txBody>
      </p:sp>
      <p:sp>
        <p:nvSpPr>
          <p:cNvPr id="3" name="Content Placeholder 2">
            <a:extLst>
              <a:ext uri="{FF2B5EF4-FFF2-40B4-BE49-F238E27FC236}">
                <a16:creationId xmlns:a16="http://schemas.microsoft.com/office/drawing/2014/main" id="{30E25CC6-80AB-584C-A461-30E79B9222CF}"/>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000" dirty="0"/>
              <a:t>You research or creative accomplishment may inform your teaching.</a:t>
            </a:r>
          </a:p>
          <a:p>
            <a:r>
              <a:rPr lang="en-US" sz="2000" dirty="0"/>
              <a:t>Your teaching may inspire new areas of research or creative accomplishment.</a:t>
            </a:r>
            <a:endParaRPr lang="en-US" sz="2000" dirty="0">
              <a:cs typeface="Calibri"/>
            </a:endParaRPr>
          </a:p>
          <a:p>
            <a:r>
              <a:rPr lang="en-US" sz="2000" dirty="0"/>
              <a:t>You may have elected service particular to your teaching or research.</a:t>
            </a:r>
            <a:endParaRPr lang="en-US" sz="2000" dirty="0">
              <a:cs typeface="Calibri"/>
            </a:endParaRPr>
          </a:p>
          <a:p>
            <a:endParaRPr lang="en-US" sz="2400" dirty="0">
              <a:solidFill>
                <a:schemeClr val="accent1">
                  <a:lumMod val="50000"/>
                </a:schemeClr>
              </a:solidFill>
              <a:cs typeface="Calibri"/>
            </a:endParaRPr>
          </a:p>
          <a:p>
            <a:pPr marL="0" indent="0" algn="ctr">
              <a:buNone/>
            </a:pPr>
            <a:r>
              <a:rPr lang="en-US" sz="2400" b="1" dirty="0">
                <a:solidFill>
                  <a:schemeClr val="accent1">
                    <a:lumMod val="50000"/>
                  </a:schemeClr>
                </a:solidFill>
              </a:rPr>
              <a:t>Share connections, but don’t repeat yourself.</a:t>
            </a:r>
            <a:endParaRPr lang="en-US" sz="2400" b="1" dirty="0">
              <a:solidFill>
                <a:schemeClr val="accent1">
                  <a:lumMod val="50000"/>
                </a:schemeClr>
              </a:solidFill>
              <a:cs typeface="Calibri" panose="020F0502020204030204"/>
            </a:endParaRPr>
          </a:p>
          <a:p>
            <a:endParaRPr lang="en-US" sz="2000"/>
          </a:p>
        </p:txBody>
      </p:sp>
      <p:pic>
        <p:nvPicPr>
          <p:cNvPr id="5" name="Picture 4" descr="Person with idea concept">
            <a:extLst>
              <a:ext uri="{FF2B5EF4-FFF2-40B4-BE49-F238E27FC236}">
                <a16:creationId xmlns:a16="http://schemas.microsoft.com/office/drawing/2014/main" id="{699DF694-08EF-544E-192B-A04431A0725F}"/>
              </a:ext>
            </a:extLst>
          </p:cNvPr>
          <p:cNvPicPr>
            <a:picLocks noChangeAspect="1"/>
          </p:cNvPicPr>
          <p:nvPr/>
        </p:nvPicPr>
        <p:blipFill rotWithShape="1">
          <a:blip r:embed="rId2"/>
          <a:srcRect l="31672" r="23209"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8AD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9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D46AD8-89A0-0E43-9D02-EB0A2B6A09CD}"/>
              </a:ext>
            </a:extLst>
          </p:cNvPr>
          <p:cNvSpPr>
            <a:spLocks noGrp="1"/>
          </p:cNvSpPr>
          <p:nvPr>
            <p:ph type="ctrTitle"/>
          </p:nvPr>
        </p:nvSpPr>
        <p:spPr>
          <a:xfrm>
            <a:off x="795338" y="1566473"/>
            <a:ext cx="10601325" cy="2166723"/>
          </a:xfrm>
        </p:spPr>
        <p:txBody>
          <a:bodyPr>
            <a:normAutofit/>
          </a:bodyPr>
          <a:lstStyle/>
          <a:p>
            <a:r>
              <a:rPr lang="en-US" sz="6600"/>
              <a:t>Panel of Experts</a:t>
            </a:r>
          </a:p>
        </p:txBody>
      </p:sp>
      <p:cxnSp>
        <p:nvCxnSpPr>
          <p:cNvPr id="15" name="Straight Connector 14">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52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46AD8-89A0-0E43-9D02-EB0A2B6A09CD}"/>
              </a:ext>
            </a:extLst>
          </p:cNvPr>
          <p:cNvSpPr>
            <a:spLocks noGrp="1"/>
          </p:cNvSpPr>
          <p:nvPr>
            <p:ph type="ctrTitle"/>
          </p:nvPr>
        </p:nvSpPr>
        <p:spPr>
          <a:xfrm>
            <a:off x="6227378" y="620110"/>
            <a:ext cx="4819470" cy="1071563"/>
          </a:xfrm>
        </p:spPr>
        <p:style>
          <a:lnRef idx="1">
            <a:schemeClr val="accent2"/>
          </a:lnRef>
          <a:fillRef idx="2">
            <a:schemeClr val="accent2"/>
          </a:fillRef>
          <a:effectRef idx="1">
            <a:schemeClr val="accent2"/>
          </a:effectRef>
          <a:fontRef idx="minor">
            <a:schemeClr val="dk1"/>
          </a:fontRef>
        </p:style>
        <p:txBody>
          <a:bodyPr>
            <a:normAutofit/>
          </a:bodyPr>
          <a:lstStyle/>
          <a:p>
            <a:r>
              <a:rPr lang="en-US" sz="6600" b="1" dirty="0">
                <a:solidFill>
                  <a:schemeClr val="accent1"/>
                </a:solidFill>
                <a:latin typeface="Avenir Next Condensed" panose="020B0506020202020204" pitchFamily="34" charset="0"/>
              </a:rPr>
              <a:t>Panelists</a:t>
            </a:r>
          </a:p>
        </p:txBody>
      </p:sp>
      <p:sp>
        <p:nvSpPr>
          <p:cNvPr id="2" name="TextBox 1">
            <a:extLst>
              <a:ext uri="{FF2B5EF4-FFF2-40B4-BE49-F238E27FC236}">
                <a16:creationId xmlns:a16="http://schemas.microsoft.com/office/drawing/2014/main" id="{1D9DC565-BAFE-1504-785D-36ECAB39791E}"/>
              </a:ext>
            </a:extLst>
          </p:cNvPr>
          <p:cNvSpPr txBox="1"/>
          <p:nvPr/>
        </p:nvSpPr>
        <p:spPr>
          <a:xfrm>
            <a:off x="935420" y="788029"/>
            <a:ext cx="10583917" cy="5970865"/>
          </a:xfrm>
          <a:prstGeom prst="rect">
            <a:avLst/>
          </a:prstGeom>
          <a:noFill/>
        </p:spPr>
        <p:txBody>
          <a:bodyPr wrap="square" rtlCol="0">
            <a:spAutoFit/>
          </a:bodyPr>
          <a:lstStyle/>
          <a:p>
            <a:endParaRPr lang="en-US" sz="3200" dirty="0"/>
          </a:p>
          <a:p>
            <a:r>
              <a:rPr lang="en-US" sz="3200" dirty="0"/>
              <a:t>Margo </a:t>
            </a:r>
            <a:r>
              <a:rPr lang="en-US" sz="3200" dirty="0" err="1"/>
              <a:t>DelliCarpini</a:t>
            </a:r>
            <a:endParaRPr lang="en-US" sz="3200" dirty="0"/>
          </a:p>
          <a:p>
            <a:r>
              <a:rPr lang="en-US" dirty="0"/>
              <a:t>Chancellor Penn State Abington</a:t>
            </a:r>
          </a:p>
          <a:p>
            <a:endParaRPr lang="en-US" sz="3200" dirty="0"/>
          </a:p>
          <a:p>
            <a:r>
              <a:rPr lang="en-US" sz="3200" dirty="0"/>
              <a:t>Gwen Lloyd</a:t>
            </a:r>
          </a:p>
          <a:p>
            <a:r>
              <a:rPr lang="en-US" dirty="0"/>
              <a:t>Associate Dean for Faculty Affairs, College of Education</a:t>
            </a:r>
          </a:p>
          <a:p>
            <a:endParaRPr lang="en-US" sz="3200" dirty="0"/>
          </a:p>
          <a:p>
            <a:r>
              <a:rPr lang="en-US" sz="3200" dirty="0"/>
              <a:t>Mary Beth Oliver</a:t>
            </a:r>
          </a:p>
          <a:p>
            <a:r>
              <a:rPr lang="en-US" dirty="0"/>
              <a:t>Donald P. Bellisario Professor of Media Studies / Co-Director of Media Effects Research Laboratory</a:t>
            </a:r>
          </a:p>
          <a:p>
            <a:endParaRPr lang="en-US" sz="3200" dirty="0"/>
          </a:p>
          <a:p>
            <a:r>
              <a:rPr lang="en-US" sz="3200" dirty="0"/>
              <a:t>Akif </a:t>
            </a:r>
            <a:r>
              <a:rPr lang="en-US" sz="3200" dirty="0" err="1"/>
              <a:t>Undar</a:t>
            </a:r>
            <a:endParaRPr lang="en-US" sz="3200" dirty="0"/>
          </a:p>
          <a:p>
            <a:r>
              <a:rPr lang="en-US" dirty="0"/>
              <a:t>Professor of Pediatrics, Surgery, and Bioengineering, Founder and Director, Penn State Pediatric Cardiovascular Research</a:t>
            </a:r>
          </a:p>
          <a:p>
            <a:endParaRPr lang="en-US" dirty="0"/>
          </a:p>
          <a:p>
            <a:endParaRPr lang="en-US" dirty="0"/>
          </a:p>
        </p:txBody>
      </p:sp>
    </p:spTree>
    <p:extLst>
      <p:ext uri="{BB962C8B-B14F-4D97-AF65-F5344CB8AC3E}">
        <p14:creationId xmlns:p14="http://schemas.microsoft.com/office/powerpoint/2010/main" val="4229034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CC5F5F9D-22DC-2B4F-94A9-C6D42B3808EC}"/>
              </a:ext>
            </a:extLst>
          </p:cNvPr>
          <p:cNvPicPr>
            <a:picLocks noChangeAspect="1"/>
          </p:cNvPicPr>
          <p:nvPr/>
        </p:nvPicPr>
        <p:blipFill>
          <a:blip r:embed="rId3"/>
          <a:stretch>
            <a:fillRect/>
          </a:stretch>
        </p:blipFill>
        <p:spPr>
          <a:xfrm>
            <a:off x="0" y="0"/>
            <a:ext cx="12330545" cy="6959818"/>
          </a:xfrm>
          <a:prstGeom prst="rect">
            <a:avLst/>
          </a:prstGeom>
        </p:spPr>
      </p:pic>
      <p:sp>
        <p:nvSpPr>
          <p:cNvPr id="2" name="TextBox 1">
            <a:extLst>
              <a:ext uri="{FF2B5EF4-FFF2-40B4-BE49-F238E27FC236}">
                <a16:creationId xmlns:a16="http://schemas.microsoft.com/office/drawing/2014/main" id="{7501472E-E20B-FAB3-8254-01E115D52EFA}"/>
              </a:ext>
            </a:extLst>
          </p:cNvPr>
          <p:cNvSpPr txBox="1"/>
          <p:nvPr/>
        </p:nvSpPr>
        <p:spPr>
          <a:xfrm>
            <a:off x="4078013" y="4172607"/>
            <a:ext cx="8757027" cy="1661993"/>
          </a:xfrm>
          <a:prstGeom prst="rect">
            <a:avLst/>
          </a:prstGeom>
          <a:noFill/>
        </p:spPr>
        <p:txBody>
          <a:bodyPr wrap="square" rtlCol="0">
            <a:spAutoFit/>
          </a:bodyPr>
          <a:lstStyle/>
          <a:p>
            <a:r>
              <a:rPr lang="en-US" sz="4000" dirty="0">
                <a:solidFill>
                  <a:schemeClr val="accent2"/>
                </a:solidFill>
                <a:latin typeface="Avenir Next Condensed" panose="020B0506020202020204" pitchFamily="34" charset="0"/>
              </a:rPr>
              <a:t>Tips for Creating a Teaching Portfolio</a:t>
            </a:r>
          </a:p>
          <a:p>
            <a:endParaRPr lang="en-US" sz="800" dirty="0">
              <a:solidFill>
                <a:schemeClr val="accent2"/>
              </a:solidFill>
              <a:latin typeface="Bradley Hand" pitchFamily="2" charset="77"/>
            </a:endParaRPr>
          </a:p>
          <a:p>
            <a:r>
              <a:rPr lang="en-US" b="1" dirty="0">
                <a:solidFill>
                  <a:schemeClr val="accent2"/>
                </a:solidFill>
              </a:rPr>
              <a:t>Friday, March 24, 2022, 12:00 – 1:00 p.m.</a:t>
            </a:r>
          </a:p>
          <a:p>
            <a:r>
              <a:rPr lang="en-US" dirty="0">
                <a:solidFill>
                  <a:schemeClr val="accent2"/>
                </a:solidFill>
              </a:rPr>
              <a:t>Target Audience: Pre-tenure and non-tenure-Line Faculty </a:t>
            </a:r>
          </a:p>
          <a:p>
            <a:r>
              <a:rPr lang="en-US" dirty="0">
                <a:solidFill>
                  <a:schemeClr val="accent2"/>
                </a:solidFill>
              </a:rPr>
              <a:t>(Presented in collaboration with the Schreyer Institute for Teaching Excellence)</a:t>
            </a:r>
          </a:p>
        </p:txBody>
      </p:sp>
    </p:spTree>
    <p:extLst>
      <p:ext uri="{BB962C8B-B14F-4D97-AF65-F5344CB8AC3E}">
        <p14:creationId xmlns:p14="http://schemas.microsoft.com/office/powerpoint/2010/main" val="4101276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5B73-929D-BB2C-79F8-D0BFB45AB8E9}"/>
              </a:ext>
            </a:extLst>
          </p:cNvPr>
          <p:cNvSpPr>
            <a:spLocks noGrp="1"/>
          </p:cNvSpPr>
          <p:nvPr>
            <p:ph type="title"/>
          </p:nvPr>
        </p:nvSpPr>
        <p:spPr/>
        <p:txBody>
          <a:bodyPr/>
          <a:lstStyle/>
          <a:p>
            <a:r>
              <a:rPr lang="en-US" dirty="0"/>
              <a:t>Next three slides only if needed…</a:t>
            </a:r>
          </a:p>
        </p:txBody>
      </p:sp>
      <p:sp>
        <p:nvSpPr>
          <p:cNvPr id="3" name="Content Placeholder 2">
            <a:extLst>
              <a:ext uri="{FF2B5EF4-FFF2-40B4-BE49-F238E27FC236}">
                <a16:creationId xmlns:a16="http://schemas.microsoft.com/office/drawing/2014/main" id="{14526F14-8D42-C059-BB92-6E0FAFE827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57110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7696"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AB5FC5-A1CE-4129-B2FD-A6E212945A44}"/>
              </a:ext>
            </a:extLst>
          </p:cNvPr>
          <p:cNvSpPr>
            <a:spLocks noGrp="1"/>
          </p:cNvSpPr>
          <p:nvPr>
            <p:ph type="ctrTitle"/>
          </p:nvPr>
        </p:nvSpPr>
        <p:spPr>
          <a:xfrm>
            <a:off x="1101971" y="1111087"/>
            <a:ext cx="7688101" cy="2623885"/>
          </a:xfrm>
        </p:spPr>
        <p:txBody>
          <a:bodyPr anchor="ctr">
            <a:normAutofit/>
          </a:bodyPr>
          <a:lstStyle/>
          <a:p>
            <a:pPr algn="l"/>
            <a:r>
              <a:rPr lang="en-US" sz="6100" b="1">
                <a:solidFill>
                  <a:srgbClr val="FFFFFF"/>
                </a:solidFill>
              </a:rPr>
              <a:t>Tips for Writing a Narrative Statement</a:t>
            </a:r>
            <a:endParaRPr lang="en-US" sz="6100">
              <a:solidFill>
                <a:srgbClr val="FFFFFF"/>
              </a:solidFill>
            </a:endParaRPr>
          </a:p>
        </p:txBody>
      </p:sp>
      <p:sp>
        <p:nvSpPr>
          <p:cNvPr id="13" name="Rectangle 1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1127760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7B2F9C7-A537-410F-9BB7-9C92F2A3CB58}"/>
              </a:ext>
            </a:extLst>
          </p:cNvPr>
          <p:cNvSpPr>
            <a:spLocks noGrp="1"/>
          </p:cNvSpPr>
          <p:nvPr>
            <p:ph type="subTitle" idx="1"/>
          </p:nvPr>
        </p:nvSpPr>
        <p:spPr>
          <a:xfrm>
            <a:off x="1079499" y="4843002"/>
            <a:ext cx="10012680" cy="1234345"/>
          </a:xfrm>
        </p:spPr>
        <p:txBody>
          <a:bodyPr anchor="ctr">
            <a:normAutofit/>
          </a:bodyPr>
          <a:lstStyle/>
          <a:p>
            <a:pPr algn="l"/>
            <a:r>
              <a:rPr lang="en-US" sz="1200" dirty="0">
                <a:solidFill>
                  <a:srgbClr val="1B1B1B"/>
                </a:solidFill>
              </a:rPr>
              <a:t>Ann Clements, Ph.D. Assistant Vice Provost for faculty Affairs – Faculty Development</a:t>
            </a:r>
            <a:endParaRPr lang="en-US" sz="1200" b="1" dirty="0">
              <a:solidFill>
                <a:srgbClr val="1B1B1B"/>
              </a:solidFill>
              <a:cs typeface="Calibri"/>
            </a:endParaRPr>
          </a:p>
          <a:p>
            <a:pPr algn="l"/>
            <a:r>
              <a:rPr lang="en-US" sz="1200" dirty="0">
                <a:solidFill>
                  <a:srgbClr val="1B1B1B"/>
                </a:solidFill>
                <a:ea typeface="+mn-lt"/>
                <a:cs typeface="+mn-lt"/>
              </a:rPr>
              <a:t>Kathy Bieschke, Ph.D., Vice Provost for Faculty Affairs</a:t>
            </a:r>
          </a:p>
          <a:p>
            <a:pPr algn="l"/>
            <a:r>
              <a:rPr lang="en-US" sz="1200" dirty="0">
                <a:solidFill>
                  <a:srgbClr val="1B1B1B"/>
                </a:solidFill>
                <a:ea typeface="+mn-lt"/>
                <a:cs typeface="+mn-lt"/>
              </a:rPr>
              <a:t>Abby Diehl, Ph.D. Assistant Vice Provost for Faculty Affairs</a:t>
            </a:r>
          </a:p>
          <a:p>
            <a:pPr algn="l"/>
            <a:r>
              <a:rPr lang="en-US" sz="1200" dirty="0">
                <a:solidFill>
                  <a:srgbClr val="1B1B1B"/>
                </a:solidFill>
                <a:ea typeface="+mn-lt"/>
                <a:cs typeface="+mn-lt"/>
              </a:rPr>
              <a:t>Panelists: Dr. Anthony Atchley, Dr. Ralph Ford, Dr. Linda Patterson Miller, Dr. Mary Beth Oliver,  Dr. Akif </a:t>
            </a:r>
            <a:r>
              <a:rPr lang="en-US" sz="1200" dirty="0" err="1">
                <a:solidFill>
                  <a:srgbClr val="1B1B1B"/>
                </a:solidFill>
                <a:ea typeface="+mn-lt"/>
                <a:cs typeface="+mn-lt"/>
              </a:rPr>
              <a:t>Undar</a:t>
            </a:r>
            <a:endParaRPr lang="en-US" sz="1200" dirty="0" err="1">
              <a:solidFill>
                <a:srgbClr val="1B1B1B"/>
              </a:solidFill>
              <a:highlight>
                <a:srgbClr val="FFFF00"/>
              </a:highlight>
              <a:ea typeface="+mn-lt"/>
              <a:cs typeface="+mn-lt"/>
            </a:endParaRPr>
          </a:p>
        </p:txBody>
      </p:sp>
      <p:sp>
        <p:nvSpPr>
          <p:cNvPr id="15" name="Rectangle 1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1890204"/>
          </a:xfrm>
          <a:prstGeom prst="rect">
            <a:avLst/>
          </a:prstGeom>
          <a:solidFill>
            <a:srgbClr val="3B516D">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Text&#10;&#10;Description automatically generated with low confidence">
            <a:extLst>
              <a:ext uri="{FF2B5EF4-FFF2-40B4-BE49-F238E27FC236}">
                <a16:creationId xmlns:a16="http://schemas.microsoft.com/office/drawing/2014/main" id="{01BB1A0F-9AB8-4C7A-8036-871EBCAE8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377" y="3113031"/>
            <a:ext cx="1818960" cy="631939"/>
          </a:xfrm>
          <a:prstGeom prst="rect">
            <a:avLst/>
          </a:prstGeom>
        </p:spPr>
      </p:pic>
    </p:spTree>
    <p:extLst>
      <p:ext uri="{BB962C8B-B14F-4D97-AF65-F5344CB8AC3E}">
        <p14:creationId xmlns:p14="http://schemas.microsoft.com/office/powerpoint/2010/main" val="350002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5087-4E0F-AF4B-BF57-6B329443F543}"/>
              </a:ext>
            </a:extLst>
          </p:cNvPr>
          <p:cNvSpPr>
            <a:spLocks noGrp="1"/>
          </p:cNvSpPr>
          <p:nvPr>
            <p:ph type="title"/>
          </p:nvPr>
        </p:nvSpPr>
        <p:spPr>
          <a:xfrm>
            <a:off x="4965430" y="629268"/>
            <a:ext cx="6586491" cy="1286160"/>
          </a:xfrm>
        </p:spPr>
        <p:txBody>
          <a:bodyPr anchor="b">
            <a:normAutofit/>
          </a:bodyPr>
          <a:lstStyle/>
          <a:p>
            <a:r>
              <a:rPr lang="en-US" sz="4100" b="1"/>
              <a:t>The Scholarship of Teaching and Learning </a:t>
            </a:r>
            <a:endParaRPr lang="en-US" sz="4100"/>
          </a:p>
        </p:txBody>
      </p:sp>
      <p:sp>
        <p:nvSpPr>
          <p:cNvPr id="3" name="Content Placeholder 2">
            <a:extLst>
              <a:ext uri="{FF2B5EF4-FFF2-40B4-BE49-F238E27FC236}">
                <a16:creationId xmlns:a16="http://schemas.microsoft.com/office/drawing/2014/main" id="{525A8FAA-6F20-1B46-82CC-CB2EB6310325}"/>
              </a:ext>
            </a:extLst>
          </p:cNvPr>
          <p:cNvSpPr>
            <a:spLocks noGrp="1"/>
          </p:cNvSpPr>
          <p:nvPr>
            <p:ph idx="1"/>
          </p:nvPr>
        </p:nvSpPr>
        <p:spPr>
          <a:xfrm>
            <a:off x="4965431" y="2216731"/>
            <a:ext cx="6586489" cy="4441209"/>
          </a:xfrm>
        </p:spPr>
        <p:txBody>
          <a:bodyPr>
            <a:normAutofit fontScale="92500" lnSpcReduction="20000"/>
          </a:bodyPr>
          <a:lstStyle/>
          <a:p>
            <a:pPr marL="0" indent="0">
              <a:buNone/>
            </a:pPr>
            <a:r>
              <a:rPr lang="en-US" sz="2000"/>
              <a:t>Areas you may wish to address…</a:t>
            </a:r>
          </a:p>
          <a:p>
            <a:r>
              <a:rPr lang="en-US" sz="2000"/>
              <a:t>Foster student achievement</a:t>
            </a:r>
          </a:p>
          <a:p>
            <a:pPr lvl="1"/>
            <a:r>
              <a:rPr lang="en-US" sz="1600"/>
              <a:t>How your philosophy and methods of teaching are congruent with the typical needs of your students.</a:t>
            </a:r>
          </a:p>
          <a:p>
            <a:pPr lvl="1"/>
            <a:r>
              <a:rPr lang="en-US" sz="1600"/>
              <a:t>How you foster student achievement by balancing high standards for performance with appropriate levels of support.</a:t>
            </a:r>
          </a:p>
          <a:p>
            <a:r>
              <a:rPr lang="en-US" sz="2000"/>
              <a:t>Course Content</a:t>
            </a:r>
          </a:p>
          <a:p>
            <a:pPr lvl="1"/>
            <a:r>
              <a:rPr lang="en-US" sz="1600"/>
              <a:t>How your course content has contributed to the attainment of knowledge and skills by your students.</a:t>
            </a:r>
          </a:p>
          <a:p>
            <a:pPr lvl="1"/>
            <a:r>
              <a:rPr lang="en-US" sz="1600"/>
              <a:t>How you ensure that course content, including your teaching methods, are congruent with with current knowledge and professional practice.</a:t>
            </a:r>
          </a:p>
          <a:p>
            <a:r>
              <a:rPr lang="en-US" sz="2000"/>
              <a:t>Course development – courses and programs</a:t>
            </a:r>
          </a:p>
          <a:p>
            <a:pPr lvl="1"/>
            <a:r>
              <a:rPr lang="en-US" sz="1600"/>
              <a:t>New courses, assignments, projects, or approaches to teaching you have developed and/or implemented.</a:t>
            </a:r>
          </a:p>
          <a:p>
            <a:r>
              <a:rPr lang="en-US" sz="2000"/>
              <a:t>Mentoring and academic advising</a:t>
            </a:r>
          </a:p>
          <a:p>
            <a:r>
              <a:rPr lang="en-US" sz="2000"/>
              <a:t>Using research and service to enhance teaching</a:t>
            </a:r>
          </a:p>
          <a:p>
            <a:r>
              <a:rPr lang="en-US" sz="2000"/>
              <a:t>Additional evidence on teaching (as appropriate)</a:t>
            </a:r>
          </a:p>
          <a:p>
            <a:endParaRPr lang="en-US" sz="2000"/>
          </a:p>
          <a:p>
            <a:pPr lvl="1"/>
            <a:endParaRPr lang="en-US" sz="1600"/>
          </a:p>
          <a:p>
            <a:endParaRPr lang="en-US" sz="2000"/>
          </a:p>
          <a:p>
            <a:endParaRPr lang="en-US" sz="2000"/>
          </a:p>
          <a:p>
            <a:endParaRPr lang="en-US" sz="2000"/>
          </a:p>
          <a:p>
            <a:pPr marL="0" indent="0">
              <a:buNone/>
            </a:pPr>
            <a:endParaRPr lang="en-US" sz="2000"/>
          </a:p>
        </p:txBody>
      </p:sp>
      <p:pic>
        <p:nvPicPr>
          <p:cNvPr id="15" name="Picture 14" descr="A picture containing person, crowd&#10;&#10;Description automatically generated">
            <a:extLst>
              <a:ext uri="{FF2B5EF4-FFF2-40B4-BE49-F238E27FC236}">
                <a16:creationId xmlns:a16="http://schemas.microsoft.com/office/drawing/2014/main" id="{4BCE621E-B1BA-7145-A60B-5954110EA21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7220" r="46786"/>
          <a:stretch/>
        </p:blipFill>
        <p:spPr>
          <a:xfrm>
            <a:off x="20" y="10"/>
            <a:ext cx="4635571" cy="6857990"/>
          </a:xfrm>
          <a:prstGeom prst="rect">
            <a:avLst/>
          </a:prstGeom>
          <a:effec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B6B57"/>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with low confidence">
            <a:extLst>
              <a:ext uri="{FF2B5EF4-FFF2-40B4-BE49-F238E27FC236}">
                <a16:creationId xmlns:a16="http://schemas.microsoft.com/office/drawing/2014/main" id="{6F10BF4F-D5A1-0D4B-B49B-7BA29634F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374" y="6058209"/>
            <a:ext cx="1818960" cy="631939"/>
          </a:xfrm>
          <a:prstGeom prst="rect">
            <a:avLst/>
          </a:prstGeom>
        </p:spPr>
      </p:pic>
      <p:sp>
        <p:nvSpPr>
          <p:cNvPr id="16" name="TextBox 15">
            <a:extLst>
              <a:ext uri="{FF2B5EF4-FFF2-40B4-BE49-F238E27FC236}">
                <a16:creationId xmlns:a16="http://schemas.microsoft.com/office/drawing/2014/main" id="{CCD55D9B-FD3D-6C4C-8A9F-15512E3E25A9}"/>
              </a:ext>
            </a:extLst>
          </p:cNvPr>
          <p:cNvSpPr txBox="1"/>
          <p:nvPr/>
        </p:nvSpPr>
        <p:spPr>
          <a:xfrm>
            <a:off x="2448775"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scherlund.blogspot.com/2019/05/tips-for-teaching-students-what-to.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56940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5087-4E0F-AF4B-BF57-6B329443F543}"/>
              </a:ext>
            </a:extLst>
          </p:cNvPr>
          <p:cNvSpPr>
            <a:spLocks noGrp="1"/>
          </p:cNvSpPr>
          <p:nvPr>
            <p:ph type="title"/>
          </p:nvPr>
        </p:nvSpPr>
        <p:spPr>
          <a:xfrm>
            <a:off x="4965430" y="629268"/>
            <a:ext cx="6586491" cy="1286160"/>
          </a:xfrm>
        </p:spPr>
        <p:txBody>
          <a:bodyPr anchor="b">
            <a:normAutofit/>
          </a:bodyPr>
          <a:lstStyle/>
          <a:p>
            <a:r>
              <a:rPr lang="en-US" sz="3700" b="1"/>
              <a:t>The Scholarship of Research and Creative Accomplishments </a:t>
            </a:r>
            <a:endParaRPr lang="en-US" sz="3700"/>
          </a:p>
        </p:txBody>
      </p:sp>
      <p:sp>
        <p:nvSpPr>
          <p:cNvPr id="3" name="Content Placeholder 2">
            <a:extLst>
              <a:ext uri="{FF2B5EF4-FFF2-40B4-BE49-F238E27FC236}">
                <a16:creationId xmlns:a16="http://schemas.microsoft.com/office/drawing/2014/main" id="{525A8FAA-6F20-1B46-82CC-CB2EB6310325}"/>
              </a:ext>
            </a:extLst>
          </p:cNvPr>
          <p:cNvSpPr>
            <a:spLocks noGrp="1"/>
          </p:cNvSpPr>
          <p:nvPr>
            <p:ph idx="1"/>
          </p:nvPr>
        </p:nvSpPr>
        <p:spPr>
          <a:xfrm>
            <a:off x="4965431" y="2438400"/>
            <a:ext cx="6586489" cy="3785419"/>
          </a:xfrm>
        </p:spPr>
        <p:txBody>
          <a:bodyPr vert="horz" lIns="91440" tIns="45720" rIns="91440" bIns="45720" rtlCol="0" anchor="t">
            <a:normAutofit fontScale="85000" lnSpcReduction="20000"/>
          </a:bodyPr>
          <a:lstStyle/>
          <a:p>
            <a:pPr marL="0" indent="0">
              <a:buNone/>
            </a:pPr>
            <a:r>
              <a:rPr lang="en-US" sz="2000"/>
              <a:t>Areas you may wish to address…</a:t>
            </a:r>
          </a:p>
          <a:p>
            <a:r>
              <a:rPr lang="en-US" sz="2000"/>
              <a:t>Quality of your research or creative accomplishment</a:t>
            </a:r>
          </a:p>
          <a:p>
            <a:pPr lvl="1"/>
            <a:r>
              <a:rPr lang="en-US" sz="1600"/>
              <a:t>How your strategy for production or your approach contributes top the quality of your efforts.</a:t>
            </a:r>
            <a:endParaRPr lang="en-US" sz="1600">
              <a:cs typeface="Calibri"/>
            </a:endParaRPr>
          </a:p>
          <a:p>
            <a:r>
              <a:rPr lang="en-US" sz="2000"/>
              <a:t>Programmatic nature of your work</a:t>
            </a:r>
          </a:p>
          <a:p>
            <a:pPr lvl="1"/>
            <a:r>
              <a:rPr lang="en-US" sz="1600"/>
              <a:t>How your individual work contributes to the body of work within your field.</a:t>
            </a:r>
            <a:endParaRPr lang="en-US" sz="1600">
              <a:cs typeface="Calibri"/>
            </a:endParaRPr>
          </a:p>
          <a:p>
            <a:r>
              <a:rPr lang="en-US" sz="2000"/>
              <a:t>Sustainability</a:t>
            </a:r>
          </a:p>
          <a:p>
            <a:pPr lvl="1"/>
            <a:r>
              <a:rPr lang="en-US" sz="1600"/>
              <a:t>You record of accomplishment and the promise for ongoing success – TRAJECTORY.</a:t>
            </a:r>
            <a:endParaRPr lang="en-US" sz="1600">
              <a:cs typeface="Calibri"/>
            </a:endParaRPr>
          </a:p>
          <a:p>
            <a:r>
              <a:rPr lang="en-US" sz="2000"/>
              <a:t>Productivity</a:t>
            </a:r>
          </a:p>
          <a:p>
            <a:pPr lvl="1"/>
            <a:r>
              <a:rPr lang="en-US" sz="1600"/>
              <a:t>How your strategic decision making has furthered your work or focus.</a:t>
            </a:r>
            <a:endParaRPr lang="en-US" sz="1600">
              <a:cs typeface="Calibri"/>
            </a:endParaRPr>
          </a:p>
          <a:p>
            <a:r>
              <a:rPr lang="en-US" sz="2000"/>
              <a:t>Using teaching or service to enhance your research or creative accomplishment</a:t>
            </a:r>
          </a:p>
          <a:p>
            <a:r>
              <a:rPr lang="en-US" sz="2000"/>
              <a:t>Goals for the future; the position of your work (past and future) within the larger body of work</a:t>
            </a:r>
            <a:endParaRPr lang="en-US" sz="2000">
              <a:cs typeface="Calibri"/>
            </a:endParaRPr>
          </a:p>
          <a:p>
            <a:endParaRPr lang="en-US" sz="2000"/>
          </a:p>
          <a:p>
            <a:pPr marL="0" indent="0">
              <a:buNone/>
            </a:pPr>
            <a:endParaRPr lang="en-US" sz="2000"/>
          </a:p>
        </p:txBody>
      </p:sp>
      <p:pic>
        <p:nvPicPr>
          <p:cNvPr id="13" name="Picture 12" descr="A picture containing person&#10;&#10;Description automatically generated">
            <a:extLst>
              <a:ext uri="{FF2B5EF4-FFF2-40B4-BE49-F238E27FC236}">
                <a16:creationId xmlns:a16="http://schemas.microsoft.com/office/drawing/2014/main" id="{2CCCC0E1-34BD-F847-B8A3-D4768DFEAC3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433" r="1630"/>
          <a:stretch/>
        </p:blipFill>
        <p:spPr>
          <a:xfrm>
            <a:off x="20" y="10"/>
            <a:ext cx="4635571" cy="6857990"/>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C3462"/>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with low confidence">
            <a:extLst>
              <a:ext uri="{FF2B5EF4-FFF2-40B4-BE49-F238E27FC236}">
                <a16:creationId xmlns:a16="http://schemas.microsoft.com/office/drawing/2014/main" id="{4CFE389C-CCC0-D241-929D-8DDD8917E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374" y="6058209"/>
            <a:ext cx="1818960" cy="631939"/>
          </a:xfrm>
          <a:prstGeom prst="rect">
            <a:avLst/>
          </a:prstGeom>
        </p:spPr>
      </p:pic>
      <p:sp>
        <p:nvSpPr>
          <p:cNvPr id="14" name="TextBox 13">
            <a:extLst>
              <a:ext uri="{FF2B5EF4-FFF2-40B4-BE49-F238E27FC236}">
                <a16:creationId xmlns:a16="http://schemas.microsoft.com/office/drawing/2014/main" id="{B68220F6-E25C-C44B-AA2A-926325039AF3}"/>
              </a:ext>
            </a:extLst>
          </p:cNvPr>
          <p:cNvSpPr txBox="1"/>
          <p:nvPr/>
        </p:nvSpPr>
        <p:spPr>
          <a:xfrm>
            <a:off x="232854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mmons.wikimedia.org/wiki/File:Researcher_looks_at_tumor.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81827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5087-4E0F-AF4B-BF57-6B329443F543}"/>
              </a:ext>
            </a:extLst>
          </p:cNvPr>
          <p:cNvSpPr>
            <a:spLocks noGrp="1"/>
          </p:cNvSpPr>
          <p:nvPr>
            <p:ph type="title"/>
          </p:nvPr>
        </p:nvSpPr>
        <p:spPr>
          <a:xfrm>
            <a:off x="4965430" y="629268"/>
            <a:ext cx="6586491" cy="1286160"/>
          </a:xfrm>
        </p:spPr>
        <p:txBody>
          <a:bodyPr anchor="b">
            <a:normAutofit/>
          </a:bodyPr>
          <a:lstStyle/>
          <a:p>
            <a:pPr>
              <a:spcAft>
                <a:spcPts val="600"/>
              </a:spcAft>
            </a:pPr>
            <a:r>
              <a:rPr lang="en-US" sz="2800" b="1"/>
              <a:t>Service and the Scholarship of Service to the University, Society, and the Profession </a:t>
            </a:r>
            <a:endParaRPr lang="en-US" sz="2800">
              <a:cs typeface="Calibri" panose="020F0502020204030204"/>
            </a:endParaRPr>
          </a:p>
        </p:txBody>
      </p:sp>
      <p:sp>
        <p:nvSpPr>
          <p:cNvPr id="3" name="Content Placeholder 2">
            <a:extLst>
              <a:ext uri="{FF2B5EF4-FFF2-40B4-BE49-F238E27FC236}">
                <a16:creationId xmlns:a16="http://schemas.microsoft.com/office/drawing/2014/main" id="{525A8FAA-6F20-1B46-82CC-CB2EB6310325}"/>
              </a:ext>
            </a:extLst>
          </p:cNvPr>
          <p:cNvSpPr>
            <a:spLocks noGrp="1"/>
          </p:cNvSpPr>
          <p:nvPr>
            <p:ph idx="1"/>
          </p:nvPr>
        </p:nvSpPr>
        <p:spPr>
          <a:xfrm>
            <a:off x="4965431" y="2438400"/>
            <a:ext cx="6586489" cy="3785419"/>
          </a:xfrm>
        </p:spPr>
        <p:txBody>
          <a:bodyPr vert="horz" lIns="91440" tIns="45720" rIns="91440" bIns="45720" rtlCol="0" anchor="t">
            <a:normAutofit fontScale="92500" lnSpcReduction="20000"/>
          </a:bodyPr>
          <a:lstStyle/>
          <a:p>
            <a:pPr marL="0" indent="0">
              <a:buNone/>
            </a:pPr>
            <a:r>
              <a:rPr lang="en-US" sz="2000"/>
              <a:t>Areas you may wish to address…</a:t>
            </a:r>
          </a:p>
          <a:p>
            <a:r>
              <a:rPr lang="en-US" sz="2000"/>
              <a:t>Nature of your service to the program, department, school, campus, college and university</a:t>
            </a:r>
            <a:endParaRPr lang="en-US" sz="2000">
              <a:cs typeface="Calibri"/>
            </a:endParaRPr>
          </a:p>
          <a:p>
            <a:pPr lvl="1"/>
            <a:r>
              <a:rPr lang="en-US" sz="1600"/>
              <a:t>How your work contributed to ongoing or emerging needs of the institution.</a:t>
            </a:r>
            <a:endParaRPr lang="en-US" sz="1600">
              <a:cs typeface="Calibri"/>
            </a:endParaRPr>
          </a:p>
          <a:p>
            <a:r>
              <a:rPr lang="en-US" sz="2000"/>
              <a:t>Nature of your service to the profession</a:t>
            </a:r>
            <a:endParaRPr lang="en-US" sz="2000">
              <a:cs typeface="Calibri"/>
            </a:endParaRPr>
          </a:p>
          <a:p>
            <a:r>
              <a:rPr lang="en-US" sz="2000"/>
              <a:t>Nature of your service to society</a:t>
            </a:r>
            <a:endParaRPr lang="en-US" sz="2000">
              <a:cs typeface="Calibri"/>
            </a:endParaRPr>
          </a:p>
          <a:p>
            <a:pPr lvl="1"/>
            <a:r>
              <a:rPr lang="en-US" sz="1600"/>
              <a:t>How your work has contributed to meeting the needs of your community, state, country, and beyond.</a:t>
            </a:r>
            <a:endParaRPr lang="en-US" sz="1600">
              <a:cs typeface="Calibri"/>
            </a:endParaRPr>
          </a:p>
          <a:p>
            <a:r>
              <a:rPr lang="en-US" sz="2000"/>
              <a:t>Using teaching and research to enhance service (or vice versa)</a:t>
            </a:r>
            <a:endParaRPr lang="en-US" sz="2000">
              <a:cs typeface="Calibri"/>
            </a:endParaRPr>
          </a:p>
          <a:p>
            <a:pPr lvl="1"/>
            <a:r>
              <a:rPr lang="en-US" sz="1600"/>
              <a:t>Offering of continued professional development offerings.</a:t>
            </a:r>
            <a:endParaRPr lang="en-US" sz="1600">
              <a:cs typeface="Calibri"/>
            </a:endParaRPr>
          </a:p>
          <a:p>
            <a:pPr lvl="1"/>
            <a:r>
              <a:rPr lang="en-US" sz="1600"/>
              <a:t>How your teaching, research, or creative expertise has contributed to your professional organizations.</a:t>
            </a:r>
            <a:endParaRPr lang="en-US" sz="1600">
              <a:cs typeface="Calibri"/>
            </a:endParaRPr>
          </a:p>
          <a:p>
            <a:pPr lvl="1"/>
            <a:r>
              <a:rPr lang="en-US" sz="1600"/>
              <a:t>How you teaching, research, or creative work has contributed to the service you do for you university.</a:t>
            </a:r>
            <a:endParaRPr lang="en-US" sz="1600">
              <a:cs typeface="Calibri"/>
            </a:endParaRPr>
          </a:p>
          <a:p>
            <a:endParaRPr lang="en-US" sz="2000"/>
          </a:p>
          <a:p>
            <a:endParaRPr lang="en-US" sz="2000"/>
          </a:p>
          <a:p>
            <a:pPr marL="0" indent="0">
              <a:buNone/>
            </a:pPr>
            <a:endParaRPr lang="en-US" sz="2000"/>
          </a:p>
        </p:txBody>
      </p:sp>
      <p:pic>
        <p:nvPicPr>
          <p:cNvPr id="7" name="Picture 6" descr="Young woman with blue headscarf, blazer, and headphones working on laptop">
            <a:extLst>
              <a:ext uri="{FF2B5EF4-FFF2-40B4-BE49-F238E27FC236}">
                <a16:creationId xmlns:a16="http://schemas.microsoft.com/office/drawing/2014/main" id="{B12A57BA-9B77-D54D-82E4-D802EC2286CA}"/>
              </a:ext>
            </a:extLst>
          </p:cNvPr>
          <p:cNvPicPr>
            <a:picLocks noChangeAspect="1"/>
          </p:cNvPicPr>
          <p:nvPr/>
        </p:nvPicPr>
        <p:blipFill rotWithShape="1">
          <a:blip r:embed="rId3"/>
          <a:srcRect l="35941" r="18940"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6950"/>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with low confidence">
            <a:extLst>
              <a:ext uri="{FF2B5EF4-FFF2-40B4-BE49-F238E27FC236}">
                <a16:creationId xmlns:a16="http://schemas.microsoft.com/office/drawing/2014/main" id="{F0EB8BCF-2706-E643-9BCF-C4DAE6B63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1374" y="6058209"/>
            <a:ext cx="1818960" cy="631939"/>
          </a:xfrm>
          <a:prstGeom prst="rect">
            <a:avLst/>
          </a:prstGeom>
        </p:spPr>
      </p:pic>
    </p:spTree>
    <p:extLst>
      <p:ext uri="{BB962C8B-B14F-4D97-AF65-F5344CB8AC3E}">
        <p14:creationId xmlns:p14="http://schemas.microsoft.com/office/powerpoint/2010/main" val="297454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5589B-E674-F345-A641-45242FF1DE9E}"/>
              </a:ext>
            </a:extLst>
          </p:cNvPr>
          <p:cNvSpPr>
            <a:spLocks noGrp="1"/>
          </p:cNvSpPr>
          <p:nvPr>
            <p:ph type="title"/>
          </p:nvPr>
        </p:nvSpPr>
        <p:spPr>
          <a:xfrm>
            <a:off x="763390" y="803326"/>
            <a:ext cx="5313152" cy="1325563"/>
          </a:xfrm>
        </p:spPr>
        <p:txBody>
          <a:bodyPr>
            <a:normAutofit/>
          </a:bodyPr>
          <a:lstStyle/>
          <a:p>
            <a:r>
              <a:rPr lang="en-US"/>
              <a:t>Presentation Overview</a:t>
            </a:r>
          </a:p>
        </p:txBody>
      </p:sp>
      <p:pic>
        <p:nvPicPr>
          <p:cNvPr id="512" name="Picture 511">
            <a:extLst>
              <a:ext uri="{FF2B5EF4-FFF2-40B4-BE49-F238E27FC236}">
                <a16:creationId xmlns:a16="http://schemas.microsoft.com/office/drawing/2014/main" id="{C5DA4876-8B94-498F-8DC1-6A2F18512555}"/>
              </a:ext>
            </a:extLst>
          </p:cNvPr>
          <p:cNvPicPr>
            <a:picLocks noChangeAspect="1"/>
          </p:cNvPicPr>
          <p:nvPr/>
        </p:nvPicPr>
        <p:blipFill rotWithShape="1">
          <a:blip r:embed="rId3"/>
          <a:srcRect l="19982" r="15898" b="5"/>
          <a:stretch/>
        </p:blipFill>
        <p:spPr>
          <a:xfrm>
            <a:off x="6749971" y="-2"/>
            <a:ext cx="5440442"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510" name="Picture 509" descr="Text&#10;&#10;Description automatically generated with low confidence">
            <a:extLst>
              <a:ext uri="{FF2B5EF4-FFF2-40B4-BE49-F238E27FC236}">
                <a16:creationId xmlns:a16="http://schemas.microsoft.com/office/drawing/2014/main" id="{23572FD5-91DC-4D06-89DB-98D1FB410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581" y="6090969"/>
            <a:ext cx="1818960" cy="631939"/>
          </a:xfrm>
          <a:prstGeom prst="rect">
            <a:avLst/>
          </a:prstGeom>
        </p:spPr>
      </p:pic>
      <p:graphicFrame>
        <p:nvGraphicFramePr>
          <p:cNvPr id="5" name="Content Placeholder 2">
            <a:extLst>
              <a:ext uri="{FF2B5EF4-FFF2-40B4-BE49-F238E27FC236}">
                <a16:creationId xmlns:a16="http://schemas.microsoft.com/office/drawing/2014/main" id="{A336E5B8-7081-4125-BC4C-3E97D6A69463}"/>
              </a:ext>
            </a:extLst>
          </p:cNvPr>
          <p:cNvGraphicFramePr>
            <a:graphicFrameLocks noGrp="1"/>
          </p:cNvGraphicFramePr>
          <p:nvPr>
            <p:ph idx="1"/>
            <p:extLst>
              <p:ext uri="{D42A27DB-BD31-4B8C-83A1-F6EECF244321}">
                <p14:modId xmlns:p14="http://schemas.microsoft.com/office/powerpoint/2010/main" val="2208020903"/>
              </p:ext>
            </p:extLst>
          </p:nvPr>
        </p:nvGraphicFramePr>
        <p:xfrm>
          <a:off x="763390" y="2279018"/>
          <a:ext cx="5313159" cy="3375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34612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D46AD8-89A0-0E43-9D02-EB0A2B6A09CD}"/>
              </a:ext>
            </a:extLst>
          </p:cNvPr>
          <p:cNvSpPr>
            <a:spLocks noGrp="1"/>
          </p:cNvSpPr>
          <p:nvPr>
            <p:ph type="ctrTitle"/>
          </p:nvPr>
        </p:nvSpPr>
        <p:spPr>
          <a:xfrm>
            <a:off x="795338" y="1566473"/>
            <a:ext cx="10601325" cy="2166723"/>
          </a:xfrm>
        </p:spPr>
        <p:txBody>
          <a:bodyPr>
            <a:normAutofit/>
          </a:bodyPr>
          <a:lstStyle/>
          <a:p>
            <a:r>
              <a:rPr lang="en-US" sz="6600"/>
              <a:t>Administrative Guidelines</a:t>
            </a:r>
          </a:p>
        </p:txBody>
      </p:sp>
      <p:cxnSp>
        <p:nvCxnSpPr>
          <p:cNvPr id="15" name="Straight Connector 14">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4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9F2444AF-75F1-4940-86CC-5875D8CCC7AC}"/>
              </a:ext>
            </a:extLst>
          </p:cNvPr>
          <p:cNvSpPr>
            <a:spLocks noGrp="1"/>
          </p:cNvSpPr>
          <p:nvPr>
            <p:ph type="title"/>
          </p:nvPr>
        </p:nvSpPr>
        <p:spPr>
          <a:xfrm>
            <a:off x="535020" y="685800"/>
            <a:ext cx="2780271" cy="5105400"/>
          </a:xfrm>
        </p:spPr>
        <p:txBody>
          <a:bodyPr>
            <a:normAutofit/>
          </a:bodyPr>
          <a:lstStyle/>
          <a:p>
            <a:r>
              <a:rPr lang="en-US" sz="3400">
                <a:solidFill>
                  <a:srgbClr val="FFFFFF"/>
                </a:solidFill>
              </a:rPr>
              <a:t>Administrative Guidelines</a:t>
            </a:r>
          </a:p>
        </p:txBody>
      </p:sp>
      <p:graphicFrame>
        <p:nvGraphicFramePr>
          <p:cNvPr id="6" name="Content Placeholder 2">
            <a:extLst>
              <a:ext uri="{FF2B5EF4-FFF2-40B4-BE49-F238E27FC236}">
                <a16:creationId xmlns:a16="http://schemas.microsoft.com/office/drawing/2014/main" id="{750A56B1-1480-4D40-AC6A-E698C2504385}"/>
              </a:ext>
            </a:extLst>
          </p:cNvPr>
          <p:cNvGraphicFramePr>
            <a:graphicFrameLocks noGrp="1"/>
          </p:cNvGraphicFramePr>
          <p:nvPr>
            <p:ph idx="1"/>
            <p:extLst>
              <p:ext uri="{D42A27DB-BD31-4B8C-83A1-F6EECF244321}">
                <p14:modId xmlns:p14="http://schemas.microsoft.com/office/powerpoint/2010/main" val="64335010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descr="Text&#10;&#10;Description automatically generated with low confidence">
            <a:extLst>
              <a:ext uri="{FF2B5EF4-FFF2-40B4-BE49-F238E27FC236}">
                <a16:creationId xmlns:a16="http://schemas.microsoft.com/office/drawing/2014/main" id="{A4FAA673-3625-D64A-9D8E-9A166EF4FD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9096" y="6121857"/>
            <a:ext cx="1818960" cy="631939"/>
          </a:xfrm>
          <a:prstGeom prst="rect">
            <a:avLst/>
          </a:prstGeom>
        </p:spPr>
      </p:pic>
    </p:spTree>
    <p:extLst>
      <p:ext uri="{BB962C8B-B14F-4D97-AF65-F5344CB8AC3E}">
        <p14:creationId xmlns:p14="http://schemas.microsoft.com/office/powerpoint/2010/main" val="4053834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5D52-DCFD-2046-8564-34A66D47E11F}"/>
              </a:ext>
            </a:extLst>
          </p:cNvPr>
          <p:cNvSpPr>
            <a:spLocks noGrp="1"/>
          </p:cNvSpPr>
          <p:nvPr>
            <p:ph type="title"/>
          </p:nvPr>
        </p:nvSpPr>
        <p:spPr>
          <a:xfrm>
            <a:off x="4965430" y="629268"/>
            <a:ext cx="6586491" cy="1286160"/>
          </a:xfrm>
        </p:spPr>
        <p:txBody>
          <a:bodyPr anchor="b">
            <a:normAutofit fontScale="90000"/>
          </a:bodyPr>
          <a:lstStyle/>
          <a:p>
            <a:r>
              <a:rPr lang="en-US" dirty="0"/>
              <a:t>“My dossier</a:t>
            </a:r>
            <a:r>
              <a:rPr lang="en-US" dirty="0">
                <a:solidFill>
                  <a:srgbClr val="000000"/>
                </a:solidFill>
              </a:rPr>
              <a:t> speaks</a:t>
            </a:r>
            <a:r>
              <a:rPr lang="en-US" dirty="0"/>
              <a:t> for itself.”</a:t>
            </a:r>
          </a:p>
        </p:txBody>
      </p:sp>
      <p:sp>
        <p:nvSpPr>
          <p:cNvPr id="3" name="Content Placeholder 2">
            <a:extLst>
              <a:ext uri="{FF2B5EF4-FFF2-40B4-BE49-F238E27FC236}">
                <a16:creationId xmlns:a16="http://schemas.microsoft.com/office/drawing/2014/main" id="{44BE85CC-DB19-DE4A-8C6B-2FBEEB30F401}"/>
              </a:ext>
            </a:extLst>
          </p:cNvPr>
          <p:cNvSpPr>
            <a:spLocks noGrp="1"/>
          </p:cNvSpPr>
          <p:nvPr>
            <p:ph idx="1"/>
          </p:nvPr>
        </p:nvSpPr>
        <p:spPr>
          <a:xfrm>
            <a:off x="4965431" y="2438400"/>
            <a:ext cx="6586489" cy="3785419"/>
          </a:xfrm>
        </p:spPr>
        <p:txBody>
          <a:bodyPr vert="horz" lIns="91440" tIns="45720" rIns="91440" bIns="45720" rtlCol="0" anchor="t">
            <a:normAutofit/>
          </a:bodyPr>
          <a:lstStyle/>
          <a:p>
            <a:pPr marL="0" indent="0">
              <a:buNone/>
            </a:pPr>
            <a:endParaRPr lang="en-US" sz="2000"/>
          </a:p>
          <a:p>
            <a:pPr marL="0" indent="0">
              <a:buNone/>
            </a:pPr>
            <a:r>
              <a:rPr lang="en-US" sz="2000" dirty="0"/>
              <a:t>“The personal statement is an opportunity to make your own case. The statement communicates a quick sense of whether you know who you are, where you’ve been, and where you’re going in your career.”</a:t>
            </a:r>
            <a:r>
              <a:rPr lang="en-US" sz="2000" baseline="30000" dirty="0"/>
              <a:t>1</a:t>
            </a:r>
            <a:endParaRPr lang="en-US" sz="2000" baseline="30000" dirty="0">
              <a:cs typeface="Calibri"/>
            </a:endParaRPr>
          </a:p>
          <a:p>
            <a:pPr marL="0" indent="0">
              <a:buNone/>
            </a:pPr>
            <a:endParaRPr lang="en-US" sz="2000" baseline="30000"/>
          </a:p>
          <a:p>
            <a:pPr marL="0" indent="0">
              <a:buNone/>
            </a:pPr>
            <a:r>
              <a:rPr lang="en-US" sz="2000" dirty="0"/>
              <a:t>The statement provides context for your achievements beyond what is visible on the dossier, showing that the work fits into a meaningful plan for your development as a scholar, teacher, and university citizen.</a:t>
            </a:r>
            <a:endParaRPr lang="en-US" sz="2000" dirty="0">
              <a:cs typeface="Calibri"/>
            </a:endParaRPr>
          </a:p>
        </p:txBody>
      </p:sp>
      <p:pic>
        <p:nvPicPr>
          <p:cNvPr id="5" name="Picture 4" descr="Pen placed on top of a signature line">
            <a:extLst>
              <a:ext uri="{FF2B5EF4-FFF2-40B4-BE49-F238E27FC236}">
                <a16:creationId xmlns:a16="http://schemas.microsoft.com/office/drawing/2014/main" id="{D05C7E02-3180-6437-FB34-30EDC2C270DC}"/>
              </a:ext>
            </a:extLst>
          </p:cNvPr>
          <p:cNvPicPr>
            <a:picLocks noChangeAspect="1"/>
          </p:cNvPicPr>
          <p:nvPr/>
        </p:nvPicPr>
        <p:blipFill rotWithShape="1">
          <a:blip r:embed="rId3"/>
          <a:srcRect l="52388" r="2493"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AE4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A67D5F5-54B9-8C41-8546-AA49C458487A}"/>
              </a:ext>
            </a:extLst>
          </p:cNvPr>
          <p:cNvSpPr/>
          <p:nvPr/>
        </p:nvSpPr>
        <p:spPr>
          <a:xfrm>
            <a:off x="5553525" y="6399069"/>
            <a:ext cx="4635571" cy="369332"/>
          </a:xfrm>
          <a:prstGeom prst="rect">
            <a:avLst/>
          </a:prstGeom>
        </p:spPr>
        <p:txBody>
          <a:bodyPr wrap="square">
            <a:spAutoFit/>
          </a:bodyPr>
          <a:lstStyle/>
          <a:p>
            <a:r>
              <a:rPr lang="en-US" sz="900" baseline="30000"/>
              <a:t>1 </a:t>
            </a:r>
            <a:r>
              <a:rPr lang="en-US" sz="900"/>
              <a:t>Whicker, M.L., </a:t>
            </a:r>
            <a:r>
              <a:rPr lang="en-US" sz="900" err="1"/>
              <a:t>Kronenfeld</a:t>
            </a:r>
            <a:r>
              <a:rPr lang="en-US" sz="900"/>
              <a:t>, J.J., and Strickland, R.A. (1993). </a:t>
            </a:r>
            <a:r>
              <a:rPr lang="en-US" sz="900" i="1"/>
              <a:t>Getting </a:t>
            </a:r>
            <a:r>
              <a:rPr lang="en-US" sz="900" i="1" err="1"/>
              <a:t>TenureI</a:t>
            </a:r>
            <a:r>
              <a:rPr lang="en-US" sz="900" i="1"/>
              <a:t>. Sage Publications: Newbury Park, CA.</a:t>
            </a:r>
            <a:r>
              <a:rPr lang="en-US" sz="900"/>
              <a:t> </a:t>
            </a:r>
          </a:p>
        </p:txBody>
      </p:sp>
      <p:pic>
        <p:nvPicPr>
          <p:cNvPr id="8" name="Picture 7" descr="Text&#10;&#10;Description automatically generated with low confidence">
            <a:extLst>
              <a:ext uri="{FF2B5EF4-FFF2-40B4-BE49-F238E27FC236}">
                <a16:creationId xmlns:a16="http://schemas.microsoft.com/office/drawing/2014/main" id="{5CE93B8B-C690-034B-A9A8-D78C7491C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9096" y="6121857"/>
            <a:ext cx="1818960" cy="631939"/>
          </a:xfrm>
          <a:prstGeom prst="rect">
            <a:avLst/>
          </a:prstGeom>
        </p:spPr>
      </p:pic>
    </p:spTree>
    <p:extLst>
      <p:ext uri="{BB962C8B-B14F-4D97-AF65-F5344CB8AC3E}">
        <p14:creationId xmlns:p14="http://schemas.microsoft.com/office/powerpoint/2010/main" val="2111368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E13A88-B42C-474D-A5DE-E29B8DC80EBB}"/>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a:solidFill>
                  <a:schemeClr val="bg1">
                    <a:lumMod val="95000"/>
                    <a:lumOff val="5000"/>
                  </a:schemeClr>
                </a:solidFill>
              </a:rPr>
              <a:t>Shorter is better.</a:t>
            </a:r>
          </a:p>
        </p:txBody>
      </p:sp>
    </p:spTree>
    <p:extLst>
      <p:ext uri="{BB962C8B-B14F-4D97-AF65-F5344CB8AC3E}">
        <p14:creationId xmlns:p14="http://schemas.microsoft.com/office/powerpoint/2010/main" val="10960751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FA438-4E7D-DF41-A44E-5FBA4D6077A9}"/>
              </a:ext>
            </a:extLst>
          </p:cNvPr>
          <p:cNvSpPr>
            <a:spLocks noGrp="1"/>
          </p:cNvSpPr>
          <p:nvPr>
            <p:ph type="title"/>
          </p:nvPr>
        </p:nvSpPr>
        <p:spPr>
          <a:xfrm>
            <a:off x="1166650" y="1332952"/>
            <a:ext cx="3926898" cy="3921176"/>
          </a:xfrm>
        </p:spPr>
        <p:txBody>
          <a:bodyPr anchor="ctr">
            <a:normAutofit/>
          </a:bodyPr>
          <a:lstStyle/>
          <a:p>
            <a:r>
              <a:rPr lang="en-US" sz="4600"/>
              <a:t>Narrative Statement and </a:t>
            </a:r>
            <a:br>
              <a:rPr lang="en-US" sz="4600"/>
            </a:br>
            <a:r>
              <a:rPr lang="en-US" sz="4600"/>
              <a:t>Covid Considerations</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C5041EE-4CB7-5C4D-AE3D-863737B4DCFC}"/>
              </a:ext>
            </a:extLst>
          </p:cNvPr>
          <p:cNvSpPr>
            <a:spLocks noGrp="1"/>
          </p:cNvSpPr>
          <p:nvPr>
            <p:ph idx="1"/>
          </p:nvPr>
        </p:nvSpPr>
        <p:spPr>
          <a:xfrm>
            <a:off x="6421120" y="499833"/>
            <a:ext cx="5100320" cy="5581226"/>
          </a:xfrm>
        </p:spPr>
        <p:txBody>
          <a:bodyPr anchor="ctr">
            <a:normAutofit/>
          </a:bodyPr>
          <a:lstStyle/>
          <a:p>
            <a:pPr marL="0" indent="0">
              <a:buNone/>
            </a:pPr>
            <a:r>
              <a:rPr lang="en-US" sz="2200" dirty="0"/>
              <a:t>Candidates for promotion and tenure are encouraged (but not required) to describe how the events of 2020/21 (e.g., COVID-19 pandemic, societal/racial tensions, political unrest) impacted their work, and the steps they took to manage these impacts, within their dossier. </a:t>
            </a:r>
          </a:p>
          <a:p>
            <a:pPr marL="0" indent="0">
              <a:buNone/>
            </a:pPr>
            <a:endParaRPr lang="en-US" sz="2200"/>
          </a:p>
        </p:txBody>
      </p:sp>
      <p:sp>
        <p:nvSpPr>
          <p:cNvPr id="4" name="TextBox 3">
            <a:extLst>
              <a:ext uri="{FF2B5EF4-FFF2-40B4-BE49-F238E27FC236}">
                <a16:creationId xmlns:a16="http://schemas.microsoft.com/office/drawing/2014/main" id="{5AC112F2-5626-E742-91BE-509BA50F722C}"/>
              </a:ext>
            </a:extLst>
          </p:cNvPr>
          <p:cNvSpPr txBox="1"/>
          <p:nvPr/>
        </p:nvSpPr>
        <p:spPr>
          <a:xfrm>
            <a:off x="6332335" y="4856992"/>
            <a:ext cx="5169592" cy="707886"/>
          </a:xfrm>
          <a:prstGeom prst="rect">
            <a:avLst/>
          </a:prstGeom>
          <a:noFill/>
        </p:spPr>
        <p:txBody>
          <a:bodyPr wrap="square" rtlCol="0">
            <a:spAutoFit/>
          </a:bodyPr>
          <a:lstStyle/>
          <a:p>
            <a:pPr algn="ctr"/>
            <a:r>
              <a:rPr lang="en-US" sz="4000"/>
              <a:t>1,600   			2,000</a:t>
            </a:r>
          </a:p>
        </p:txBody>
      </p:sp>
      <p:sp>
        <p:nvSpPr>
          <p:cNvPr id="5" name="Right Arrow 4">
            <a:extLst>
              <a:ext uri="{FF2B5EF4-FFF2-40B4-BE49-F238E27FC236}">
                <a16:creationId xmlns:a16="http://schemas.microsoft.com/office/drawing/2014/main" id="{C387E745-9F35-A946-97F6-687661331765}"/>
              </a:ext>
            </a:extLst>
          </p:cNvPr>
          <p:cNvSpPr/>
          <p:nvPr/>
        </p:nvSpPr>
        <p:spPr>
          <a:xfrm>
            <a:off x="8117262" y="4876799"/>
            <a:ext cx="1599739" cy="668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Text&#10;&#10;Description automatically generated with low confidence">
            <a:extLst>
              <a:ext uri="{FF2B5EF4-FFF2-40B4-BE49-F238E27FC236}">
                <a16:creationId xmlns:a16="http://schemas.microsoft.com/office/drawing/2014/main" id="{3CE0A6B5-AA8B-5F48-960A-AF6206345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9096" y="6121857"/>
            <a:ext cx="1818960" cy="631939"/>
          </a:xfrm>
          <a:prstGeom prst="rect">
            <a:avLst/>
          </a:prstGeom>
        </p:spPr>
      </p:pic>
      <p:sp>
        <p:nvSpPr>
          <p:cNvPr id="6" name="TextBox 5">
            <a:extLst>
              <a:ext uri="{FF2B5EF4-FFF2-40B4-BE49-F238E27FC236}">
                <a16:creationId xmlns:a16="http://schemas.microsoft.com/office/drawing/2014/main" id="{23C4BB05-C06C-4F35-BC80-1156F4EBCF69}"/>
              </a:ext>
            </a:extLst>
          </p:cNvPr>
          <p:cNvSpPr txBox="1"/>
          <p:nvPr/>
        </p:nvSpPr>
        <p:spPr>
          <a:xfrm>
            <a:off x="6263906" y="1128460"/>
            <a:ext cx="50557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1F3864"/>
                </a:solidFill>
              </a:rPr>
              <a:t>Maximum word count</a:t>
            </a:r>
            <a:endParaRPr lang="en-US" dirty="0"/>
          </a:p>
          <a:p>
            <a:pPr algn="ctr"/>
            <a:endParaRPr lang="en-US"/>
          </a:p>
        </p:txBody>
      </p:sp>
    </p:spTree>
    <p:extLst>
      <p:ext uri="{BB962C8B-B14F-4D97-AF65-F5344CB8AC3E}">
        <p14:creationId xmlns:p14="http://schemas.microsoft.com/office/powerpoint/2010/main" val="3690087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8334D8-3A86-CD4A-A10D-36132EFCE533}"/>
              </a:ext>
            </a:extLst>
          </p:cNvPr>
          <p:cNvSpPr>
            <a:spLocks noGrp="1"/>
          </p:cNvSpPr>
          <p:nvPr>
            <p:ph idx="1"/>
          </p:nvPr>
        </p:nvSpPr>
        <p:spPr>
          <a:xfrm>
            <a:off x="183944" y="312577"/>
            <a:ext cx="4866723" cy="6722027"/>
          </a:xfrm>
        </p:spPr>
        <p:txBody>
          <a:bodyPr>
            <a:normAutofit lnSpcReduction="10000"/>
          </a:bodyPr>
          <a:lstStyle/>
          <a:p>
            <a:pPr marL="0" indent="0">
              <a:spcBef>
                <a:spcPts val="200"/>
              </a:spcBef>
              <a:buNone/>
            </a:pPr>
            <a:r>
              <a:rPr lang="en-US" sz="1400" b="1" i="1"/>
              <a:t>Teaching and Advising</a:t>
            </a:r>
            <a:endParaRPr lang="en-US" sz="1400"/>
          </a:p>
          <a:p>
            <a:pPr>
              <a:spcBef>
                <a:spcPts val="200"/>
              </a:spcBef>
            </a:pPr>
            <a:r>
              <a:rPr lang="en-US" sz="1400"/>
              <a:t>Transitioning courses to remote or hybrid learning</a:t>
            </a:r>
          </a:p>
          <a:p>
            <a:pPr>
              <a:spcBef>
                <a:spcPts val="200"/>
              </a:spcBef>
            </a:pPr>
            <a:r>
              <a:rPr lang="en-US" sz="1400"/>
              <a:t>Creating instructional innovations</a:t>
            </a:r>
          </a:p>
          <a:p>
            <a:pPr>
              <a:spcBef>
                <a:spcPts val="200"/>
              </a:spcBef>
            </a:pPr>
            <a:r>
              <a:rPr lang="en-US" sz="1400"/>
              <a:t>Change in teaching and advising load</a:t>
            </a:r>
          </a:p>
          <a:p>
            <a:pPr>
              <a:spcBef>
                <a:spcPts val="200"/>
              </a:spcBef>
            </a:pPr>
            <a:r>
              <a:rPr lang="en-US" sz="1400"/>
              <a:t>Encountering challenges with technology</a:t>
            </a:r>
          </a:p>
          <a:p>
            <a:pPr>
              <a:spcBef>
                <a:spcPts val="200"/>
              </a:spcBef>
            </a:pPr>
            <a:r>
              <a:rPr lang="en-US" sz="1400"/>
              <a:t>And more….</a:t>
            </a:r>
          </a:p>
          <a:p>
            <a:pPr marL="0" indent="0">
              <a:spcBef>
                <a:spcPts val="200"/>
              </a:spcBef>
              <a:buNone/>
            </a:pPr>
            <a:endParaRPr lang="en-US" sz="1400"/>
          </a:p>
          <a:p>
            <a:pPr marL="0" indent="0">
              <a:spcBef>
                <a:spcPts val="200"/>
              </a:spcBef>
              <a:buNone/>
            </a:pPr>
            <a:r>
              <a:rPr lang="en-US" sz="1400" b="1" i="1"/>
              <a:t>Research and Creative Accomplishments</a:t>
            </a:r>
            <a:endParaRPr lang="en-US" sz="1400"/>
          </a:p>
          <a:p>
            <a:pPr>
              <a:spcBef>
                <a:spcPts val="200"/>
              </a:spcBef>
            </a:pPr>
            <a:r>
              <a:rPr lang="en-US" sz="1400"/>
              <a:t>Change in access to studios, performance spaces, laboratories, or other spaces</a:t>
            </a:r>
          </a:p>
          <a:p>
            <a:pPr>
              <a:spcBef>
                <a:spcPts val="200"/>
              </a:spcBef>
            </a:pPr>
            <a:r>
              <a:rPr lang="en-US" sz="1400"/>
              <a:t>Funded research opportunities/complexities</a:t>
            </a:r>
          </a:p>
          <a:p>
            <a:pPr>
              <a:spcBef>
                <a:spcPts val="200"/>
              </a:spcBef>
            </a:pPr>
            <a:r>
              <a:rPr lang="en-US" sz="1400"/>
              <a:t>Encountering travel and field restrictions</a:t>
            </a:r>
          </a:p>
          <a:p>
            <a:pPr>
              <a:spcBef>
                <a:spcPts val="200"/>
              </a:spcBef>
            </a:pPr>
            <a:r>
              <a:rPr lang="en-US" sz="1400"/>
              <a:t>And more….</a:t>
            </a:r>
          </a:p>
          <a:p>
            <a:pPr marL="0" indent="0">
              <a:spcBef>
                <a:spcPts val="200"/>
              </a:spcBef>
              <a:buNone/>
            </a:pPr>
            <a:r>
              <a:rPr lang="en-US" sz="1400" b="1" i="1"/>
              <a:t> </a:t>
            </a:r>
          </a:p>
          <a:p>
            <a:pPr marL="0" indent="0">
              <a:spcBef>
                <a:spcPts val="200"/>
              </a:spcBef>
              <a:buNone/>
            </a:pPr>
            <a:r>
              <a:rPr lang="en-US" sz="1400" b="1" i="1"/>
              <a:t>Service</a:t>
            </a:r>
          </a:p>
          <a:p>
            <a:pPr>
              <a:spcBef>
                <a:spcPts val="200"/>
              </a:spcBef>
            </a:pPr>
            <a:r>
              <a:rPr lang="en-US" sz="1400"/>
              <a:t>Transitioning service activities to online formats</a:t>
            </a:r>
          </a:p>
          <a:p>
            <a:pPr>
              <a:spcBef>
                <a:spcPts val="200"/>
              </a:spcBef>
            </a:pPr>
            <a:r>
              <a:rPr lang="en-US" sz="1400"/>
              <a:t>Changes in access to community service sites</a:t>
            </a:r>
          </a:p>
          <a:p>
            <a:pPr>
              <a:spcBef>
                <a:spcPts val="200"/>
              </a:spcBef>
            </a:pPr>
            <a:r>
              <a:rPr lang="en-US" sz="1400"/>
              <a:t>Disruptions to professional organizations</a:t>
            </a:r>
          </a:p>
          <a:p>
            <a:pPr>
              <a:spcBef>
                <a:spcPts val="200"/>
              </a:spcBef>
            </a:pPr>
            <a:r>
              <a:rPr lang="en-US" sz="1400"/>
              <a:t>And more….</a:t>
            </a:r>
          </a:p>
          <a:p>
            <a:pPr>
              <a:spcBef>
                <a:spcPts val="200"/>
              </a:spcBef>
            </a:pPr>
            <a:endParaRPr lang="en-US" sz="1400"/>
          </a:p>
          <a:p>
            <a:pPr marL="0" indent="0">
              <a:spcBef>
                <a:spcPts val="0"/>
              </a:spcBef>
              <a:buNone/>
            </a:pPr>
            <a:r>
              <a:rPr lang="en-US" sz="1400" b="1" i="1"/>
              <a:t>Librarianship</a:t>
            </a:r>
            <a:endParaRPr lang="en-US" sz="1400"/>
          </a:p>
          <a:p>
            <a:pPr marL="285750" indent="-285750">
              <a:spcBef>
                <a:spcPts val="0"/>
              </a:spcBef>
            </a:pPr>
            <a:r>
              <a:rPr lang="en-US" sz="1400"/>
              <a:t>Changes to in-person services</a:t>
            </a:r>
          </a:p>
          <a:p>
            <a:pPr marL="285750" indent="-285750">
              <a:spcBef>
                <a:spcPts val="0"/>
              </a:spcBef>
            </a:pPr>
            <a:r>
              <a:rPr lang="en-US" sz="1400"/>
              <a:t>Changes to the use of physical spaces</a:t>
            </a:r>
          </a:p>
          <a:p>
            <a:pPr marL="285750" indent="-285750">
              <a:spcBef>
                <a:spcPts val="0"/>
              </a:spcBef>
            </a:pPr>
            <a:r>
              <a:rPr lang="en-US" sz="1400"/>
              <a:t>Managing access to and provisions of materials</a:t>
            </a:r>
          </a:p>
          <a:p>
            <a:pPr marL="285750" indent="-285750">
              <a:spcBef>
                <a:spcPts val="0"/>
              </a:spcBef>
            </a:pPr>
            <a:r>
              <a:rPr lang="en-US" sz="1400"/>
              <a:t>And more…</a:t>
            </a:r>
          </a:p>
          <a:p>
            <a:pPr marL="0" indent="0">
              <a:spcBef>
                <a:spcPts val="0"/>
              </a:spcBef>
              <a:buNone/>
            </a:pPr>
            <a:endParaRPr lang="en-US" sz="1400" b="1" i="1"/>
          </a:p>
          <a:p>
            <a:pPr marL="0" indent="0">
              <a:spcBef>
                <a:spcPts val="0"/>
              </a:spcBef>
              <a:buNone/>
            </a:pPr>
            <a:r>
              <a:rPr lang="en-US" sz="1400" b="1" i="1"/>
              <a:t>Patient care</a:t>
            </a:r>
            <a:endParaRPr lang="en-US" sz="1400"/>
          </a:p>
          <a:p>
            <a:pPr marL="285750" indent="-285750">
              <a:spcBef>
                <a:spcPts val="0"/>
              </a:spcBef>
            </a:pPr>
            <a:r>
              <a:rPr lang="en-US" sz="1400"/>
              <a:t>Additional responsibilities directly related to the care of COVID-19 patients</a:t>
            </a:r>
          </a:p>
          <a:p>
            <a:pPr marL="285750" indent="-285750">
              <a:spcBef>
                <a:spcPts val="0"/>
              </a:spcBef>
            </a:pPr>
            <a:r>
              <a:rPr lang="en-US" sz="1400"/>
              <a:t>Decreasing patient care workload related to the pandemic (e.g. the cancelation or delay in elective surgical procedures)</a:t>
            </a:r>
          </a:p>
          <a:p>
            <a:pPr marL="285750" indent="-285750">
              <a:spcBef>
                <a:spcPts val="0"/>
              </a:spcBef>
            </a:pPr>
            <a:r>
              <a:rPr lang="en-US" sz="1400"/>
              <a:t>Increasing need for continuing education to maintain competency in the rapidly changing treatments for COVID-19 </a:t>
            </a:r>
          </a:p>
          <a:p>
            <a:pPr marL="285750" indent="-285750">
              <a:spcBef>
                <a:spcPts val="0"/>
              </a:spcBef>
            </a:pPr>
            <a:r>
              <a:rPr lang="en-US" sz="1400"/>
              <a:t>And more…. </a:t>
            </a:r>
          </a:p>
          <a:p>
            <a:pPr marL="0" indent="0">
              <a:spcBef>
                <a:spcPts val="0"/>
              </a:spcBef>
              <a:buNone/>
            </a:pPr>
            <a:endParaRPr lang="en-US" sz="1400"/>
          </a:p>
        </p:txBody>
      </p:sp>
      <p:sp>
        <p:nvSpPr>
          <p:cNvPr id="5" name="TextBox 4">
            <a:extLst>
              <a:ext uri="{FF2B5EF4-FFF2-40B4-BE49-F238E27FC236}">
                <a16:creationId xmlns:a16="http://schemas.microsoft.com/office/drawing/2014/main" id="{0B84089C-BC68-BA49-8641-359602485B1F}"/>
              </a:ext>
            </a:extLst>
          </p:cNvPr>
          <p:cNvSpPr txBox="1"/>
          <p:nvPr/>
        </p:nvSpPr>
        <p:spPr>
          <a:xfrm>
            <a:off x="6096001" y="104204"/>
            <a:ext cx="6708913" cy="630942"/>
          </a:xfrm>
          <a:prstGeom prst="rect">
            <a:avLst/>
          </a:prstGeom>
          <a:noFill/>
        </p:spPr>
        <p:txBody>
          <a:bodyPr wrap="square" rtlCol="0">
            <a:spAutoFit/>
          </a:bodyPr>
          <a:lstStyle/>
          <a:p>
            <a:r>
              <a:rPr lang="en-US" sz="3500" b="1">
                <a:solidFill>
                  <a:schemeClr val="accent1"/>
                </a:solidFill>
              </a:rPr>
              <a:t>COVID-19 Narrative Statement</a:t>
            </a:r>
          </a:p>
        </p:txBody>
      </p:sp>
      <p:pic>
        <p:nvPicPr>
          <p:cNvPr id="6" name="Picture 5" descr="Text&#10;&#10;Description automatically generated with low confidence">
            <a:extLst>
              <a:ext uri="{FF2B5EF4-FFF2-40B4-BE49-F238E27FC236}">
                <a16:creationId xmlns:a16="http://schemas.microsoft.com/office/drawing/2014/main" id="{08535515-877C-4540-A563-FC20DB84F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9096" y="6121857"/>
            <a:ext cx="1818960" cy="631939"/>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1353FDC5-507C-414C-99BE-18A1EF6EA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092" y="847713"/>
            <a:ext cx="6567887" cy="5162574"/>
          </a:xfrm>
          <a:prstGeom prst="rect">
            <a:avLst/>
          </a:prstGeom>
        </p:spPr>
      </p:pic>
      <p:sp>
        <p:nvSpPr>
          <p:cNvPr id="11" name="Oval 10">
            <a:extLst>
              <a:ext uri="{FF2B5EF4-FFF2-40B4-BE49-F238E27FC236}">
                <a16:creationId xmlns:a16="http://schemas.microsoft.com/office/drawing/2014/main" id="{FCFED402-33D1-0B4F-A4A1-BB72A6169DE3}"/>
              </a:ext>
            </a:extLst>
          </p:cNvPr>
          <p:cNvSpPr/>
          <p:nvPr/>
        </p:nvSpPr>
        <p:spPr>
          <a:xfrm>
            <a:off x="7614963" y="1361662"/>
            <a:ext cx="1451113" cy="626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3A753ED-B9C0-9F4F-A1C1-9AA4D964679D}"/>
              </a:ext>
            </a:extLst>
          </p:cNvPr>
          <p:cNvSpPr/>
          <p:nvPr/>
        </p:nvSpPr>
        <p:spPr>
          <a:xfrm>
            <a:off x="5617197" y="3673590"/>
            <a:ext cx="3448878" cy="3776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2785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 xmlns="5596cf31-caaa-46ba-a55f-3befb4344fdf" xsi:nil="true"/>
    <MigrationWizIdPermissions xmlns="5596cf31-caaa-46ba-a55f-3befb4344fdf" xsi:nil="true"/>
    <MigrationWizIdPermissionLevels xmlns="5596cf31-caaa-46ba-a55f-3befb4344fdf" xsi:nil="true"/>
    <MigrationWizIdDocumentLibraryPermissions xmlns="5596cf31-caaa-46ba-a55f-3befb4344fdf" xsi:nil="true"/>
    <MigrationWizIdSecurityGroups xmlns="5596cf31-caaa-46ba-a55f-3befb4344fdf" xsi:nil="true"/>
    <Notes xmlns="5596cf31-caaa-46ba-a55f-3befb4344fdf" xsi:nil="true"/>
    <lcf76f155ced4ddcb4097134ff3c332f xmlns="5596cf31-caaa-46ba-a55f-3befb4344fdf">
      <Terms xmlns="http://schemas.microsoft.com/office/infopath/2007/PartnerControls"/>
    </lcf76f155ced4ddcb4097134ff3c332f>
    <TaxCatchAll xmlns="dba65f00-9443-482a-bf30-bb5af139a50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D655222FAC69478FDB4DB9A1082BF0" ma:contentTypeVersion="22" ma:contentTypeDescription="Create a new document." ma:contentTypeScope="" ma:versionID="103b878e3c26323c902087e2079d6cb5">
  <xsd:schema xmlns:xsd="http://www.w3.org/2001/XMLSchema" xmlns:xs="http://www.w3.org/2001/XMLSchema" xmlns:p="http://schemas.microsoft.com/office/2006/metadata/properties" xmlns:ns2="5596cf31-caaa-46ba-a55f-3befb4344fdf" xmlns:ns3="dba65f00-9443-482a-bf30-bb5af139a501" targetNamespace="http://schemas.microsoft.com/office/2006/metadata/properties" ma:root="true" ma:fieldsID="e73ffbc1dc53c0c3f7f5beebc506ef0c" ns2:_="" ns3:_="">
    <xsd:import namespace="5596cf31-caaa-46ba-a55f-3befb4344fdf"/>
    <xsd:import namespace="dba65f00-9443-482a-bf30-bb5af139a501"/>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Note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6cf31-caaa-46ba-a55f-3befb4344fdf"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Notes" ma:index="25" nillable="true" ma:displayName="Notes" ma:format="Dropdown" ma:internalName="Notes">
      <xsd:simpleType>
        <xsd:restriction base="dms:Text">
          <xsd:maxLength value="255"/>
        </xsd:restriction>
      </xsd:simpleType>
    </xsd:element>
    <xsd:element name="MediaLengthInSeconds" ma:index="26" nillable="true" ma:displayName="MediaLengthIn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ba65f00-9443-482a-bf30-bb5af139a501"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dfeb15aa-4b52-4f56-bcf6-e3f3236f5d04}" ma:internalName="TaxCatchAll" ma:showField="CatchAllData" ma:web="dba65f00-9443-482a-bf30-bb5af139a5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A04B4F-88FC-48D8-9B6E-40AF4208CD05}">
  <ds:schemaRefs>
    <ds:schemaRef ds:uri="http://schemas.microsoft.com/sharepoint/v3/contenttype/forms"/>
  </ds:schemaRefs>
</ds:datastoreItem>
</file>

<file path=customXml/itemProps2.xml><?xml version="1.0" encoding="utf-8"?>
<ds:datastoreItem xmlns:ds="http://schemas.openxmlformats.org/officeDocument/2006/customXml" ds:itemID="{C8CF81CE-5CB2-4911-B94C-9AE30ACCEDE5}">
  <ds:schemaRefs>
    <ds:schemaRef ds:uri="5596cf31-caaa-46ba-a55f-3befb4344fdf"/>
    <ds:schemaRef ds:uri="http://schemas.microsoft.com/office/2006/metadata/properties"/>
    <ds:schemaRef ds:uri="http://schemas.microsoft.com/office/infopath/2007/PartnerControls"/>
    <ds:schemaRef ds:uri="dba65f00-9443-482a-bf30-bb5af139a501"/>
  </ds:schemaRefs>
</ds:datastoreItem>
</file>

<file path=customXml/itemProps3.xml><?xml version="1.0" encoding="utf-8"?>
<ds:datastoreItem xmlns:ds="http://schemas.openxmlformats.org/officeDocument/2006/customXml" ds:itemID="{318F8EC3-FC2B-4B69-B9CE-D558D2BA10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96cf31-caaa-46ba-a55f-3befb4344fdf"/>
    <ds:schemaRef ds:uri="dba65f00-9443-482a-bf30-bb5af139a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11735</TotalTime>
  <Words>1558</Words>
  <Application>Microsoft Office PowerPoint</Application>
  <PresentationFormat>Widescreen</PresentationFormat>
  <Paragraphs>187</Paragraphs>
  <Slides>22</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Avenir Next Condensed</vt:lpstr>
      <vt:lpstr>Bradley Hand</vt:lpstr>
      <vt:lpstr>Calibri</vt:lpstr>
      <vt:lpstr>Calibri Light</vt:lpstr>
      <vt:lpstr>Wingdings</vt:lpstr>
      <vt:lpstr>Office Theme</vt:lpstr>
      <vt:lpstr>PowerPoint Presentation</vt:lpstr>
      <vt:lpstr>Tips for Writing a Narrative Statement</vt:lpstr>
      <vt:lpstr>Presentation Overview</vt:lpstr>
      <vt:lpstr>Administrative Guidelines</vt:lpstr>
      <vt:lpstr>Administrative Guidelines</vt:lpstr>
      <vt:lpstr>“My dossier speaks for itself.”</vt:lpstr>
      <vt:lpstr>Shorter is better.</vt:lpstr>
      <vt:lpstr>Narrative Statement and  Covid Considerations</vt:lpstr>
      <vt:lpstr>PowerPoint Presentation</vt:lpstr>
      <vt:lpstr>Check local guidelines for timelines of when  materials are due.</vt:lpstr>
      <vt:lpstr>Possible Structure</vt:lpstr>
      <vt:lpstr>PowerPoint Presentation</vt:lpstr>
      <vt:lpstr>Non-tenure-line Faculty</vt:lpstr>
      <vt:lpstr>Possible overall structure</vt:lpstr>
      <vt:lpstr>It is not uncommon for one section of the narrative to bleed into another.</vt:lpstr>
      <vt:lpstr>Panel of Experts</vt:lpstr>
      <vt:lpstr>Panelists</vt:lpstr>
      <vt:lpstr>PowerPoint Presentation</vt:lpstr>
      <vt:lpstr>Next three slides only if needed…</vt:lpstr>
      <vt:lpstr>The Scholarship of Teaching and Learning </vt:lpstr>
      <vt:lpstr>The Scholarship of Research and Creative Accomplishments </vt:lpstr>
      <vt:lpstr>Service and the Scholarship of Service to the University, Society, and the Profession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Transitioning from Associate to Full in a Tenured Faculty Position</dc:title>
  <dc:creator>Clements, Ann Callistro</dc:creator>
  <cp:lastModifiedBy>Parkes-Schnure, Karen</cp:lastModifiedBy>
  <cp:revision>109</cp:revision>
  <cp:lastPrinted>2022-03-17T18:53:09Z</cp:lastPrinted>
  <dcterms:created xsi:type="dcterms:W3CDTF">2022-03-14T20:12:23Z</dcterms:created>
  <dcterms:modified xsi:type="dcterms:W3CDTF">2023-03-19T18:18:36Z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0x0101001CD655222FAC69478FDB4DB9A1082BF0</vt:lpwstr>
  </property>
  <property fmtid="{D5CDD505-2E9C-101B-9397-08002B2CF9AE}" pid="3" name="MediaServiceImageTags">
    <vt:lpwstr/>
  </property>
</Properties>
</file>